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2"/>
  </p:notesMasterIdLst>
  <p:sldIdLst>
    <p:sldId id="282" r:id="rId5"/>
    <p:sldId id="330" r:id="rId6"/>
    <p:sldId id="325" r:id="rId7"/>
    <p:sldId id="328" r:id="rId8"/>
    <p:sldId id="326" r:id="rId9"/>
    <p:sldId id="327" r:id="rId10"/>
    <p:sldId id="329" r:id="rId11"/>
    <p:sldId id="298" r:id="rId12"/>
    <p:sldId id="333" r:id="rId13"/>
    <p:sldId id="305" r:id="rId14"/>
    <p:sldId id="331" r:id="rId15"/>
    <p:sldId id="294" r:id="rId16"/>
    <p:sldId id="296" r:id="rId17"/>
    <p:sldId id="315" r:id="rId18"/>
    <p:sldId id="332" r:id="rId19"/>
    <p:sldId id="297" r:id="rId20"/>
    <p:sldId id="280" r:id="rId2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24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3C3E02-AD90-437A-A394-D93E382FF57F}" v="4" dt="2025-10-30T10:13:37.1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77"/>
    <p:restoredTop sz="94694"/>
  </p:normalViewPr>
  <p:slideViewPr>
    <p:cSldViewPr snapToGrid="0">
      <p:cViewPr varScale="1">
        <p:scale>
          <a:sx n="72" d="100"/>
          <a:sy n="72" d="100"/>
        </p:scale>
        <p:origin x="224" y="12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isabeth Totland" userId="S::elto@hvl.no::938918ff-e477-4006-99e9-413583b83445" providerId="AD" clId="Web-{633C3E02-AD90-437A-A394-D93E382FF57F}"/>
    <pc:docChg chg="modSld">
      <pc:chgData name="Elisabeth Totland" userId="S::elto@hvl.no::938918ff-e477-4006-99e9-413583b83445" providerId="AD" clId="Web-{633C3E02-AD90-437A-A394-D93E382FF57F}" dt="2025-10-30T10:13:31.977" v="2" actId="20577"/>
      <pc:docMkLst>
        <pc:docMk/>
      </pc:docMkLst>
      <pc:sldChg chg="modSp">
        <pc:chgData name="Elisabeth Totland" userId="S::elto@hvl.no::938918ff-e477-4006-99e9-413583b83445" providerId="AD" clId="Web-{633C3E02-AD90-437A-A394-D93E382FF57F}" dt="2025-10-30T10:13:31.977" v="2" actId="20577"/>
        <pc:sldMkLst>
          <pc:docMk/>
          <pc:sldMk cId="2119747960" sldId="328"/>
        </pc:sldMkLst>
        <pc:spChg chg="mod">
          <ac:chgData name="Elisabeth Totland" userId="S::elto@hvl.no::938918ff-e477-4006-99e9-413583b83445" providerId="AD" clId="Web-{633C3E02-AD90-437A-A394-D93E382FF57F}" dt="2025-10-30T10:13:31.977" v="2" actId="20577"/>
          <ac:spMkLst>
            <pc:docMk/>
            <pc:sldMk cId="2119747960" sldId="328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45283-168F-8940-A073-B2FF66BC4C5E}" type="datetimeFigureOut">
              <a:rPr lang="nb-NO" smtClean="0"/>
              <a:t>04.11.2025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4BF77-11FD-8E4D-B223-FC6B75E0C35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1989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petertubaas/ung-l-rar-introduksjon-moster-pilot-1sxlediglgz1erub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petertubaas/ung-l-rar-introduksjon-moster-pilot-1sxlediglgz1erub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Dette var filmen som starta samarbeidet mellom FOS og HVL på rekruttering til </a:t>
            </a:r>
            <a:r>
              <a:rPr lang="nb-NO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lærarutdanninga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i 2020, laga </a:t>
            </a:r>
            <a:r>
              <a:rPr lang="nb-NO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saman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med </a:t>
            </a:r>
            <a:r>
              <a:rPr lang="nb-NO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Vestland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Media på Foldrøy skule Bømlo. Filmen var den </a:t>
            </a:r>
            <a:r>
              <a:rPr lang="nb-NO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opprinnelege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b-NO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bestilligna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men </a:t>
            </a:r>
            <a:r>
              <a:rPr lang="nb-NO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prosjekteet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b-NO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såg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b-NO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allereie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før filmen vart til at her må </a:t>
            </a:r>
            <a:r>
              <a:rPr lang="nb-NO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me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b-NO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gjera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b-NO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noko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anna i tillegg, for å sikra den langsiktige tilgangen på kvalifiserte </a:t>
            </a:r>
            <a:r>
              <a:rPr lang="nb-NO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lærar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Og dermed vart ideen som </a:t>
            </a:r>
            <a:r>
              <a:rPr lang="nb-NO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fekk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nb-NO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namnet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Ung </a:t>
            </a:r>
            <a:r>
              <a:rPr lang="nb-NO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lærar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født. </a:t>
            </a:r>
          </a:p>
          <a:p>
            <a:endParaRPr lang="nb-NO" sz="18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r>
              <a:rPr lang="nb-NO" dirty="0"/>
              <a:t>https://www.dropbox.com/s/0kxowwo2un8rdol/2102%20FOS21%201920_0158.m4v?dl=0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446930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hlinkClick r:id="rId3"/>
              </a:rPr>
              <a:t>UNG LÆRAR introduksjon - MOSTER (pilot) (padlet.com)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2892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5308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61809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err="1"/>
              <a:t>Mentorane</a:t>
            </a:r>
            <a:r>
              <a:rPr lang="nb-NO" dirty="0"/>
              <a:t> sin film: https://www.dropbox.com/s/cufr8eqyuotjtj8/2301%20UL_Mentor_1280.m4v?dl=0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652411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Sentralt i konseptet er ungdomsskuleelevanes møte med barn frå ein barneskule, der dei får </a:t>
            </a:r>
            <a:r>
              <a:rPr lang="nn-NO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knytta</a:t>
            </a:r>
            <a:r>
              <a:rPr lang="nn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relasjonar, visa omsorg og sjå korleis det pedagogiske arbeidet får ein direkte innverknad på eit anna menneske.</a:t>
            </a:r>
            <a:endParaRPr lang="nb-NO" dirty="0"/>
          </a:p>
          <a:p>
            <a:endParaRPr lang="nb-NO" dirty="0"/>
          </a:p>
          <a:p>
            <a:r>
              <a:rPr lang="nb-NO" dirty="0"/>
              <a:t>Direkte link: https://www.dropbox.com/s/49mr0aqw7m4tcgi/2209%20UL_Intro_1280_0111.m4v?dl=0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76713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6044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9424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Eleven er </a:t>
            </a:r>
            <a:r>
              <a:rPr lang="nb-NO" dirty="0" err="1"/>
              <a:t>viktigast</a:t>
            </a:r>
            <a:r>
              <a:rPr lang="nb-NO" dirty="0"/>
              <a:t> her, men UNG LÆRAR har positive ringverknader på mange område. Me er veldig </a:t>
            </a:r>
            <a:r>
              <a:rPr lang="nb-NO" dirty="0" err="1"/>
              <a:t>opptekne</a:t>
            </a:r>
            <a:r>
              <a:rPr lang="nb-NO" dirty="0"/>
              <a:t> av at </a:t>
            </a:r>
            <a:r>
              <a:rPr lang="nb-NO" dirty="0" err="1"/>
              <a:t>me</a:t>
            </a:r>
            <a:r>
              <a:rPr lang="nb-NO" dirty="0"/>
              <a:t> </a:t>
            </a:r>
            <a:r>
              <a:rPr lang="nb-NO" dirty="0" err="1"/>
              <a:t>ikkje</a:t>
            </a:r>
            <a:r>
              <a:rPr lang="nb-NO" dirty="0"/>
              <a:t> skal pressa noen i retning av </a:t>
            </a:r>
            <a:r>
              <a:rPr lang="nb-NO" dirty="0" err="1"/>
              <a:t>læraryrket</a:t>
            </a:r>
            <a:r>
              <a:rPr lang="nb-NO" dirty="0"/>
              <a:t>, for det kan virka mot sin hensikt. Men </a:t>
            </a:r>
            <a:r>
              <a:rPr lang="nb-NO" dirty="0" err="1"/>
              <a:t>me</a:t>
            </a:r>
            <a:r>
              <a:rPr lang="nb-NO" dirty="0"/>
              <a:t> vil </a:t>
            </a:r>
            <a:r>
              <a:rPr lang="nb-NO" dirty="0" err="1"/>
              <a:t>gje</a:t>
            </a:r>
            <a:r>
              <a:rPr lang="nb-NO" dirty="0"/>
              <a:t> </a:t>
            </a:r>
            <a:r>
              <a:rPr lang="nb-NO" dirty="0" err="1"/>
              <a:t>dei</a:t>
            </a:r>
            <a:r>
              <a:rPr lang="nb-NO" dirty="0"/>
              <a:t> kunnskap som </a:t>
            </a:r>
            <a:r>
              <a:rPr lang="nb-NO" dirty="0" err="1"/>
              <a:t>gjer</a:t>
            </a:r>
            <a:r>
              <a:rPr lang="nb-NO" dirty="0"/>
              <a:t> at </a:t>
            </a:r>
            <a:r>
              <a:rPr lang="nb-NO" dirty="0" err="1"/>
              <a:t>dei</a:t>
            </a:r>
            <a:r>
              <a:rPr lang="nb-NO" dirty="0"/>
              <a:t> kan ta </a:t>
            </a:r>
            <a:r>
              <a:rPr lang="nb-NO" dirty="0" err="1"/>
              <a:t>eit</a:t>
            </a:r>
            <a:r>
              <a:rPr lang="nb-NO" dirty="0"/>
              <a:t> </a:t>
            </a:r>
            <a:r>
              <a:rPr lang="nb-NO" dirty="0" err="1"/>
              <a:t>riktigare</a:t>
            </a:r>
            <a:r>
              <a:rPr lang="nb-NO" dirty="0"/>
              <a:t> valg for </a:t>
            </a:r>
            <a:r>
              <a:rPr lang="nb-NO" dirty="0" err="1"/>
              <a:t>dei</a:t>
            </a:r>
            <a:r>
              <a:rPr lang="nb-NO" dirty="0"/>
              <a:t> </a:t>
            </a:r>
            <a:r>
              <a:rPr lang="nb-NO" dirty="0" err="1"/>
              <a:t>sjølv</a:t>
            </a:r>
            <a:r>
              <a:rPr lang="nb-NO" dirty="0"/>
              <a:t>. På den måten </a:t>
            </a:r>
            <a:r>
              <a:rPr lang="nb-NO" dirty="0" err="1"/>
              <a:t>aukar</a:t>
            </a:r>
            <a:r>
              <a:rPr lang="nb-NO" dirty="0"/>
              <a:t> </a:t>
            </a:r>
            <a:r>
              <a:rPr lang="nb-NO" dirty="0" err="1"/>
              <a:t>me</a:t>
            </a:r>
            <a:r>
              <a:rPr lang="nb-NO" dirty="0"/>
              <a:t> sjansen for at eleven </a:t>
            </a:r>
            <a:r>
              <a:rPr lang="nb-NO" dirty="0" err="1"/>
              <a:t>hamnar</a:t>
            </a:r>
            <a:r>
              <a:rPr lang="nb-NO" dirty="0"/>
              <a:t> på «rett plass» i yrkeslivet.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473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Arbeidet med UNG LÆRAR </a:t>
            </a:r>
            <a:r>
              <a:rPr lang="nb-NO" dirty="0" err="1"/>
              <a:t>startar</a:t>
            </a:r>
            <a:r>
              <a:rPr lang="nb-NO" dirty="0"/>
              <a:t> og </a:t>
            </a:r>
            <a:r>
              <a:rPr lang="nb-NO" dirty="0" err="1"/>
              <a:t>sluttar</a:t>
            </a:r>
            <a:r>
              <a:rPr lang="nb-NO" dirty="0"/>
              <a:t> med eleven. I motsetning til tradisjonelle </a:t>
            </a:r>
            <a:r>
              <a:rPr lang="nb-NO" dirty="0" err="1"/>
              <a:t>kampanjar</a:t>
            </a:r>
            <a:r>
              <a:rPr lang="nb-NO" dirty="0"/>
              <a:t> som ofte </a:t>
            </a:r>
            <a:r>
              <a:rPr lang="nb-NO" dirty="0" err="1"/>
              <a:t>pregast</a:t>
            </a:r>
            <a:r>
              <a:rPr lang="nb-NO" dirty="0"/>
              <a:t> av </a:t>
            </a:r>
            <a:r>
              <a:rPr lang="nb-NO" dirty="0" err="1"/>
              <a:t>einvegskommunikasjon</a:t>
            </a:r>
            <a:r>
              <a:rPr lang="nb-NO" dirty="0"/>
              <a:t>, har </a:t>
            </a:r>
            <a:r>
              <a:rPr lang="nb-NO" dirty="0" err="1"/>
              <a:t>me</a:t>
            </a:r>
            <a:r>
              <a:rPr lang="nb-NO" dirty="0"/>
              <a:t> i UNG LÆRAR utvikla prosjektet </a:t>
            </a:r>
            <a:r>
              <a:rPr lang="nb-NO" dirty="0" err="1"/>
              <a:t>saman</a:t>
            </a:r>
            <a:r>
              <a:rPr lang="nb-NO" dirty="0"/>
              <a:t> og for </a:t>
            </a:r>
            <a:r>
              <a:rPr lang="nb-NO" dirty="0" err="1"/>
              <a:t>ungdommane</a:t>
            </a:r>
            <a:r>
              <a:rPr lang="nb-NO" dirty="0"/>
              <a:t>, med utgangspunkt at gode </a:t>
            </a:r>
            <a:r>
              <a:rPr lang="nb-NO" dirty="0" err="1"/>
              <a:t>opplevingar</a:t>
            </a:r>
            <a:r>
              <a:rPr lang="nb-NO" dirty="0"/>
              <a:t> og </a:t>
            </a:r>
            <a:r>
              <a:rPr lang="nb-NO" dirty="0" err="1"/>
              <a:t>meistring</a:t>
            </a:r>
            <a:r>
              <a:rPr lang="nb-NO" dirty="0"/>
              <a:t> er det som gjev den mest effektive påverknaden. Kall det gjerne en slags «</a:t>
            </a:r>
            <a:r>
              <a:rPr lang="nb-NO" dirty="0" err="1"/>
              <a:t>bottom</a:t>
            </a:r>
            <a:r>
              <a:rPr lang="nb-NO" dirty="0"/>
              <a:t> up»-strategi, som og </a:t>
            </a:r>
            <a:r>
              <a:rPr lang="nb-NO" dirty="0" err="1"/>
              <a:t>støttast</a:t>
            </a:r>
            <a:r>
              <a:rPr lang="nb-NO" dirty="0"/>
              <a:t> av forskninga (</a:t>
            </a:r>
            <a:r>
              <a:rPr lang="nb-NO" dirty="0" err="1"/>
              <a:t>ref</a:t>
            </a:r>
            <a:r>
              <a:rPr lang="nb-NO" dirty="0"/>
              <a:t> Elaine Munthe </a:t>
            </a:r>
            <a:r>
              <a:rPr lang="nb-NO" dirty="0" err="1"/>
              <a:t>osv</a:t>
            </a:r>
            <a:r>
              <a:rPr lang="nb-NO" dirty="0"/>
              <a:t> – finn link?)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7992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Sentralt i konseptet er ungdomsskuleelevanes møte med barn frå ein barneskule, der dei får </a:t>
            </a:r>
            <a:r>
              <a:rPr lang="nn-NO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knytta</a:t>
            </a:r>
            <a:r>
              <a:rPr lang="nn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relasjonar, visa omsorg og sjå korleis det pedagogiske arbeidet får ein direkte innverknad på eit anna menneske.</a:t>
            </a:r>
            <a:endParaRPr lang="nb-NO" dirty="0"/>
          </a:p>
          <a:p>
            <a:endParaRPr lang="nb-NO" dirty="0"/>
          </a:p>
          <a:p>
            <a:r>
              <a:rPr lang="nb-NO" dirty="0"/>
              <a:t>Direkte link: https://www.dropbox.com/s/49mr0aqw7m4tcgi/2209%20UL_Intro_1280_0111.m4v?dl=0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51225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 ein bonus kan dette styrka lærar-elev-relasjonen og gje positive ringverknader for skulekvardagen for </a:t>
            </a:r>
            <a:r>
              <a:rPr lang="nn-NO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øvrig</a:t>
            </a:r>
            <a:r>
              <a:rPr lang="nn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Det vil </a:t>
            </a:r>
            <a:r>
              <a:rPr lang="nn-NO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óg</a:t>
            </a:r>
            <a:r>
              <a:rPr lang="nn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kunne leggja til rette for at fleire får positive opplevingar i den </a:t>
            </a:r>
            <a:r>
              <a:rPr lang="nn-NO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gjenverande</a:t>
            </a:r>
            <a:r>
              <a:rPr lang="nn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tida på grunnskulen. I tillegg trur me at dette har ein god effekt på dei som allereie er lærarar, gjennom den anerkjenninga UNG LÆRAR gjev heile lærarprofesjonen.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07329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Tiltaket er inspirert av UNG TEKNO, der elevar frå ungdomsskulen får møta og løysa reelle problemstillingar for lokale verksemder, med tett oppfølging frå dei tilsette i verksemda.  I UNG LÆRAR tek skulen rolla til </a:t>
            </a:r>
            <a:r>
              <a:rPr lang="nn-NO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bedriften</a:t>
            </a:r>
            <a:r>
              <a:rPr lang="nn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og man får komma bak kulissane og inn i hovudet på læraren sin.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883615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39248-DBBA-D842-759B-7954E822E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A562783D-D0C4-0157-FB2C-25BAC8BEB0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2994C166-F927-64B9-B3F1-03585F9778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n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Som ein bonus kan dette styrka lærar-elev-relasjonen og gje positive ringverknader for skulekvardagen for </a:t>
            </a:r>
            <a:r>
              <a:rPr lang="nn-NO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øvrig</a:t>
            </a:r>
            <a:r>
              <a:rPr lang="nn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Det vil </a:t>
            </a:r>
            <a:r>
              <a:rPr lang="nn-NO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óg</a:t>
            </a:r>
            <a:r>
              <a:rPr lang="nn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kunne leggja til rette for at fleire får positive opplevingar i den </a:t>
            </a:r>
            <a:r>
              <a:rPr lang="nn-NO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gjenverande</a:t>
            </a:r>
            <a:r>
              <a:rPr lang="nn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tida på grunnskulen. I tillegg trur me at dette har ein god effekt på dei som allereie er lærarar, gjennom den anerkjenninga UNG LÆRAR gjev heile lærarprofesjonen.</a:t>
            </a: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926F00A-0C9C-4BB6-4D57-942099FEBDD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33942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hlinkClick r:id="rId3"/>
              </a:rPr>
              <a:t>UNG LÆRAR introduksjon - MOSTER (pilot) (padlet.com)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685907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lys - stående bil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19511" y="2054942"/>
            <a:ext cx="504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19512" y="3718184"/>
            <a:ext cx="5040000" cy="105046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39" y="553771"/>
            <a:ext cx="3113909" cy="810000"/>
          </a:xfrm>
          <a:prstGeom prst="rect">
            <a:avLst/>
          </a:prstGeom>
        </p:spPr>
      </p:pic>
      <p:sp>
        <p:nvSpPr>
          <p:cNvPr id="13" name="Plassholder for tekst 2"/>
          <p:cNvSpPr>
            <a:spLocks noGrp="1"/>
          </p:cNvSpPr>
          <p:nvPr>
            <p:ph type="body" idx="10"/>
          </p:nvPr>
        </p:nvSpPr>
        <p:spPr>
          <a:xfrm>
            <a:off x="1619512" y="5596146"/>
            <a:ext cx="5040000" cy="9080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accent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5" name="Rett linje 4"/>
          <p:cNvCxnSpPr/>
          <p:nvPr userDrawn="1"/>
        </p:nvCxnSpPr>
        <p:spPr>
          <a:xfrm>
            <a:off x="1619512" y="5433342"/>
            <a:ext cx="421939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bilde 8"/>
          <p:cNvSpPr>
            <a:spLocks noGrp="1"/>
          </p:cNvSpPr>
          <p:nvPr>
            <p:ph type="pic" sz="quarter" idx="11"/>
          </p:nvPr>
        </p:nvSpPr>
        <p:spPr>
          <a:xfrm>
            <a:off x="7152000" y="0"/>
            <a:ext cx="5040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016223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 mørk - to liggende bil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09426" y="1879389"/>
            <a:ext cx="576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09426" y="3703967"/>
            <a:ext cx="576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152000" y="5495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cxnSp>
        <p:nvCxnSpPr>
          <p:cNvPr id="11" name="Rett linje 10"/>
          <p:cNvCxnSpPr/>
          <p:nvPr userDrawn="1"/>
        </p:nvCxnSpPr>
        <p:spPr>
          <a:xfrm>
            <a:off x="809427" y="3434389"/>
            <a:ext cx="42193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7152000" y="3468783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552147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n spalte uten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9976" y="1354730"/>
            <a:ext cx="10926000" cy="5058000"/>
          </a:xfrm>
          <a:noFill/>
          <a:ln>
            <a:noFill/>
          </a:ln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2388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o spalter uten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20" name="Plassholder for bunntekst 1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1" name="Plassholder for lysbildenummer 2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9047" y="1352020"/>
            <a:ext cx="5256000" cy="5058000"/>
          </a:xfr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2"/>
          <p:cNvSpPr>
            <a:spLocks noGrp="1"/>
          </p:cNvSpPr>
          <p:nvPr>
            <p:ph idx="12"/>
          </p:nvPr>
        </p:nvSpPr>
        <p:spPr>
          <a:xfrm>
            <a:off x="6479976" y="1347919"/>
            <a:ext cx="5256000" cy="5058000"/>
          </a:xfr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896191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758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339673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e ly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2856000" y="5755342"/>
            <a:ext cx="6480000" cy="360000"/>
          </a:xfrm>
        </p:spPr>
        <p:txBody>
          <a:bodyPr lIns="0" tIns="0" rIns="0" bIns="0" anchor="b">
            <a:normAutofit/>
          </a:bodyPr>
          <a:lstStyle>
            <a:lvl1pPr algn="ctr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grpSp>
        <p:nvGrpSpPr>
          <p:cNvPr id="3" name="Gruppe 2"/>
          <p:cNvGrpSpPr>
            <a:grpSpLocks noChangeAspect="1"/>
          </p:cNvGrpSpPr>
          <p:nvPr userDrawn="1"/>
        </p:nvGrpSpPr>
        <p:grpSpPr>
          <a:xfrm>
            <a:off x="3774141" y="1039515"/>
            <a:ext cx="4643718" cy="4052830"/>
            <a:chOff x="5122863" y="2579688"/>
            <a:chExt cx="1946276" cy="1698625"/>
          </a:xfrm>
          <a:solidFill>
            <a:schemeClr val="accent1"/>
          </a:solidFill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744265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e mø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2856000" y="5755342"/>
            <a:ext cx="6480000" cy="360000"/>
          </a:xfrm>
        </p:spPr>
        <p:txBody>
          <a:bodyPr lIns="0" tIns="0" rIns="0" bIns="0" anchor="b">
            <a:normAutofit/>
          </a:bodyPr>
          <a:lstStyle>
            <a:lvl1pPr algn="ctr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grpSp>
        <p:nvGrpSpPr>
          <p:cNvPr id="3" name="Gruppe 2"/>
          <p:cNvGrpSpPr>
            <a:grpSpLocks noChangeAspect="1"/>
          </p:cNvGrpSpPr>
          <p:nvPr userDrawn="1"/>
        </p:nvGrpSpPr>
        <p:grpSpPr>
          <a:xfrm>
            <a:off x="3774141" y="1039515"/>
            <a:ext cx="4643718" cy="4052830"/>
            <a:chOff x="5122863" y="2579688"/>
            <a:chExt cx="1946276" cy="1698625"/>
          </a:xfrm>
          <a:solidFill>
            <a:schemeClr val="accent1"/>
          </a:solidFill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1822056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spalte blå fokusfelt med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ssholder for bilde 39">
            <a:extLst>
              <a:ext uri="{FF2B5EF4-FFF2-40B4-BE49-F238E27FC236}">
                <a16:creationId xmlns:a16="http://schemas.microsoft.com/office/drawing/2014/main" id="{7D7A7C5E-3A34-458C-A73F-708C592BAC3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39800" y="1649783"/>
            <a:ext cx="1909763" cy="2205943"/>
          </a:xfrm>
          <a:custGeom>
            <a:avLst/>
            <a:gdLst>
              <a:gd name="connsiteX0" fmla="*/ 954991 w 1909763"/>
              <a:gd name="connsiteY0" fmla="*/ 0 h 2205943"/>
              <a:gd name="connsiteX1" fmla="*/ 1909763 w 1909763"/>
              <a:gd name="connsiteY1" fmla="*/ 551271 h 2205943"/>
              <a:gd name="connsiteX2" fmla="*/ 1909763 w 1909763"/>
              <a:gd name="connsiteY2" fmla="*/ 1654672 h 2205943"/>
              <a:gd name="connsiteX3" fmla="*/ 954991 w 1909763"/>
              <a:gd name="connsiteY3" fmla="*/ 2205943 h 2205943"/>
              <a:gd name="connsiteX4" fmla="*/ 0 w 1909763"/>
              <a:gd name="connsiteY4" fmla="*/ 1654545 h 2205943"/>
              <a:gd name="connsiteX5" fmla="*/ 0 w 1909763"/>
              <a:gd name="connsiteY5" fmla="*/ 551398 h 220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9763" h="2205943">
                <a:moveTo>
                  <a:pt x="954991" y="0"/>
                </a:moveTo>
                <a:lnTo>
                  <a:pt x="1909763" y="551271"/>
                </a:lnTo>
                <a:lnTo>
                  <a:pt x="1909763" y="1654672"/>
                </a:lnTo>
                <a:lnTo>
                  <a:pt x="954991" y="2205943"/>
                </a:lnTo>
                <a:lnTo>
                  <a:pt x="0" y="1654545"/>
                </a:lnTo>
                <a:lnTo>
                  <a:pt x="0" y="55139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nb-NO"/>
          </a:p>
        </p:txBody>
      </p:sp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FDCA8A7-DBDC-4932-9E8D-FAD81293B316}"/>
              </a:ext>
            </a:extLst>
          </p:cNvPr>
          <p:cNvSpPr/>
          <p:nvPr userDrawn="1"/>
        </p:nvSpPr>
        <p:spPr>
          <a:xfrm>
            <a:off x="-3913" y="4099389"/>
            <a:ext cx="12192000" cy="27566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/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029FCA96-7E64-4B52-BBBB-D3C861225962}"/>
              </a:ext>
            </a:extLst>
          </p:cNvPr>
          <p:cNvSpPr>
            <a:spLocks noGrp="1"/>
          </p:cNvSpPr>
          <p:nvPr userDrawn="1"/>
        </p:nvSpPr>
        <p:spPr>
          <a:xfrm>
            <a:off x="11738087" y="6400069"/>
            <a:ext cx="450000" cy="450000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nb-NO"/>
            </a:defPPr>
            <a:lvl1pPr marL="0" algn="ctr" defTabSz="914400" rtl="0" eaLnBrk="1" latinLnBrk="0" hangingPunct="1">
              <a:defRPr sz="1000" b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A74FB5AA-5B3A-4EAD-9213-63995A700862}"/>
              </a:ext>
            </a:extLst>
          </p:cNvPr>
          <p:cNvSpPr/>
          <p:nvPr userDrawn="1"/>
        </p:nvSpPr>
        <p:spPr>
          <a:xfrm rot="2700000">
            <a:off x="1643593" y="3888097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B68D5E61-E5AF-43DC-B206-BFB779BED7BA}"/>
              </a:ext>
            </a:extLst>
          </p:cNvPr>
          <p:cNvSpPr/>
          <p:nvPr userDrawn="1"/>
        </p:nvSpPr>
        <p:spPr>
          <a:xfrm rot="2700000">
            <a:off x="4444547" y="3896367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0D7F5611-50E6-4A28-94F1-718920A514A2}"/>
              </a:ext>
            </a:extLst>
          </p:cNvPr>
          <p:cNvSpPr/>
          <p:nvPr userDrawn="1"/>
        </p:nvSpPr>
        <p:spPr>
          <a:xfrm rot="2700000">
            <a:off x="7245501" y="3888096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20" name="Rektangel 19">
            <a:extLst>
              <a:ext uri="{FF2B5EF4-FFF2-40B4-BE49-F238E27FC236}">
                <a16:creationId xmlns:a16="http://schemas.microsoft.com/office/drawing/2014/main" id="{A115F517-474C-417F-A9C9-1BBC8031373D}"/>
              </a:ext>
            </a:extLst>
          </p:cNvPr>
          <p:cNvSpPr/>
          <p:nvPr userDrawn="1"/>
        </p:nvSpPr>
        <p:spPr>
          <a:xfrm rot="2700000">
            <a:off x="10046456" y="3905323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DEA17B9E-ECD2-45D7-82A4-A62B8458CE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39580" y="4479707"/>
            <a:ext cx="1778000" cy="96837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Plassholder for tekst 6">
            <a:extLst>
              <a:ext uri="{FF2B5EF4-FFF2-40B4-BE49-F238E27FC236}">
                <a16:creationId xmlns:a16="http://schemas.microsoft.com/office/drawing/2014/main" id="{25A29E50-E978-44FE-8CEB-F196D773054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59582" y="4479707"/>
            <a:ext cx="1778000" cy="96837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8" name="Plassholder for tekst 6">
            <a:extLst>
              <a:ext uri="{FF2B5EF4-FFF2-40B4-BE49-F238E27FC236}">
                <a16:creationId xmlns:a16="http://schemas.microsoft.com/office/drawing/2014/main" id="{8D4577E7-545F-4371-889F-E62555D8044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49581" y="4479707"/>
            <a:ext cx="1778000" cy="96837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9" name="Plassholder for tekst 6">
            <a:extLst>
              <a:ext uri="{FF2B5EF4-FFF2-40B4-BE49-F238E27FC236}">
                <a16:creationId xmlns:a16="http://schemas.microsoft.com/office/drawing/2014/main" id="{D9A6870C-C704-4753-A1A9-A166E0536B5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369582" y="4479707"/>
            <a:ext cx="1778000" cy="96837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4" name="Plassholder for bilde 43">
            <a:extLst>
              <a:ext uri="{FF2B5EF4-FFF2-40B4-BE49-F238E27FC236}">
                <a16:creationId xmlns:a16="http://schemas.microsoft.com/office/drawing/2014/main" id="{9CDF4A43-B8E9-4386-A812-A9A066727D5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27767" y="1649783"/>
            <a:ext cx="1909763" cy="2205943"/>
          </a:xfrm>
          <a:custGeom>
            <a:avLst/>
            <a:gdLst>
              <a:gd name="connsiteX0" fmla="*/ 954991 w 1909763"/>
              <a:gd name="connsiteY0" fmla="*/ 0 h 2205943"/>
              <a:gd name="connsiteX1" fmla="*/ 1909763 w 1909763"/>
              <a:gd name="connsiteY1" fmla="*/ 551271 h 2205943"/>
              <a:gd name="connsiteX2" fmla="*/ 1909763 w 1909763"/>
              <a:gd name="connsiteY2" fmla="*/ 1654672 h 2205943"/>
              <a:gd name="connsiteX3" fmla="*/ 954991 w 1909763"/>
              <a:gd name="connsiteY3" fmla="*/ 2205943 h 2205943"/>
              <a:gd name="connsiteX4" fmla="*/ 0 w 1909763"/>
              <a:gd name="connsiteY4" fmla="*/ 1654545 h 2205943"/>
              <a:gd name="connsiteX5" fmla="*/ 0 w 1909763"/>
              <a:gd name="connsiteY5" fmla="*/ 551398 h 220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9763" h="2205943">
                <a:moveTo>
                  <a:pt x="954991" y="0"/>
                </a:moveTo>
                <a:lnTo>
                  <a:pt x="1909763" y="551271"/>
                </a:lnTo>
                <a:lnTo>
                  <a:pt x="1909763" y="1654672"/>
                </a:lnTo>
                <a:lnTo>
                  <a:pt x="954991" y="2205943"/>
                </a:lnTo>
                <a:lnTo>
                  <a:pt x="0" y="1654545"/>
                </a:lnTo>
                <a:lnTo>
                  <a:pt x="0" y="55139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nb-NO"/>
          </a:p>
        </p:txBody>
      </p:sp>
      <p:sp>
        <p:nvSpPr>
          <p:cNvPr id="45" name="Plassholder for bilde 44">
            <a:extLst>
              <a:ext uri="{FF2B5EF4-FFF2-40B4-BE49-F238E27FC236}">
                <a16:creationId xmlns:a16="http://schemas.microsoft.com/office/drawing/2014/main" id="{5B1351DB-1584-4322-AD1D-2DA93870A3F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9303700" y="1649783"/>
            <a:ext cx="1909763" cy="2205943"/>
          </a:xfrm>
          <a:custGeom>
            <a:avLst/>
            <a:gdLst>
              <a:gd name="connsiteX0" fmla="*/ 954991 w 1909763"/>
              <a:gd name="connsiteY0" fmla="*/ 0 h 2205943"/>
              <a:gd name="connsiteX1" fmla="*/ 1909763 w 1909763"/>
              <a:gd name="connsiteY1" fmla="*/ 551271 h 2205943"/>
              <a:gd name="connsiteX2" fmla="*/ 1909763 w 1909763"/>
              <a:gd name="connsiteY2" fmla="*/ 1654672 h 2205943"/>
              <a:gd name="connsiteX3" fmla="*/ 954991 w 1909763"/>
              <a:gd name="connsiteY3" fmla="*/ 2205943 h 2205943"/>
              <a:gd name="connsiteX4" fmla="*/ 0 w 1909763"/>
              <a:gd name="connsiteY4" fmla="*/ 1654545 h 2205943"/>
              <a:gd name="connsiteX5" fmla="*/ 0 w 1909763"/>
              <a:gd name="connsiteY5" fmla="*/ 551398 h 220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9763" h="2205943">
                <a:moveTo>
                  <a:pt x="954991" y="0"/>
                </a:moveTo>
                <a:lnTo>
                  <a:pt x="1909763" y="551271"/>
                </a:lnTo>
                <a:lnTo>
                  <a:pt x="1909763" y="1654672"/>
                </a:lnTo>
                <a:lnTo>
                  <a:pt x="954991" y="2205943"/>
                </a:lnTo>
                <a:lnTo>
                  <a:pt x="0" y="1654545"/>
                </a:lnTo>
                <a:lnTo>
                  <a:pt x="0" y="55139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nb-NO"/>
          </a:p>
        </p:txBody>
      </p:sp>
      <p:sp>
        <p:nvSpPr>
          <p:cNvPr id="46" name="Plassholder for bilde 45">
            <a:extLst>
              <a:ext uri="{FF2B5EF4-FFF2-40B4-BE49-F238E27FC236}">
                <a16:creationId xmlns:a16="http://schemas.microsoft.com/office/drawing/2014/main" id="{1C6D9DE1-376B-4CB9-8944-F65386340484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515734" y="1649783"/>
            <a:ext cx="1909763" cy="2205943"/>
          </a:xfrm>
          <a:custGeom>
            <a:avLst/>
            <a:gdLst>
              <a:gd name="connsiteX0" fmla="*/ 954991 w 1909763"/>
              <a:gd name="connsiteY0" fmla="*/ 0 h 2205943"/>
              <a:gd name="connsiteX1" fmla="*/ 1909763 w 1909763"/>
              <a:gd name="connsiteY1" fmla="*/ 551271 h 2205943"/>
              <a:gd name="connsiteX2" fmla="*/ 1909763 w 1909763"/>
              <a:gd name="connsiteY2" fmla="*/ 1654672 h 2205943"/>
              <a:gd name="connsiteX3" fmla="*/ 954991 w 1909763"/>
              <a:gd name="connsiteY3" fmla="*/ 2205943 h 2205943"/>
              <a:gd name="connsiteX4" fmla="*/ 0 w 1909763"/>
              <a:gd name="connsiteY4" fmla="*/ 1654545 h 2205943"/>
              <a:gd name="connsiteX5" fmla="*/ 0 w 1909763"/>
              <a:gd name="connsiteY5" fmla="*/ 551398 h 2205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09763" h="2205943">
                <a:moveTo>
                  <a:pt x="954991" y="0"/>
                </a:moveTo>
                <a:lnTo>
                  <a:pt x="1909763" y="551271"/>
                </a:lnTo>
                <a:lnTo>
                  <a:pt x="1909763" y="1654672"/>
                </a:lnTo>
                <a:lnTo>
                  <a:pt x="954991" y="2205943"/>
                </a:lnTo>
                <a:lnTo>
                  <a:pt x="0" y="1654545"/>
                </a:lnTo>
                <a:lnTo>
                  <a:pt x="0" y="551398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283233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spalte blå fokusfelt ett fok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FDCA8A7-DBDC-4932-9E8D-FAD81293B316}"/>
              </a:ext>
            </a:extLst>
          </p:cNvPr>
          <p:cNvSpPr/>
          <p:nvPr userDrawn="1"/>
        </p:nvSpPr>
        <p:spPr>
          <a:xfrm>
            <a:off x="-3913" y="4093404"/>
            <a:ext cx="12192000" cy="27566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/>
          </a:p>
        </p:txBody>
      </p:sp>
      <p:sp>
        <p:nvSpPr>
          <p:cNvPr id="11" name="Plassholder for lysbildenummer 5">
            <a:extLst>
              <a:ext uri="{FF2B5EF4-FFF2-40B4-BE49-F238E27FC236}">
                <a16:creationId xmlns:a16="http://schemas.microsoft.com/office/drawing/2014/main" id="{029FCA96-7E64-4B52-BBBB-D3C861225962}"/>
              </a:ext>
            </a:extLst>
          </p:cNvPr>
          <p:cNvSpPr>
            <a:spLocks noGrp="1"/>
          </p:cNvSpPr>
          <p:nvPr userDrawn="1"/>
        </p:nvSpPr>
        <p:spPr>
          <a:xfrm>
            <a:off x="11738087" y="6400069"/>
            <a:ext cx="450000" cy="450000"/>
          </a:xfrm>
          <a:prstGeom prst="rect">
            <a:avLst/>
          </a:prstGeom>
        </p:spPr>
        <p:txBody>
          <a:bodyPr lIns="0" tIns="0" rIns="0" bIns="0" anchor="ctr" anchorCtr="0"/>
          <a:lstStyle>
            <a:defPPr>
              <a:defRPr lang="nb-NO"/>
            </a:defPPr>
            <a:lvl1pPr marL="0" algn="ctr" defTabSz="914400" rtl="0" eaLnBrk="1" latinLnBrk="0" hangingPunct="1">
              <a:defRPr sz="1000" b="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A74FB5AA-5B3A-4EAD-9213-63995A700862}"/>
              </a:ext>
            </a:extLst>
          </p:cNvPr>
          <p:cNvSpPr/>
          <p:nvPr userDrawn="1"/>
        </p:nvSpPr>
        <p:spPr>
          <a:xfrm rot="2700000">
            <a:off x="1643593" y="3888097"/>
            <a:ext cx="369974" cy="36997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nb-N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DEA17B9E-ECD2-45D7-82A4-A62B8458CE5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4778" y="4983503"/>
            <a:ext cx="10796396" cy="968375"/>
          </a:xfrm>
        </p:spPr>
        <p:txBody>
          <a:bodyPr>
            <a:noAutofit/>
          </a:bodyPr>
          <a:lstStyle>
            <a:lvl1pPr marL="0" indent="0"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 sz="2800">
                <a:solidFill>
                  <a:schemeClr val="bg1"/>
                </a:solidFill>
              </a:defRPr>
            </a:lvl4pPr>
            <a:lvl5pPr>
              <a:defRPr sz="2800">
                <a:solidFill>
                  <a:schemeClr val="bg1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37" name="Plassholder for innhold 2">
            <a:extLst>
              <a:ext uri="{FF2B5EF4-FFF2-40B4-BE49-F238E27FC236}">
                <a16:creationId xmlns:a16="http://schemas.microsoft.com/office/drawing/2014/main" id="{6BFBACE1-C0F2-4FB9-AC7A-2304E5973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976" y="1354730"/>
            <a:ext cx="5462637" cy="2744659"/>
          </a:xfrm>
          <a:noFill/>
          <a:ln>
            <a:noFill/>
          </a:ln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1" name="Plassholder for innhold 2">
            <a:extLst>
              <a:ext uri="{FF2B5EF4-FFF2-40B4-BE49-F238E27FC236}">
                <a16:creationId xmlns:a16="http://schemas.microsoft.com/office/drawing/2014/main" id="{DF5504D8-1490-43DE-A101-64406EB19B0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82571" y="1354730"/>
            <a:ext cx="5462637" cy="2744659"/>
          </a:xfrm>
          <a:noFill/>
          <a:ln>
            <a:noFill/>
          </a:ln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392333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killeside mørk - to liggende bilder og teks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09426" y="504093"/>
            <a:ext cx="5760000" cy="5339862"/>
          </a:xfrm>
        </p:spPr>
        <p:txBody>
          <a:bodyPr lIns="0" tIns="0" rIns="0" bIns="0" anchor="ctr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152000" y="5495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12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7152000" y="3468783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6296137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lys - to liggende bil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19511" y="2054942"/>
            <a:ext cx="504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19512" y="3718184"/>
            <a:ext cx="5040000" cy="105046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39" y="553771"/>
            <a:ext cx="3113909" cy="810000"/>
          </a:xfrm>
          <a:prstGeom prst="rect">
            <a:avLst/>
          </a:prstGeom>
        </p:spPr>
      </p:pic>
      <p:sp>
        <p:nvSpPr>
          <p:cNvPr id="13" name="Plassholder for tekst 2"/>
          <p:cNvSpPr>
            <a:spLocks noGrp="1"/>
          </p:cNvSpPr>
          <p:nvPr>
            <p:ph type="body" idx="10"/>
          </p:nvPr>
        </p:nvSpPr>
        <p:spPr>
          <a:xfrm>
            <a:off x="1619512" y="5596146"/>
            <a:ext cx="5040000" cy="9080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accent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5" name="Rett linje 4"/>
          <p:cNvCxnSpPr/>
          <p:nvPr userDrawn="1"/>
        </p:nvCxnSpPr>
        <p:spPr>
          <a:xfrm>
            <a:off x="1619512" y="5433342"/>
            <a:ext cx="421939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bilde 8"/>
          <p:cNvSpPr>
            <a:spLocks noGrp="1"/>
          </p:cNvSpPr>
          <p:nvPr>
            <p:ph type="pic" sz="quarter" idx="11"/>
          </p:nvPr>
        </p:nvSpPr>
        <p:spPr>
          <a:xfrm>
            <a:off x="7152000" y="0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8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152000" y="3474000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82904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ørk - stående bil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19512" y="2054942"/>
            <a:ext cx="504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19512" y="3718184"/>
            <a:ext cx="504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3" name="Plassholder for tekst 2"/>
          <p:cNvSpPr>
            <a:spLocks noGrp="1"/>
          </p:cNvSpPr>
          <p:nvPr>
            <p:ph type="body" idx="10"/>
          </p:nvPr>
        </p:nvSpPr>
        <p:spPr>
          <a:xfrm>
            <a:off x="1619512" y="5596146"/>
            <a:ext cx="5040000" cy="9080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5" name="Rett linje 4"/>
          <p:cNvCxnSpPr/>
          <p:nvPr userDrawn="1"/>
        </p:nvCxnSpPr>
        <p:spPr>
          <a:xfrm>
            <a:off x="1619512" y="5433342"/>
            <a:ext cx="42193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0" y="537312"/>
            <a:ext cx="3113908" cy="810000"/>
          </a:xfrm>
          <a:prstGeom prst="rect">
            <a:avLst/>
          </a:prstGeom>
        </p:spPr>
      </p:pic>
      <p:sp>
        <p:nvSpPr>
          <p:cNvPr id="11" name="Plassholder for bilde 8"/>
          <p:cNvSpPr>
            <a:spLocks noGrp="1"/>
          </p:cNvSpPr>
          <p:nvPr>
            <p:ph type="pic" sz="quarter" idx="11"/>
          </p:nvPr>
        </p:nvSpPr>
        <p:spPr>
          <a:xfrm>
            <a:off x="7152000" y="0"/>
            <a:ext cx="5040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980648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ørk - liggende bil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19512" y="2054942"/>
            <a:ext cx="504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19512" y="3718184"/>
            <a:ext cx="504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3" name="Plassholder for tekst 2"/>
          <p:cNvSpPr>
            <a:spLocks noGrp="1"/>
          </p:cNvSpPr>
          <p:nvPr>
            <p:ph type="body" idx="10"/>
          </p:nvPr>
        </p:nvSpPr>
        <p:spPr>
          <a:xfrm>
            <a:off x="1619512" y="5596146"/>
            <a:ext cx="5040000" cy="9080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5" name="Rett linje 4"/>
          <p:cNvCxnSpPr/>
          <p:nvPr userDrawn="1"/>
        </p:nvCxnSpPr>
        <p:spPr>
          <a:xfrm>
            <a:off x="1619512" y="5433342"/>
            <a:ext cx="42193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0" y="537312"/>
            <a:ext cx="3113908" cy="810000"/>
          </a:xfrm>
          <a:prstGeom prst="rect">
            <a:avLst/>
          </a:prstGeom>
        </p:spPr>
      </p:pic>
      <p:sp>
        <p:nvSpPr>
          <p:cNvPr id="11" name="Plassholder for bilde 8"/>
          <p:cNvSpPr>
            <a:spLocks noGrp="1"/>
          </p:cNvSpPr>
          <p:nvPr>
            <p:ph type="pic" sz="quarter" idx="11"/>
          </p:nvPr>
        </p:nvSpPr>
        <p:spPr>
          <a:xfrm>
            <a:off x="7152000" y="0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8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152000" y="3474000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396494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n spalte med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4" name="Rektangel 3"/>
          <p:cNvSpPr/>
          <p:nvPr userDrawn="1"/>
        </p:nvSpPr>
        <p:spPr>
          <a:xfrm>
            <a:off x="812602" y="1363946"/>
            <a:ext cx="10926000" cy="50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/>
              <a:t>  </a:t>
            </a:r>
          </a:p>
        </p:txBody>
      </p:sp>
      <p:cxnSp>
        <p:nvCxnSpPr>
          <p:cNvPr id="6" name="Rett linje 5"/>
          <p:cNvCxnSpPr/>
          <p:nvPr userDrawn="1"/>
        </p:nvCxnSpPr>
        <p:spPr>
          <a:xfrm>
            <a:off x="809427" y="1358552"/>
            <a:ext cx="10926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9427" y="1361080"/>
            <a:ext cx="10926000" cy="5058000"/>
          </a:xfr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342900" indent="-342900">
              <a:lnSpc>
                <a:spcPct val="100000"/>
              </a:lnSpc>
              <a:buFont typeface=".AppleSystemUIFont" charset="-120"/>
              <a:buChar char="›"/>
              <a:defRPr sz="2000"/>
            </a:lvl1pPr>
            <a:lvl2pPr marL="685800" indent="-228600">
              <a:lnSpc>
                <a:spcPct val="100000"/>
              </a:lnSpc>
              <a:buFont typeface=".AppleSystemUIFont" charset="-120"/>
              <a:buChar char="›"/>
              <a:defRPr sz="2000">
                <a:latin typeface="+mn-lt"/>
              </a:defRPr>
            </a:lvl2pPr>
            <a:lvl3pPr marL="1143000" indent="-228600">
              <a:lnSpc>
                <a:spcPct val="100000"/>
              </a:lnSpc>
              <a:buFont typeface=".AppleSystemUIFont" charset="-120"/>
              <a:buChar char="›"/>
              <a:defRPr sz="2000">
                <a:latin typeface="+mn-lt"/>
              </a:defRPr>
            </a:lvl3pPr>
            <a:lvl4pPr marL="1600200" indent="-228600">
              <a:lnSpc>
                <a:spcPct val="100000"/>
              </a:lnSpc>
              <a:buFont typeface=".AppleSystemUIFont" charset="-120"/>
              <a:buChar char="›"/>
              <a:defRPr sz="2000">
                <a:latin typeface="+mn-lt"/>
              </a:defRPr>
            </a:lvl4pPr>
            <a:lvl5pPr marL="2057400" indent="-228600">
              <a:lnSpc>
                <a:spcPct val="100000"/>
              </a:lnSpc>
              <a:buFont typeface=".AppleSystemUIFont" charset="-120"/>
              <a:buChar char="›"/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2" name="Plassholder for bunntekst 2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523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o spalter med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4" name="Rektangel 3"/>
          <p:cNvSpPr/>
          <p:nvPr userDrawn="1"/>
        </p:nvSpPr>
        <p:spPr>
          <a:xfrm>
            <a:off x="810594" y="1352959"/>
            <a:ext cx="5256000" cy="50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/>
              <a:t>  </a:t>
            </a:r>
          </a:p>
        </p:txBody>
      </p:sp>
      <p:sp>
        <p:nvSpPr>
          <p:cNvPr id="11" name="Rektangel 10"/>
          <p:cNvSpPr/>
          <p:nvPr userDrawn="1"/>
        </p:nvSpPr>
        <p:spPr>
          <a:xfrm>
            <a:off x="6480905" y="1351536"/>
            <a:ext cx="5256000" cy="50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/>
              <a:t>  </a:t>
            </a:r>
          </a:p>
        </p:txBody>
      </p:sp>
      <p:cxnSp>
        <p:nvCxnSpPr>
          <p:cNvPr id="6" name="Rett linje 5"/>
          <p:cNvCxnSpPr/>
          <p:nvPr userDrawn="1"/>
        </p:nvCxnSpPr>
        <p:spPr>
          <a:xfrm>
            <a:off x="809427" y="1362845"/>
            <a:ext cx="5256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2127" y="1364110"/>
            <a:ext cx="5256000" cy="5058000"/>
          </a:xfr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2"/>
          <p:cNvSpPr>
            <a:spLocks noGrp="1"/>
          </p:cNvSpPr>
          <p:nvPr>
            <p:ph idx="12"/>
          </p:nvPr>
        </p:nvSpPr>
        <p:spPr>
          <a:xfrm>
            <a:off x="6491935" y="1347919"/>
            <a:ext cx="5256000" cy="5058000"/>
          </a:xfr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>
              <a:defRPr sz="2000"/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cxnSp>
        <p:nvCxnSpPr>
          <p:cNvPr id="17" name="Rett linje 16"/>
          <p:cNvCxnSpPr/>
          <p:nvPr userDrawn="1"/>
        </p:nvCxnSpPr>
        <p:spPr>
          <a:xfrm>
            <a:off x="6472438" y="1361941"/>
            <a:ext cx="5256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lassholder for bunntekst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2050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 lys - stående bil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6252000" y="5495"/>
            <a:ext cx="5940000" cy="685250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09426" y="1879389"/>
            <a:ext cx="4914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Undertittel 2"/>
          <p:cNvSpPr>
            <a:spLocks noGrp="1"/>
          </p:cNvSpPr>
          <p:nvPr>
            <p:ph type="subTitle" idx="1"/>
          </p:nvPr>
        </p:nvSpPr>
        <p:spPr>
          <a:xfrm>
            <a:off x="809426" y="3703967"/>
            <a:ext cx="486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cxnSp>
        <p:nvCxnSpPr>
          <p:cNvPr id="9" name="Rett linje 8"/>
          <p:cNvCxnSpPr/>
          <p:nvPr userDrawn="1"/>
        </p:nvCxnSpPr>
        <p:spPr>
          <a:xfrm>
            <a:off x="809427" y="3434389"/>
            <a:ext cx="42193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823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 mørk - stående bil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6252000" y="5495"/>
            <a:ext cx="5940000" cy="685250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09426" y="1879389"/>
            <a:ext cx="4914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Undertittel 2"/>
          <p:cNvSpPr>
            <a:spLocks noGrp="1"/>
          </p:cNvSpPr>
          <p:nvPr>
            <p:ph type="subTitle" idx="1"/>
          </p:nvPr>
        </p:nvSpPr>
        <p:spPr>
          <a:xfrm>
            <a:off x="809426" y="3703967"/>
            <a:ext cx="486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cxnSp>
        <p:nvCxnSpPr>
          <p:cNvPr id="9" name="Rett linje 8"/>
          <p:cNvCxnSpPr/>
          <p:nvPr userDrawn="1"/>
        </p:nvCxnSpPr>
        <p:spPr>
          <a:xfrm>
            <a:off x="809427" y="3434389"/>
            <a:ext cx="42193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08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 lys - to liggende bil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09426" y="1879389"/>
            <a:ext cx="576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09426" y="3703967"/>
            <a:ext cx="576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152000" y="5495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cxnSp>
        <p:nvCxnSpPr>
          <p:cNvPr id="11" name="Rett linje 10"/>
          <p:cNvCxnSpPr/>
          <p:nvPr userDrawn="1"/>
        </p:nvCxnSpPr>
        <p:spPr>
          <a:xfrm>
            <a:off x="809427" y="3434389"/>
            <a:ext cx="42193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7152000" y="3468783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211101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03414" y="-1"/>
            <a:ext cx="10926000" cy="135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11859" y="1349999"/>
            <a:ext cx="10927084" cy="50560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811950" y="6408000"/>
            <a:ext cx="5252673" cy="45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endParaRPr lang="nb-NO"/>
          </a:p>
        </p:txBody>
      </p:sp>
      <p:sp>
        <p:nvSpPr>
          <p:cNvPr id="1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738087" y="6406054"/>
            <a:ext cx="450000" cy="45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0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725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63" r:id="rId3"/>
    <p:sldLayoutId id="2147483674" r:id="rId4"/>
    <p:sldLayoutId id="2147483650" r:id="rId5"/>
    <p:sldLayoutId id="2147483664" r:id="rId6"/>
    <p:sldLayoutId id="2147483671" r:id="rId7"/>
    <p:sldLayoutId id="2147483667" r:id="rId8"/>
    <p:sldLayoutId id="2147483672" r:id="rId9"/>
    <p:sldLayoutId id="2147483670" r:id="rId10"/>
    <p:sldLayoutId id="2147483665" r:id="rId11"/>
    <p:sldLayoutId id="2147483666" r:id="rId12"/>
    <p:sldLayoutId id="2147483655" r:id="rId13"/>
    <p:sldLayoutId id="2147483661" r:id="rId14"/>
    <p:sldLayoutId id="2147483668" r:id="rId15"/>
    <p:sldLayoutId id="2147483675" r:id="rId16"/>
    <p:sldLayoutId id="2147483676" r:id="rId17"/>
    <p:sldLayoutId id="2147483677" r:id="rId18"/>
    <p:sldLayoutId id="2147483678" r:id="rId19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j-lt"/>
          <a:ea typeface="Georgia" charset="0"/>
          <a:cs typeface="Georgia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j-lt"/>
          <a:ea typeface="Georgia" charset="0"/>
          <a:cs typeface="Georgia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j-lt"/>
          <a:ea typeface="Georgia" charset="0"/>
          <a:cs typeface="Georgia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j-lt"/>
          <a:ea typeface="Georgia" charset="0"/>
          <a:cs typeface="Georgi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hvl.cloud.panopto.eu/Panopto/Pages/Viewer.aspx?id=22c2e397-113b-4976-9945-b38c010e63f4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vl.cloud.panopto.eu/Panopto/Pages/Viewer.aspx?id=6265c6db-5e62-45ce-85d6-b38c010e6403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hvl.cloud.panopto.eu/Panopto/Pages/Viewer.aspx?id=4a230967-e519-4e85-a268-b38c010e63f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Bild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590" y="1523"/>
            <a:ext cx="4007626" cy="1774209"/>
          </a:xfrm>
          <a:prstGeom prst="rect">
            <a:avLst/>
          </a:prstGeom>
        </p:spPr>
      </p:pic>
      <p:sp>
        <p:nvSpPr>
          <p:cNvPr id="16" name="Tittel 15"/>
          <p:cNvSpPr>
            <a:spLocks noGrp="1"/>
          </p:cNvSpPr>
          <p:nvPr>
            <p:ph type="ctrTitle"/>
          </p:nvPr>
        </p:nvSpPr>
        <p:spPr>
          <a:xfrm>
            <a:off x="1619511" y="2109531"/>
            <a:ext cx="5040000" cy="1258529"/>
          </a:xfrm>
        </p:spPr>
        <p:txBody>
          <a:bodyPr/>
          <a:lstStyle/>
          <a:p>
            <a:r>
              <a:rPr lang="nb-NO"/>
              <a:t>UNG LÆRAR</a:t>
            </a:r>
          </a:p>
        </p:txBody>
      </p:sp>
      <p:sp>
        <p:nvSpPr>
          <p:cNvPr id="17" name="Undertittel 16"/>
          <p:cNvSpPr>
            <a:spLocks noGrp="1"/>
          </p:cNvSpPr>
          <p:nvPr>
            <p:ph type="subTitle" idx="1"/>
          </p:nvPr>
        </p:nvSpPr>
        <p:spPr>
          <a:xfrm>
            <a:off x="1619512" y="3540757"/>
            <a:ext cx="5040000" cy="1050462"/>
          </a:xfrm>
        </p:spPr>
        <p:txBody>
          <a:bodyPr/>
          <a:lstStyle/>
          <a:p>
            <a:r>
              <a:rPr lang="nb-NO" err="1">
                <a:solidFill>
                  <a:schemeClr val="bg1"/>
                </a:solidFill>
              </a:rPr>
              <a:t>Eit</a:t>
            </a:r>
            <a:r>
              <a:rPr lang="nb-NO">
                <a:solidFill>
                  <a:schemeClr val="bg1"/>
                </a:solidFill>
              </a:rPr>
              <a:t> rekrutteringsprosjekt for </a:t>
            </a:r>
            <a:r>
              <a:rPr lang="nb-NO" err="1">
                <a:solidFill>
                  <a:schemeClr val="bg1"/>
                </a:solidFill>
              </a:rPr>
              <a:t>lærarutdanninga</a:t>
            </a:r>
            <a:endParaRPr lang="nb-NO">
              <a:solidFill>
                <a:schemeClr val="bg1"/>
              </a:solidFill>
            </a:endParaRPr>
          </a:p>
        </p:txBody>
      </p:sp>
      <p:sp>
        <p:nvSpPr>
          <p:cNvPr id="18" name="Plassholder for tekst 17"/>
          <p:cNvSpPr>
            <a:spLocks noGrp="1"/>
          </p:cNvSpPr>
          <p:nvPr>
            <p:ph type="body" idx="10"/>
          </p:nvPr>
        </p:nvSpPr>
        <p:spPr>
          <a:xfrm>
            <a:off x="1619512" y="4920579"/>
            <a:ext cx="5040000" cy="908050"/>
          </a:xfrm>
        </p:spPr>
        <p:txBody>
          <a:bodyPr vert="horz" lIns="0" tIns="0" rIns="0" bIns="0" rtlCol="0" anchor="t">
            <a:normAutofit/>
          </a:bodyPr>
          <a:lstStyle/>
          <a:p>
            <a:endParaRPr lang="nb-NO"/>
          </a:p>
          <a:p>
            <a:endParaRPr lang="nb-NO"/>
          </a:p>
          <a:p>
            <a:endParaRPr lang="nb-NO"/>
          </a:p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0073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228599"/>
            <a:ext cx="10926000" cy="1489842"/>
          </a:xfrm>
        </p:spPr>
        <p:txBody>
          <a:bodyPr>
            <a:normAutofit/>
          </a:bodyPr>
          <a:lstStyle/>
          <a:p>
            <a:r>
              <a:rPr lang="nn-NO" b="1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Ung lærar</a:t>
            </a:r>
            <a:r>
              <a:rPr lang="nn-NO" sz="2400" b="1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 </a:t>
            </a:r>
            <a:br>
              <a:rPr lang="nn-NO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nn-NO" sz="2400" b="1" dirty="0">
                <a:ea typeface="+mj-lt"/>
                <a:cs typeface="+mj-lt"/>
              </a:rPr>
              <a:t>Førebuingar på ungdomsskule</a:t>
            </a:r>
            <a:br>
              <a:rPr lang="nn-NO" sz="2400" dirty="0">
                <a:latin typeface="Calibri"/>
                <a:ea typeface="+mj-lt"/>
              </a:rPr>
            </a:br>
            <a:endParaRPr lang="nb-NO" sz="24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9427" y="1416260"/>
            <a:ext cx="5509824" cy="5058000"/>
          </a:xfrm>
        </p:spPr>
        <p:txBody>
          <a:bodyPr vert="horz" lIns="180000" tIns="180000" rIns="180000" bIns="180000" rtlCol="0" anchor="t">
            <a:normAutofit/>
          </a:bodyPr>
          <a:lstStyle/>
          <a:p>
            <a:r>
              <a:rPr lang="nn-NO" dirty="0">
                <a:ea typeface="+mn-lt"/>
                <a:cs typeface="+mn-lt"/>
              </a:rPr>
              <a:t>Førebuingar på skulane for å få maksimalt ut av dei to hovuddagane</a:t>
            </a:r>
            <a:endParaRPr lang="nn-NO" dirty="0">
              <a:cs typeface="Arial"/>
            </a:endParaRPr>
          </a:p>
          <a:p>
            <a:r>
              <a:rPr lang="nn-NO" dirty="0">
                <a:ea typeface="+mn-lt"/>
                <a:cs typeface="+mn-lt"/>
              </a:rPr>
              <a:t>Introduksjon til prosjektet gjennom øvingar laga av HVL og presentert i form av </a:t>
            </a:r>
            <a:r>
              <a:rPr lang="nn-NO" dirty="0" err="1">
                <a:ea typeface="+mn-lt"/>
                <a:cs typeface="+mn-lt"/>
              </a:rPr>
              <a:t>Padlet</a:t>
            </a:r>
            <a:endParaRPr lang="nn-NO" dirty="0"/>
          </a:p>
          <a:p>
            <a:r>
              <a:rPr lang="nn-NO" dirty="0">
                <a:ea typeface="+mn-lt"/>
                <a:cs typeface="+mn-lt"/>
              </a:rPr>
              <a:t>Knyta opplegget saman med måla i faget utdanningsval</a:t>
            </a:r>
            <a:endParaRPr lang="nn-NO" dirty="0">
              <a:cs typeface="Arial"/>
            </a:endParaRPr>
          </a:p>
          <a:p>
            <a:r>
              <a:rPr lang="nn-NO" dirty="0">
                <a:ea typeface="+mn-lt"/>
                <a:cs typeface="+mn-lt"/>
              </a:rPr>
              <a:t>Dela inn i grupper</a:t>
            </a:r>
            <a:endParaRPr lang="nn-NO" dirty="0"/>
          </a:p>
          <a:p>
            <a:pPr>
              <a:spcBef>
                <a:spcPts val="600"/>
              </a:spcBef>
            </a:pPr>
            <a:r>
              <a:rPr lang="nn-NO" dirty="0">
                <a:ea typeface="+mn-lt"/>
                <a:cs typeface="+mn-lt"/>
              </a:rPr>
              <a:t>Bli kjent med kvarandre og oppgåvene 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10</a:t>
            </a:fld>
            <a:endParaRPr lang="nb-NO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25B2F2D9-9A5C-F68C-BC6A-C84CF15F1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8528" y="1649727"/>
            <a:ext cx="3862366" cy="2508058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AB7748C3-C3FB-01E1-37C9-6ADA562C6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8527" y="4321908"/>
            <a:ext cx="3928463" cy="215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578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11</a:t>
            </a:fld>
            <a:endParaRPr lang="nb-NO"/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AB7748C3-C3FB-01E1-37C9-6ADA562C6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117" y="-100803"/>
            <a:ext cx="14608556" cy="8003831"/>
          </a:xfrm>
          <a:prstGeom prst="rect">
            <a:avLst/>
          </a:prstGeom>
        </p:spPr>
      </p:pic>
      <p:sp>
        <p:nvSpPr>
          <p:cNvPr id="8" name="Tittel 7">
            <a:extLst>
              <a:ext uri="{FF2B5EF4-FFF2-40B4-BE49-F238E27FC236}">
                <a16:creationId xmlns:a16="http://schemas.microsoft.com/office/drawing/2014/main" id="{35ADBB90-F19A-DBD8-10C7-EA9D01F62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10" name="Plassholder for innhold 9">
            <a:extLst>
              <a:ext uri="{FF2B5EF4-FFF2-40B4-BE49-F238E27FC236}">
                <a16:creationId xmlns:a16="http://schemas.microsoft.com/office/drawing/2014/main" id="{87CFFDF8-56F9-C35A-6F5C-8491AA7A45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427" y="1361080"/>
            <a:ext cx="10926000" cy="1148855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536726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228599"/>
            <a:ext cx="10926000" cy="1489842"/>
          </a:xfrm>
        </p:spPr>
        <p:txBody>
          <a:bodyPr>
            <a:normAutofit/>
          </a:bodyPr>
          <a:lstStyle/>
          <a:p>
            <a:r>
              <a:rPr lang="nn-NO" b="1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Ung lærar</a:t>
            </a:r>
            <a:r>
              <a:rPr lang="nn-NO" sz="2400" b="1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 </a:t>
            </a:r>
            <a:br>
              <a:rPr lang="nn-NO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nn-NO" sz="2400" b="1" dirty="0">
                <a:ea typeface="+mj-lt"/>
                <a:cs typeface="+mj-lt"/>
              </a:rPr>
              <a:t>Dag 1 – Lærarutdanning på ein dag</a:t>
            </a:r>
            <a:br>
              <a:rPr lang="nn-NO" sz="2400" dirty="0">
                <a:latin typeface="Calibri"/>
                <a:ea typeface="+mj-lt"/>
              </a:rPr>
            </a:br>
            <a:endParaRPr lang="nb-NO" sz="2400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12</a:t>
            </a:fld>
            <a:endParaRPr lang="nb-NO"/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AEFF9C17-AB8B-AE46-38EC-709DCBB75642}"/>
              </a:ext>
            </a:extLst>
          </p:cNvPr>
          <p:cNvSpPr txBox="1">
            <a:spLocks/>
          </p:cNvSpPr>
          <p:nvPr/>
        </p:nvSpPr>
        <p:spPr>
          <a:xfrm>
            <a:off x="6227459" y="1608130"/>
            <a:ext cx="5256000" cy="5058000"/>
          </a:xfrm>
          <a:prstGeom prst="rect">
            <a:avLst/>
          </a:prstGeom>
        </p:spPr>
        <p:txBody>
          <a:bodyPr vert="horz" lIns="180000" tIns="180000" rIns="180000" bIns="18000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Font typeface=".AppleSystemUIFont" charset="-120"/>
              <a:buChar char="›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.AppleSystemUIFont" charset="-120"/>
              <a:buChar char="›"/>
              <a:defRPr sz="2000" kern="1200">
                <a:solidFill>
                  <a:schemeClr val="tx2"/>
                </a:solidFill>
                <a:latin typeface="+mj-lt"/>
                <a:ea typeface="Georgia" charset="0"/>
                <a:cs typeface="Georgia" charset="0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.AppleSystemUIFont" charset="-120"/>
              <a:buChar char="›"/>
              <a:defRPr sz="2000" kern="1200">
                <a:solidFill>
                  <a:schemeClr val="tx2"/>
                </a:solidFill>
                <a:latin typeface="+mj-lt"/>
                <a:ea typeface="Georgia" charset="0"/>
                <a:cs typeface="Georgia" charset="0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.AppleSystemUIFont" charset="-120"/>
              <a:buChar char="›"/>
              <a:defRPr sz="2000" kern="1200">
                <a:solidFill>
                  <a:schemeClr val="tx2"/>
                </a:solidFill>
                <a:latin typeface="+mj-lt"/>
                <a:ea typeface="Georgia" charset="0"/>
                <a:cs typeface="Georgia" charset="0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Font typeface=".AppleSystemUIFont" charset="-120"/>
              <a:buChar char="›"/>
              <a:defRPr sz="2000" kern="1200">
                <a:solidFill>
                  <a:schemeClr val="tx2"/>
                </a:solidFill>
                <a:latin typeface="+mj-lt"/>
                <a:ea typeface="Georgia" charset="0"/>
                <a:cs typeface="Georgia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nn-NO" dirty="0"/>
              <a:t>Bli kjent med lokala, gå i grupper og snakka med rettleiarar (lærarstudentar)</a:t>
            </a:r>
          </a:p>
          <a:p>
            <a:pPr>
              <a:lnSpc>
                <a:spcPct val="90000"/>
              </a:lnSpc>
            </a:pPr>
            <a:r>
              <a:rPr lang="nn-NO" dirty="0"/>
              <a:t>Samtale om kva elevane har gjort for å førebu seg, kva ein har i vente og kva forventningar dei kjem med</a:t>
            </a:r>
          </a:p>
          <a:p>
            <a:pPr>
              <a:lnSpc>
                <a:spcPct val="90000"/>
              </a:lnSpc>
            </a:pPr>
            <a:r>
              <a:rPr lang="nn-NO" dirty="0"/>
              <a:t>Oppvarmingsøvingar i plenum, som elevane og kan ta med seg til møtet med barna</a:t>
            </a:r>
          </a:p>
          <a:p>
            <a:pPr>
              <a:lnSpc>
                <a:spcPct val="90000"/>
              </a:lnSpc>
            </a:pPr>
            <a:r>
              <a:rPr lang="nn-NO" dirty="0"/>
              <a:t>Stasjonsarbeid med tre hovudtema; teknologi, </a:t>
            </a:r>
            <a:r>
              <a:rPr lang="nn-NO" dirty="0" err="1"/>
              <a:t>uteskule</a:t>
            </a:r>
            <a:r>
              <a:rPr lang="nn-NO" dirty="0"/>
              <a:t> og kreative fag, der elevane får kunnskap og inspirasjon til arbeidet med barna</a:t>
            </a:r>
          </a:p>
          <a:p>
            <a:pPr>
              <a:lnSpc>
                <a:spcPct val="90000"/>
              </a:lnSpc>
            </a:pPr>
            <a:r>
              <a:rPr lang="nn-NO" dirty="0"/>
              <a:t>Få innsikt i relasjonsbygging, korleis møte barna og kva ein gjer for å ta vare på kvar enkelt</a:t>
            </a:r>
          </a:p>
          <a:p>
            <a:pPr>
              <a:lnSpc>
                <a:spcPct val="90000"/>
              </a:lnSpc>
            </a:pPr>
            <a:r>
              <a:rPr lang="nn-NO" dirty="0"/>
              <a:t>Starta arbeidet med å førebu draumetimen på dag to</a:t>
            </a:r>
          </a:p>
          <a:p>
            <a:pPr>
              <a:lnSpc>
                <a:spcPct val="90000"/>
              </a:lnSpc>
            </a:pPr>
            <a:endParaRPr lang="nn-NO" dirty="0"/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188C1A12-CEEA-FCC4-AE32-4B92F08A81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09976" y="1608130"/>
            <a:ext cx="5297145" cy="353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69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228599"/>
            <a:ext cx="10926000" cy="1489842"/>
          </a:xfrm>
        </p:spPr>
        <p:txBody>
          <a:bodyPr>
            <a:normAutofit/>
          </a:bodyPr>
          <a:lstStyle/>
          <a:p>
            <a:r>
              <a:rPr lang="nn-NO" b="1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Ung lærar</a:t>
            </a:r>
            <a:r>
              <a:rPr lang="nn-NO" sz="2400" b="1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 </a:t>
            </a:r>
            <a:br>
              <a:rPr lang="nn-NO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nn-NO" sz="2400" b="1" dirty="0">
                <a:ea typeface="+mj-lt"/>
                <a:cs typeface="+mj-lt"/>
              </a:rPr>
              <a:t>Dag 2 – Lærar for ein dag</a:t>
            </a:r>
            <a:br>
              <a:rPr lang="nn-NO" sz="2400" dirty="0">
                <a:latin typeface="Calibri"/>
                <a:ea typeface="+mj-lt"/>
              </a:rPr>
            </a:br>
            <a:endParaRPr lang="nb-NO" sz="24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9427" y="1416260"/>
            <a:ext cx="5286573" cy="5058000"/>
          </a:xfrm>
        </p:spPr>
        <p:txBody>
          <a:bodyPr vert="horz" lIns="180000" tIns="180000" rIns="180000" bIns="180000" rtlCol="0" anchor="t">
            <a:normAutofit/>
          </a:bodyPr>
          <a:lstStyle/>
          <a:p>
            <a:r>
              <a:rPr lang="nn-NO" dirty="0">
                <a:ea typeface="+mn-lt"/>
                <a:cs typeface="+mn-lt"/>
              </a:rPr>
              <a:t>Dag 2 skal ein planleggja og gjennomføra ein draumetime for barneskuleelevar, basert på det ein lærte på dag 1</a:t>
            </a:r>
            <a:endParaRPr lang="nn-NO" dirty="0"/>
          </a:p>
          <a:p>
            <a:r>
              <a:rPr lang="nn-NO" dirty="0">
                <a:ea typeface="+mn-lt"/>
                <a:cs typeface="+mn-lt"/>
              </a:rPr>
              <a:t>Me held fram med refleksjonar frå dag ein og snakkar om kva me har i vente som lærarar </a:t>
            </a:r>
          </a:p>
          <a:p>
            <a:r>
              <a:rPr lang="nn-NO" dirty="0">
                <a:ea typeface="+mn-lt"/>
                <a:cs typeface="+mn-lt"/>
              </a:rPr>
              <a:t>Det vert lagd stor vekt på korleis ein møter barna på ein god måte, vera inkluderande og sjå den einskilde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13</a:t>
            </a:fld>
            <a:endParaRPr lang="nb-NO"/>
          </a:p>
        </p:txBody>
      </p:sp>
      <p:pic>
        <p:nvPicPr>
          <p:cNvPr id="8" name="Bilde 7" descr="Et bilde som inneholder person, innendørs&#10;&#10;Automatisk generert beskrivelse">
            <a:extLst>
              <a:ext uri="{FF2B5EF4-FFF2-40B4-BE49-F238E27FC236}">
                <a16:creationId xmlns:a16="http://schemas.microsoft.com/office/drawing/2014/main" id="{95D5FA08-4998-9662-7CDF-87A8F0727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517" y="1565921"/>
            <a:ext cx="5360459" cy="3573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916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57782"/>
            <a:ext cx="10926000" cy="1489842"/>
          </a:xfrm>
        </p:spPr>
        <p:txBody>
          <a:bodyPr>
            <a:normAutofit/>
          </a:bodyPr>
          <a:lstStyle/>
          <a:p>
            <a:r>
              <a:rPr lang="nn-NO" b="1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Ung lærar</a:t>
            </a:r>
            <a:r>
              <a:rPr lang="nn-NO" sz="2400" b="1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 </a:t>
            </a:r>
            <a:br>
              <a:rPr lang="nn-NO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nn-NO" sz="2400" b="1" dirty="0">
                <a:effectLst/>
                <a:latin typeface="Arial" panose="020B0604020202020204" pitchFamily="34" charset="0"/>
                <a:ea typeface="+mj-lt"/>
                <a:cs typeface="+mj-lt"/>
              </a:rPr>
              <a:t>Lærarstudentane sin </a:t>
            </a:r>
            <a:r>
              <a:rPr lang="nn-NO" sz="2400" b="1" dirty="0">
                <a:ea typeface="+mj-lt"/>
                <a:cs typeface="+mj-lt"/>
              </a:rPr>
              <a:t>rolle i prosjektet</a:t>
            </a:r>
            <a:endParaRPr lang="nb-NO" sz="24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127379" y="1456949"/>
            <a:ext cx="5563093" cy="5058000"/>
          </a:xfrm>
        </p:spPr>
        <p:txBody>
          <a:bodyPr vert="horz" lIns="180000" tIns="180000" rIns="180000" bIns="180000" rtlCol="0" anchor="t">
            <a:normAutofit/>
          </a:bodyPr>
          <a:lstStyle/>
          <a:p>
            <a:r>
              <a:rPr lang="nn-NO" dirty="0">
                <a:ea typeface="+mn-lt"/>
                <a:cs typeface="+mn-lt"/>
              </a:rPr>
              <a:t>Lærarstudentane speler ei særs viktig rolle i Ung lærar i rolla som rettleiarar</a:t>
            </a:r>
          </a:p>
          <a:p>
            <a:r>
              <a:rPr lang="nn-NO" dirty="0">
                <a:ea typeface="+mn-lt"/>
                <a:cs typeface="+mn-lt"/>
              </a:rPr>
              <a:t>Rettleiarane har alt valt </a:t>
            </a:r>
            <a:r>
              <a:rPr lang="nn-NO" dirty="0" err="1">
                <a:ea typeface="+mn-lt"/>
                <a:cs typeface="+mn-lt"/>
              </a:rPr>
              <a:t>lærerutdanninga</a:t>
            </a:r>
            <a:r>
              <a:rPr lang="nn-NO" dirty="0">
                <a:ea typeface="+mn-lt"/>
                <a:cs typeface="+mn-lt"/>
              </a:rPr>
              <a:t> og er difor rollemodellar med stor påverkingskraft på elevanes motivasjon og for eit framtidig yrkesval</a:t>
            </a:r>
          </a:p>
          <a:p>
            <a:r>
              <a:rPr lang="nn-NO" dirty="0">
                <a:ea typeface="+mn-lt"/>
                <a:cs typeface="+mn-lt"/>
              </a:rPr>
              <a:t>Lærarstudentane skal rettleia ungdomsskule-elevane, slik at dei møter barna på ein god måte og slik at alle deltakarar får eit størst mogleg utbyte</a:t>
            </a:r>
          </a:p>
          <a:p>
            <a:r>
              <a:rPr lang="nn-NO" dirty="0">
                <a:ea typeface="+mn-lt"/>
                <a:cs typeface="+mn-lt"/>
              </a:rPr>
              <a:t>Dei får sjølv eit anna perspektiv på lærarrolla enn dei får gjennom eigen utdanning</a:t>
            </a:r>
          </a:p>
          <a:p>
            <a:endParaRPr lang="nn-NO" dirty="0">
              <a:ea typeface="+mn-lt"/>
              <a:cs typeface="+mn-lt"/>
            </a:endParaRPr>
          </a:p>
          <a:p>
            <a:endParaRPr lang="nn-NO" dirty="0">
              <a:ea typeface="+mn-lt"/>
              <a:cs typeface="+mn-lt"/>
            </a:endParaRPr>
          </a:p>
          <a:p>
            <a:endParaRPr lang="nn-NO" dirty="0">
              <a:ea typeface="+mn-lt"/>
              <a:cs typeface="+mn-lt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14</a:t>
            </a:fld>
            <a:endParaRPr lang="nb-NO"/>
          </a:p>
        </p:txBody>
      </p:sp>
      <p:pic>
        <p:nvPicPr>
          <p:cNvPr id="7" name="Bilde 6" descr="Et bilde som inneholder person, vegg, sitter, innendørs&#10;&#10;Automatisk generert beskrivelse">
            <a:extLst>
              <a:ext uri="{FF2B5EF4-FFF2-40B4-BE49-F238E27FC236}">
                <a16:creationId xmlns:a16="http://schemas.microsoft.com/office/drawing/2014/main" id="{5ED4E726-51EC-4072-B654-AB7CE4831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76" y="1547624"/>
            <a:ext cx="5043076" cy="336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288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D1BB1C2-56DA-4D33-15C4-89C5FD0812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E77A042-2810-2D07-B8EB-8A568E182F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15</a:t>
            </a:fld>
            <a:endParaRPr lang="nb-NO"/>
          </a:p>
        </p:txBody>
      </p:sp>
      <p:sp>
        <p:nvSpPr>
          <p:cNvPr id="10" name="TekstSylinder 9">
            <a:hlinkClick r:id="rId3"/>
            <a:extLst>
              <a:ext uri="{FF2B5EF4-FFF2-40B4-BE49-F238E27FC236}">
                <a16:creationId xmlns:a16="http://schemas.microsoft.com/office/drawing/2014/main" id="{5A78717F-BF8A-996D-09D1-9F3659F9A6C5}"/>
              </a:ext>
            </a:extLst>
          </p:cNvPr>
          <p:cNvSpPr txBox="1"/>
          <p:nvPr/>
        </p:nvSpPr>
        <p:spPr>
          <a:xfrm>
            <a:off x="1344706" y="1739152"/>
            <a:ext cx="843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n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3"/>
              </a:rPr>
              <a:t>Sentralt i konseptet er ungdomsskuleelevanes møte med barn frå ein barneskule</a:t>
            </a:r>
            <a:endParaRPr lang="nb-NO" dirty="0"/>
          </a:p>
        </p:txBody>
      </p:sp>
      <p:pic>
        <p:nvPicPr>
          <p:cNvPr id="12" name="Bilde 11" descr="Et bilde som inneholder person, Menneskeansikt, klær, skjermbilde&#10;&#10;KI-generert innhold kan være feil.">
            <a:hlinkClick r:id="rId3"/>
            <a:extLst>
              <a:ext uri="{FF2B5EF4-FFF2-40B4-BE49-F238E27FC236}">
                <a16:creationId xmlns:a16="http://schemas.microsoft.com/office/drawing/2014/main" id="{731B572A-A036-5303-57D9-D87F7F326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179" y="2108484"/>
            <a:ext cx="6676849" cy="429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894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228599"/>
            <a:ext cx="10926000" cy="1489842"/>
          </a:xfrm>
        </p:spPr>
        <p:txBody>
          <a:bodyPr>
            <a:normAutofit/>
          </a:bodyPr>
          <a:lstStyle/>
          <a:p>
            <a:r>
              <a:rPr lang="nn-NO" b="1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Ung lærar</a:t>
            </a:r>
            <a:r>
              <a:rPr lang="nn-NO" sz="2400" b="1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 </a:t>
            </a:r>
            <a:br>
              <a:rPr lang="nn-NO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nn-NO" sz="2400" b="1" dirty="0">
                <a:ea typeface="+mj-lt"/>
                <a:cs typeface="+mj-lt"/>
              </a:rPr>
              <a:t>Vegen vidare</a:t>
            </a:r>
            <a:br>
              <a:rPr lang="nn-NO" sz="2400" dirty="0">
                <a:latin typeface="Calibri"/>
                <a:ea typeface="+mj-lt"/>
              </a:rPr>
            </a:br>
            <a:endParaRPr lang="nb-NO" sz="24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9427" y="1416260"/>
            <a:ext cx="4755295" cy="5058000"/>
          </a:xfrm>
        </p:spPr>
        <p:txBody>
          <a:bodyPr vert="horz" lIns="180000" tIns="180000" rIns="180000" bIns="180000" rtlCol="0" anchor="t">
            <a:normAutofit lnSpcReduction="10000"/>
          </a:bodyPr>
          <a:lstStyle/>
          <a:p>
            <a:r>
              <a:rPr lang="nn-NO" dirty="0">
                <a:ea typeface="+mn-lt"/>
                <a:cs typeface="+mn-lt"/>
              </a:rPr>
              <a:t>Halda fram med utviklinga av sjølve konseptet og testa det ut på relevante arenaar</a:t>
            </a:r>
          </a:p>
          <a:p>
            <a:r>
              <a:rPr lang="nn-NO" dirty="0">
                <a:ea typeface="+mn-lt"/>
                <a:cs typeface="+mn-lt"/>
              </a:rPr>
              <a:t>Rulla konseptet ut på nye stadar og hauste nye erfaringar som kan nyttast i arbeidet vidare</a:t>
            </a:r>
          </a:p>
          <a:p>
            <a:r>
              <a:rPr lang="nn-NO" dirty="0">
                <a:ea typeface="+mn-lt"/>
                <a:cs typeface="+mn-lt"/>
              </a:rPr>
              <a:t>Utvikla ein manual og ressursar som gjer at konseptet enkelt kan nyttast gratis over heile landet</a:t>
            </a:r>
          </a:p>
          <a:p>
            <a:r>
              <a:rPr lang="nn-NO" dirty="0">
                <a:ea typeface="+mn-lt"/>
                <a:cs typeface="+mn-lt"/>
              </a:rPr>
              <a:t>Halda fram med integrering av Ung lærar-satsinga i HVL sitt eige utdanningstilbod</a:t>
            </a:r>
            <a:endParaRPr lang="en-US" dirty="0">
              <a:cs typeface="Arial"/>
            </a:endParaRPr>
          </a:p>
          <a:p>
            <a:r>
              <a:rPr lang="nn-NO" dirty="0">
                <a:ea typeface="+mn-lt"/>
                <a:cs typeface="+mn-lt"/>
              </a:rPr>
              <a:t>Forska på korleis Ung lærar verkar inn på yrkesvalet til dei som har vore med på opplegget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16</a:t>
            </a:fld>
            <a:endParaRPr lang="nb-NO"/>
          </a:p>
        </p:txBody>
      </p:sp>
      <p:pic>
        <p:nvPicPr>
          <p:cNvPr id="10" name="Bilde 9" descr="Et bilde som inneholder innendørs, gulv, person, vegg&#10;&#10;Automatisk generert beskrivelse">
            <a:extLst>
              <a:ext uri="{FF2B5EF4-FFF2-40B4-BE49-F238E27FC236}">
                <a16:creationId xmlns:a16="http://schemas.microsoft.com/office/drawing/2014/main" id="{CFC2521D-B2A0-C4AF-7E70-180E068AF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142" y="1565922"/>
            <a:ext cx="6002833" cy="400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326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43308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D1BB1C2-56DA-4D33-15C4-89C5FD0812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E77A042-2810-2D07-B8EB-8A568E182F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2</a:t>
            </a:fld>
            <a:endParaRPr lang="nb-NO"/>
          </a:p>
        </p:txBody>
      </p:sp>
      <p:sp>
        <p:nvSpPr>
          <p:cNvPr id="7" name="TekstSylinder 6">
            <a:hlinkClick r:id="rId3"/>
            <a:extLst>
              <a:ext uri="{FF2B5EF4-FFF2-40B4-BE49-F238E27FC236}">
                <a16:creationId xmlns:a16="http://schemas.microsoft.com/office/drawing/2014/main" id="{B7475870-8294-0D81-6E5A-D7FDBDC1E5F6}"/>
              </a:ext>
            </a:extLst>
          </p:cNvPr>
          <p:cNvSpPr txBox="1"/>
          <p:nvPr/>
        </p:nvSpPr>
        <p:spPr>
          <a:xfrm>
            <a:off x="1107201" y="1625035"/>
            <a:ext cx="10242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3"/>
              </a:rPr>
              <a:t>Dette var filmen som starta samarbeidet mellom FOS og HVL på rekruttering til </a:t>
            </a:r>
            <a:r>
              <a:rPr lang="nb-NO" sz="18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3"/>
              </a:rPr>
              <a:t>lærarutdanninga</a:t>
            </a:r>
            <a:r>
              <a:rPr lang="nb-NO" sz="18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3"/>
              </a:rPr>
              <a:t> </a:t>
            </a:r>
            <a:endParaRPr lang="nb-NO" dirty="0"/>
          </a:p>
        </p:txBody>
      </p:sp>
      <p:pic>
        <p:nvPicPr>
          <p:cNvPr id="10" name="Bilde 9" descr="Et bilde som inneholder vinter, himmel, snø, utendørs&#10;&#10;KI-generert innhold kan være feil.">
            <a:hlinkClick r:id="rId3"/>
            <a:extLst>
              <a:ext uri="{FF2B5EF4-FFF2-40B4-BE49-F238E27FC236}">
                <a16:creationId xmlns:a16="http://schemas.microsoft.com/office/drawing/2014/main" id="{4695B792-1D6E-B4B1-D822-621C0DB4EE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563" y="2327804"/>
            <a:ext cx="6183391" cy="374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931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57782"/>
            <a:ext cx="10926000" cy="1489842"/>
          </a:xfrm>
        </p:spPr>
        <p:txBody>
          <a:bodyPr>
            <a:normAutofit/>
          </a:bodyPr>
          <a:lstStyle/>
          <a:p>
            <a:r>
              <a:rPr lang="nn-NO" b="1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Ung lærar</a:t>
            </a:r>
            <a:r>
              <a:rPr lang="nn-NO" sz="2400" b="1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 </a:t>
            </a:r>
            <a:br>
              <a:rPr lang="nn-NO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nn-NO" sz="2400" b="1" dirty="0">
                <a:effectLst/>
                <a:latin typeface="Arial" panose="020B0604020202020204" pitchFamily="34" charset="0"/>
                <a:ea typeface="+mj-lt"/>
                <a:cs typeface="+mj-lt"/>
              </a:rPr>
              <a:t>Vår visjon</a:t>
            </a:r>
            <a:endParaRPr lang="nb-NO" sz="24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9427" y="1416260"/>
            <a:ext cx="10926000" cy="5058000"/>
          </a:xfrm>
        </p:spPr>
        <p:txBody>
          <a:bodyPr vert="horz" lIns="180000" tIns="180000" rIns="180000" bIns="180000" rtlCol="0" anchor="t">
            <a:normAutofit/>
          </a:bodyPr>
          <a:lstStyle/>
          <a:p>
            <a:r>
              <a:rPr lang="nn-NO" sz="2800" dirty="0">
                <a:ea typeface="+mn-lt"/>
                <a:cs typeface="+mn-lt"/>
              </a:rPr>
              <a:t>Alle bør få sjansen bli det dei har lyst til, og ein treng kunnskap for å gjera det beste karrierevalet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3</a:t>
            </a:fld>
            <a:endParaRPr lang="nb-NO"/>
          </a:p>
        </p:txBody>
      </p:sp>
      <p:pic>
        <p:nvPicPr>
          <p:cNvPr id="11" name="Bilde 10" descr="Et bilde som inneholder gress, utendørs, himmel, personer&#10;&#10;Automatisk generert beskrivelse">
            <a:extLst>
              <a:ext uri="{FF2B5EF4-FFF2-40B4-BE49-F238E27FC236}">
                <a16:creationId xmlns:a16="http://schemas.microsoft.com/office/drawing/2014/main" id="{6C8188A4-9FBF-480B-8979-AE2D04BC5A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828" b="32987"/>
          <a:stretch/>
        </p:blipFill>
        <p:spPr>
          <a:xfrm>
            <a:off x="919837" y="3224970"/>
            <a:ext cx="10289572" cy="2755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3565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57782"/>
            <a:ext cx="10926000" cy="1489842"/>
          </a:xfrm>
        </p:spPr>
        <p:txBody>
          <a:bodyPr>
            <a:normAutofit/>
          </a:bodyPr>
          <a:lstStyle/>
          <a:p>
            <a:r>
              <a:rPr lang="nn-NO" b="1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Ung lærar</a:t>
            </a:r>
            <a:r>
              <a:rPr lang="nn-NO" sz="2400" b="1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 </a:t>
            </a:r>
            <a:br>
              <a:rPr lang="nn-NO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nn-NO" sz="2400" b="1" dirty="0">
                <a:effectLst/>
                <a:latin typeface="Arial" panose="020B0604020202020204" pitchFamily="34" charset="0"/>
                <a:ea typeface="+mj-lt"/>
                <a:cs typeface="+mj-lt"/>
              </a:rPr>
              <a:t>Våre mål</a:t>
            </a:r>
            <a:endParaRPr lang="nb-NO" sz="24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997084" y="1416260"/>
            <a:ext cx="5808543" cy="6610140"/>
          </a:xfrm>
        </p:spPr>
        <p:txBody>
          <a:bodyPr vert="horz" lIns="180000" tIns="180000" rIns="180000" bIns="180000" rtlCol="0" anchor="t">
            <a:normAutofit/>
          </a:bodyPr>
          <a:lstStyle/>
          <a:p>
            <a:r>
              <a:rPr lang="nn-NO" sz="2400" b="1" dirty="0">
                <a:ea typeface="+mn-lt"/>
                <a:cs typeface="+mn-lt"/>
              </a:rPr>
              <a:t>For eleven </a:t>
            </a:r>
            <a:r>
              <a:rPr lang="nn-NO" sz="2400" dirty="0">
                <a:ea typeface="+mn-lt"/>
                <a:cs typeface="+mn-lt"/>
              </a:rPr>
              <a:t>Gjera eleven medviten eigne ferdigheiter og interesser og bidra til å gjera det rette karrierevalet</a:t>
            </a:r>
          </a:p>
          <a:p>
            <a:r>
              <a:rPr lang="nn-NO" sz="2400" b="1" dirty="0">
                <a:ea typeface="+mn-lt"/>
                <a:cs typeface="+mn-lt"/>
              </a:rPr>
              <a:t>For læraren</a:t>
            </a:r>
            <a:r>
              <a:rPr lang="nn-NO" sz="2400" dirty="0">
                <a:ea typeface="+mn-lt"/>
                <a:cs typeface="+mn-lt"/>
              </a:rPr>
              <a:t> Tilby skreddarsydde opplegg i faget utdanningsval</a:t>
            </a:r>
          </a:p>
          <a:p>
            <a:r>
              <a:rPr lang="nn-NO" sz="2400" b="1" dirty="0">
                <a:ea typeface="+mn-lt"/>
                <a:cs typeface="+mn-lt"/>
              </a:rPr>
              <a:t>For skuleeigar</a:t>
            </a:r>
            <a:r>
              <a:rPr lang="nn-NO" sz="2400" dirty="0">
                <a:ea typeface="+mn-lt"/>
                <a:cs typeface="+mn-lt"/>
              </a:rPr>
              <a:t> Sikra langsiktig tilgang til nok kvalifiserte lærarar</a:t>
            </a:r>
          </a:p>
          <a:p>
            <a:r>
              <a:rPr lang="nn-NO" sz="2400" b="1" dirty="0">
                <a:ea typeface="+mn-lt"/>
                <a:cs typeface="+mn-lt"/>
              </a:rPr>
              <a:t>For </a:t>
            </a:r>
            <a:r>
              <a:rPr lang="nn-NO" sz="2400" b="1" dirty="0" err="1">
                <a:ea typeface="+mn-lt"/>
                <a:cs typeface="+mn-lt"/>
              </a:rPr>
              <a:t>lærarutdannar</a:t>
            </a:r>
            <a:r>
              <a:rPr lang="nn-NO" sz="2400" b="1" dirty="0">
                <a:ea typeface="+mn-lt"/>
                <a:cs typeface="+mn-lt"/>
              </a:rPr>
              <a:t> </a:t>
            </a:r>
            <a:r>
              <a:rPr lang="nn-NO" sz="2400" dirty="0">
                <a:ea typeface="+mn-lt"/>
                <a:cs typeface="+mn-lt"/>
              </a:rPr>
              <a:t>Auka rekrutteringa til lærarstudiet</a:t>
            </a:r>
          </a:p>
          <a:p>
            <a:r>
              <a:rPr lang="nn-NO" sz="2400" b="1" dirty="0">
                <a:ea typeface="+mn-lt"/>
                <a:cs typeface="+mn-lt"/>
              </a:rPr>
              <a:t>For lærarstudentane </a:t>
            </a:r>
            <a:r>
              <a:rPr lang="nn-NO" sz="2400" dirty="0">
                <a:ea typeface="+mn-lt"/>
                <a:cs typeface="+mn-lt"/>
              </a:rPr>
              <a:t>Bidra som rettleiarar og få ei ny forståing for eiga utdanning og lærarrolla</a:t>
            </a:r>
          </a:p>
          <a:p>
            <a:endParaRPr lang="nn-NO" sz="2400" dirty="0">
              <a:ea typeface="+mn-lt"/>
              <a:cs typeface="+mn-lt"/>
            </a:endParaRPr>
          </a:p>
          <a:p>
            <a:endParaRPr lang="nn-NO" sz="2400" dirty="0">
              <a:ea typeface="+mn-lt"/>
              <a:cs typeface="+mn-lt"/>
            </a:endParaRP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4</a:t>
            </a:fld>
            <a:endParaRPr lang="nb-NO"/>
          </a:p>
        </p:txBody>
      </p:sp>
      <p:pic>
        <p:nvPicPr>
          <p:cNvPr id="9" name="Bilde 8" descr="Et bilde som inneholder person, vindu, innendørs&#10;&#10;Automatisk generert beskrivelse">
            <a:extLst>
              <a:ext uri="{FF2B5EF4-FFF2-40B4-BE49-F238E27FC236}">
                <a16:creationId xmlns:a16="http://schemas.microsoft.com/office/drawing/2014/main" id="{79CE9F15-68C9-AB2E-C67D-C7DCF10102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000" t="7084" r="25555" b="15212"/>
          <a:stretch/>
        </p:blipFill>
        <p:spPr>
          <a:xfrm>
            <a:off x="846795" y="1669143"/>
            <a:ext cx="4978400" cy="4736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747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228599"/>
            <a:ext cx="10926000" cy="1489842"/>
          </a:xfrm>
        </p:spPr>
        <p:txBody>
          <a:bodyPr>
            <a:normAutofit/>
          </a:bodyPr>
          <a:lstStyle/>
          <a:p>
            <a:r>
              <a:rPr lang="nn-NO" b="1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Ung lærar</a:t>
            </a:r>
            <a:r>
              <a:rPr lang="nn-NO" sz="2400" b="1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 </a:t>
            </a:r>
            <a:br>
              <a:rPr lang="nn-NO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nn-NO" sz="2400" b="1" dirty="0">
                <a:effectLst/>
                <a:latin typeface="Arial" panose="020B0604020202020204" pitchFamily="34" charset="0"/>
                <a:ea typeface="+mj-lt"/>
                <a:cs typeface="+mj-lt"/>
              </a:rPr>
              <a:t>E</a:t>
            </a:r>
            <a:r>
              <a:rPr lang="nn-NO" sz="2400" b="1" dirty="0">
                <a:ea typeface="+mj-lt"/>
                <a:cs typeface="+mj-lt"/>
              </a:rPr>
              <a:t>it historisk </a:t>
            </a:r>
            <a:r>
              <a:rPr lang="nn-NO" sz="2400" b="1" dirty="0">
                <a:effectLst/>
                <a:ea typeface="+mj-lt"/>
                <a:cs typeface="+mj-lt"/>
              </a:rPr>
              <a:t>innovasjonsprosjekt </a:t>
            </a:r>
            <a:r>
              <a:rPr lang="nn-NO" sz="2400" b="1" dirty="0">
                <a:ea typeface="+mj-lt"/>
                <a:cs typeface="+mj-lt"/>
              </a:rPr>
              <a:t>for å styrka lærarrekrutteringa</a:t>
            </a:r>
            <a:br>
              <a:rPr lang="nn-NO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nb-NO" sz="24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9427" y="1416260"/>
            <a:ext cx="6144824" cy="5058000"/>
          </a:xfrm>
        </p:spPr>
        <p:txBody>
          <a:bodyPr vert="horz" lIns="180000" tIns="180000" rIns="180000" bIns="180000" rtlCol="0" anchor="t">
            <a:normAutofit/>
          </a:bodyPr>
          <a:lstStyle/>
          <a:p>
            <a:r>
              <a:rPr lang="nn-NO" dirty="0">
                <a:ea typeface="+mn-lt"/>
                <a:cs typeface="+mn-lt"/>
              </a:rPr>
              <a:t>Eit </a:t>
            </a:r>
            <a:r>
              <a:rPr lang="nn-NO" dirty="0">
                <a:effectLst/>
                <a:ea typeface="+mn-lt"/>
                <a:cs typeface="+mn-lt"/>
              </a:rPr>
              <a:t>samarbeid mellom Forum for oppvekst i Sunnhordland og Høgskulen på Vestlandet med </a:t>
            </a:r>
            <a:r>
              <a:rPr lang="nn-NO" dirty="0">
                <a:ea typeface="+mn-lt"/>
                <a:cs typeface="+mn-lt"/>
              </a:rPr>
              <a:t>mål om å auka rekrutteringa </a:t>
            </a:r>
            <a:r>
              <a:rPr lang="nn-NO" dirty="0">
                <a:effectLst/>
                <a:ea typeface="+mn-lt"/>
                <a:cs typeface="+mn-lt"/>
              </a:rPr>
              <a:t>til </a:t>
            </a:r>
            <a:r>
              <a:rPr lang="nn-NO" dirty="0">
                <a:ea typeface="+mn-lt"/>
                <a:cs typeface="+mn-lt"/>
              </a:rPr>
              <a:t>lærarutdanninga</a:t>
            </a:r>
            <a:endParaRPr lang="nn-NO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n-NO" dirty="0">
                <a:ea typeface="+mn-lt"/>
                <a:cs typeface="+mn-lt"/>
              </a:rPr>
              <a:t>Gjennom gode pedagogiske opplevingar vil ein tenna den indre gløden hos den enkelte, slik at fleire får læraryrket som eit alternativ</a:t>
            </a:r>
          </a:p>
          <a:p>
            <a:r>
              <a:rPr lang="nn-NO" dirty="0">
                <a:ea typeface="+mn-lt"/>
                <a:cs typeface="+mn-lt"/>
              </a:rPr>
              <a:t>Eit opplegg tilpassa faget utdanningsval på ungdomstrinnet</a:t>
            </a:r>
          </a:p>
          <a:p>
            <a:r>
              <a:rPr lang="nn-NO" dirty="0">
                <a:ea typeface="+mn-lt"/>
                <a:cs typeface="+mn-lt"/>
              </a:rPr>
              <a:t>Involverer nesten heile verdikjeda innan utdanning - frå barneskule til UH-sektoren</a:t>
            </a:r>
          </a:p>
          <a:p>
            <a:r>
              <a:rPr lang="nn-NO" dirty="0">
                <a:ea typeface="+mn-lt"/>
                <a:cs typeface="+mn-lt"/>
              </a:rPr>
              <a:t>Har blitt eit av tiltaka til Regjeringa si strategi for rekruttering til lærarutdanningane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b-NO" dirty="0"/>
              <a:t> </a:t>
            </a:r>
          </a:p>
          <a:p>
            <a:r>
              <a:rPr lang="nb-NO" dirty="0"/>
              <a:t> </a:t>
            </a:r>
          </a:p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5</a:t>
            </a:fld>
            <a:endParaRPr lang="nb-NO"/>
          </a:p>
        </p:txBody>
      </p:sp>
      <p:pic>
        <p:nvPicPr>
          <p:cNvPr id="8" name="Bilde 7" descr="Et bilde som inneholder innendørs, person, tak&#10;&#10;Automatisk generert beskrivelse">
            <a:extLst>
              <a:ext uri="{FF2B5EF4-FFF2-40B4-BE49-F238E27FC236}">
                <a16:creationId xmlns:a16="http://schemas.microsoft.com/office/drawing/2014/main" id="{02AC275C-7A89-49C2-B4ED-41C8229C5C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74" t="3449" r="23264" b="9600"/>
          <a:stretch/>
        </p:blipFill>
        <p:spPr>
          <a:xfrm>
            <a:off x="7777943" y="1555555"/>
            <a:ext cx="3958033" cy="50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4869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C33FEA2-8F07-926E-5031-FA1DA4152B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9D1BB1C2-56DA-4D33-15C4-89C5FD0812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E77A042-2810-2D07-B8EB-8A568E182F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6</a:t>
            </a:fld>
            <a:endParaRPr lang="nb-NO"/>
          </a:p>
        </p:txBody>
      </p:sp>
      <p:sp>
        <p:nvSpPr>
          <p:cNvPr id="8" name="Plassholder for innhold 7">
            <a:extLst>
              <a:ext uri="{FF2B5EF4-FFF2-40B4-BE49-F238E27FC236}">
                <a16:creationId xmlns:a16="http://schemas.microsoft.com/office/drawing/2014/main" id="{3764C543-2119-4CF9-CAB5-767559DE3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n-NO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hlinkClick r:id="rId3"/>
              </a:rPr>
              <a:t>Sentralt i konseptet er ungdomsskuleelevanes møte med barn frå ein barneskule</a:t>
            </a:r>
            <a:endParaRPr lang="nb-NO" dirty="0"/>
          </a:p>
        </p:txBody>
      </p:sp>
      <p:pic>
        <p:nvPicPr>
          <p:cNvPr id="10" name="Bilde 9">
            <a:hlinkClick r:id="rId3"/>
            <a:extLst>
              <a:ext uri="{FF2B5EF4-FFF2-40B4-BE49-F238E27FC236}">
                <a16:creationId xmlns:a16="http://schemas.microsoft.com/office/drawing/2014/main" id="{A94DB086-4325-F70C-EA4D-D19189091E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1179" y="1915492"/>
            <a:ext cx="7772400" cy="472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3815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228599"/>
            <a:ext cx="10926000" cy="1489842"/>
          </a:xfrm>
        </p:spPr>
        <p:txBody>
          <a:bodyPr>
            <a:normAutofit/>
          </a:bodyPr>
          <a:lstStyle/>
          <a:p>
            <a:r>
              <a:rPr lang="nn-NO" b="1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Ung lærar</a:t>
            </a:r>
            <a:r>
              <a:rPr lang="nn-NO" sz="2400" b="1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 </a:t>
            </a:r>
            <a:br>
              <a:rPr lang="nn-NO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nn-NO" sz="2400" b="1" dirty="0">
                <a:effectLst/>
                <a:latin typeface="Arial" panose="020B0604020202020204" pitchFamily="34" charset="0"/>
                <a:ea typeface="+mj-lt"/>
                <a:cs typeface="+mj-lt"/>
              </a:rPr>
              <a:t>Samarbeid i heile utdanningsverdikjeda</a:t>
            </a:r>
            <a:br>
              <a:rPr lang="nn-NO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nb-NO" sz="24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663221" y="1455097"/>
            <a:ext cx="4384640" cy="5058000"/>
          </a:xfrm>
        </p:spPr>
        <p:txBody>
          <a:bodyPr vert="horz" lIns="180000" tIns="180000" rIns="180000" bIns="180000" rtlCol="0" anchor="t">
            <a:normAutofit/>
          </a:bodyPr>
          <a:lstStyle/>
          <a:p>
            <a:r>
              <a:rPr lang="nn-NO" dirty="0">
                <a:ea typeface="+mn-lt"/>
                <a:cs typeface="+mn-lt"/>
              </a:rPr>
              <a:t>Ung lærar baserer seg på eit nært samarbeid mellom ein ungdoms- og barneskule</a:t>
            </a:r>
          </a:p>
          <a:p>
            <a:r>
              <a:rPr lang="nn-NO" dirty="0">
                <a:ea typeface="+mn-lt"/>
                <a:cs typeface="+mn-lt"/>
              </a:rPr>
              <a:t>Undervisningsopplegget kan nyttast berre på ungdomsskulen, med eller utan samarbeid med ein barneskule</a:t>
            </a:r>
          </a:p>
          <a:p>
            <a:r>
              <a:rPr lang="nn-NO" dirty="0">
                <a:ea typeface="+mn-lt"/>
                <a:cs typeface="+mn-lt"/>
              </a:rPr>
              <a:t>Opplegget får størst effekt om det vert støtta av ein lærarutdanningsinstitusjon</a:t>
            </a:r>
          </a:p>
          <a:p>
            <a:r>
              <a:rPr lang="nn-NO" dirty="0">
                <a:ea typeface="+mn-lt"/>
                <a:cs typeface="+mn-lt"/>
              </a:rPr>
              <a:t>Oppskrift på korleis gjennomføra Ung lærar på din skule finn du på hvl.no/ung-</a:t>
            </a:r>
            <a:r>
              <a:rPr lang="nn-NO" dirty="0" err="1">
                <a:ea typeface="+mn-lt"/>
                <a:cs typeface="+mn-lt"/>
              </a:rPr>
              <a:t>larar</a:t>
            </a:r>
            <a:r>
              <a:rPr lang="nn-NO" dirty="0">
                <a:ea typeface="+mn-lt"/>
                <a:cs typeface="+mn-lt"/>
              </a:rPr>
              <a:t> 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7</a:t>
            </a:fld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30E31E15-BA4A-8A19-9B3D-2C83C55E957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027266" y="1870934"/>
            <a:ext cx="6708710" cy="3774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42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228599"/>
            <a:ext cx="10926000" cy="1489842"/>
          </a:xfrm>
        </p:spPr>
        <p:txBody>
          <a:bodyPr>
            <a:normAutofit/>
          </a:bodyPr>
          <a:lstStyle/>
          <a:p>
            <a:r>
              <a:rPr lang="nn-NO" b="1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Ung lærar</a:t>
            </a:r>
            <a:r>
              <a:rPr lang="nn-NO" sz="2400" b="1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 </a:t>
            </a:r>
            <a:br>
              <a:rPr lang="nn-NO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nn-NO" sz="2400" b="1" dirty="0">
                <a:effectLst/>
                <a:latin typeface="Arial" panose="020B0604020202020204" pitchFamily="34" charset="0"/>
                <a:ea typeface="+mj-lt"/>
                <a:cs typeface="+mj-lt"/>
              </a:rPr>
              <a:t>To dagar fulle av gode opplevingar for alle</a:t>
            </a:r>
            <a:br>
              <a:rPr lang="nn-NO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nb-NO" sz="24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066522" y="1408444"/>
            <a:ext cx="6669454" cy="5058000"/>
          </a:xfrm>
        </p:spPr>
        <p:txBody>
          <a:bodyPr vert="horz" lIns="180000" tIns="180000" rIns="180000" bIns="180000" rtlCol="0" anchor="t">
            <a:normAutofit fontScale="92500"/>
          </a:bodyPr>
          <a:lstStyle/>
          <a:p>
            <a:r>
              <a:rPr lang="nn-NO" dirty="0">
                <a:ea typeface="+mn-lt"/>
                <a:cs typeface="+mn-lt"/>
              </a:rPr>
              <a:t>Ungdomsskuleelevane får ein dag som lærarstudent og ein dag som lærar, der dei skal planleggja og gjennomføra ein draumetime for ein barneskuleklasse</a:t>
            </a:r>
          </a:p>
          <a:p>
            <a:r>
              <a:rPr lang="nn-NO" dirty="0">
                <a:ea typeface="+mn-lt"/>
                <a:cs typeface="+mn-lt"/>
              </a:rPr>
              <a:t>Dei </a:t>
            </a:r>
            <a:r>
              <a:rPr lang="nn-NO" dirty="0">
                <a:effectLst/>
                <a:ea typeface="+mn-lt"/>
                <a:cs typeface="+mn-lt"/>
              </a:rPr>
              <a:t>får </a:t>
            </a:r>
            <a:r>
              <a:rPr lang="nn-NO" dirty="0">
                <a:ea typeface="+mn-lt"/>
                <a:cs typeface="+mn-lt"/>
              </a:rPr>
              <a:t>oppleva skulens spennande mangfald </a:t>
            </a:r>
            <a:r>
              <a:rPr lang="nn-NO" dirty="0">
                <a:effectLst/>
                <a:ea typeface="+mn-lt"/>
                <a:cs typeface="+mn-lt"/>
              </a:rPr>
              <a:t>av </a:t>
            </a:r>
            <a:r>
              <a:rPr lang="nn-NO" dirty="0">
                <a:ea typeface="+mn-lt"/>
                <a:cs typeface="+mn-lt"/>
              </a:rPr>
              <a:t>menneske</a:t>
            </a:r>
            <a:r>
              <a:rPr lang="nn-NO" dirty="0">
                <a:effectLst/>
                <a:ea typeface="+mn-lt"/>
                <a:cs typeface="+mn-lt"/>
              </a:rPr>
              <a:t>, </a:t>
            </a:r>
            <a:r>
              <a:rPr lang="nn-NO" dirty="0">
                <a:ea typeface="+mn-lt"/>
                <a:cs typeface="+mn-lt"/>
              </a:rPr>
              <a:t>fag </a:t>
            </a:r>
            <a:r>
              <a:rPr lang="nn-NO" dirty="0">
                <a:effectLst/>
                <a:ea typeface="+mn-lt"/>
                <a:cs typeface="+mn-lt"/>
              </a:rPr>
              <a:t>og </a:t>
            </a:r>
            <a:r>
              <a:rPr lang="nn-NO" dirty="0">
                <a:ea typeface="+mn-lt"/>
                <a:cs typeface="+mn-lt"/>
              </a:rPr>
              <a:t>aktivitetar</a:t>
            </a:r>
            <a:r>
              <a:rPr lang="nn-NO" dirty="0">
                <a:effectLst/>
                <a:ea typeface="+mn-lt"/>
                <a:cs typeface="+mn-lt"/>
              </a:rPr>
              <a:t>, </a:t>
            </a:r>
            <a:r>
              <a:rPr lang="nn-NO" dirty="0">
                <a:ea typeface="+mn-lt"/>
                <a:cs typeface="+mn-lt"/>
              </a:rPr>
              <a:t>kjenna på meistring </a:t>
            </a:r>
            <a:r>
              <a:rPr lang="nn-NO" dirty="0">
                <a:effectLst/>
                <a:ea typeface="+mn-lt"/>
                <a:cs typeface="+mn-lt"/>
              </a:rPr>
              <a:t>gjennom </a:t>
            </a:r>
            <a:r>
              <a:rPr lang="nn-NO" dirty="0">
                <a:ea typeface="+mn-lt"/>
                <a:cs typeface="+mn-lt"/>
              </a:rPr>
              <a:t>skreddarsydde øvingar og møta pedagogiske </a:t>
            </a:r>
            <a:r>
              <a:rPr lang="nn-NO" dirty="0">
                <a:effectLst/>
                <a:ea typeface="+mn-lt"/>
                <a:cs typeface="+mn-lt"/>
              </a:rPr>
              <a:t>og </a:t>
            </a:r>
            <a:r>
              <a:rPr lang="nn-NO" dirty="0">
                <a:ea typeface="+mn-lt"/>
                <a:cs typeface="+mn-lt"/>
              </a:rPr>
              <a:t>sosiale utfordringar knytt til skulekvardagen</a:t>
            </a:r>
            <a:r>
              <a:rPr lang="nn-NO" dirty="0">
                <a:effectLst/>
                <a:ea typeface="+mn-lt"/>
                <a:cs typeface="+mn-lt"/>
              </a:rPr>
              <a:t>. </a:t>
            </a:r>
            <a:endParaRPr lang="nn-NO" dirty="0">
              <a:ea typeface="+mn-lt"/>
              <a:cs typeface="+mn-lt"/>
            </a:endParaRPr>
          </a:p>
          <a:p>
            <a:r>
              <a:rPr lang="nn-NO" dirty="0">
                <a:ea typeface="+mn-lt"/>
                <a:cs typeface="+mn-lt"/>
              </a:rPr>
              <a:t>I møtet med barneskuleelevar, får deltakarane øva seg på </a:t>
            </a:r>
            <a:r>
              <a:rPr lang="nn-NO" dirty="0">
                <a:effectLst/>
                <a:ea typeface="+mn-lt"/>
                <a:cs typeface="+mn-lt"/>
              </a:rPr>
              <a:t>å </a:t>
            </a:r>
            <a:r>
              <a:rPr lang="nn-NO" dirty="0">
                <a:ea typeface="+mn-lt"/>
                <a:cs typeface="+mn-lt"/>
              </a:rPr>
              <a:t>knyta relasjonar, visa omsorg, sjå den enkelte</a:t>
            </a:r>
            <a:r>
              <a:rPr lang="nn-NO" dirty="0">
                <a:effectLst/>
                <a:ea typeface="+mn-lt"/>
                <a:cs typeface="+mn-lt"/>
              </a:rPr>
              <a:t> </a:t>
            </a:r>
            <a:r>
              <a:rPr lang="nn-NO" dirty="0">
                <a:ea typeface="+mn-lt"/>
                <a:cs typeface="+mn-lt"/>
              </a:rPr>
              <a:t>og korleis det pedagogiske arbeidet får direkte innverknad på </a:t>
            </a:r>
            <a:r>
              <a:rPr lang="nn-NO" dirty="0">
                <a:effectLst/>
                <a:ea typeface="+mn-lt"/>
                <a:cs typeface="+mn-lt"/>
              </a:rPr>
              <a:t>eit </a:t>
            </a:r>
            <a:r>
              <a:rPr lang="nn-NO" dirty="0">
                <a:ea typeface="+mn-lt"/>
                <a:cs typeface="+mn-lt"/>
              </a:rPr>
              <a:t>anna menneske</a:t>
            </a:r>
            <a:r>
              <a:rPr lang="nn-NO" dirty="0">
                <a:effectLst/>
                <a:ea typeface="+mn-lt"/>
                <a:cs typeface="+mn-lt"/>
              </a:rPr>
              <a:t>.</a:t>
            </a:r>
            <a:r>
              <a:rPr lang="nn-NO" dirty="0">
                <a:ea typeface="+mn-lt"/>
                <a:cs typeface="+mn-lt"/>
              </a:rPr>
              <a:t> </a:t>
            </a:r>
            <a:endParaRPr lang="nn-NO" dirty="0"/>
          </a:p>
          <a:p>
            <a:r>
              <a:rPr lang="nn-NO" dirty="0">
                <a:ea typeface="+mn-lt"/>
                <a:cs typeface="+mn-lt"/>
              </a:rPr>
              <a:t>Ung lærar går føre seg</a:t>
            </a:r>
            <a:r>
              <a:rPr lang="nn-NO" dirty="0">
                <a:effectLst/>
                <a:ea typeface="+mn-lt"/>
                <a:cs typeface="+mn-lt"/>
              </a:rPr>
              <a:t> i </a:t>
            </a:r>
            <a:r>
              <a:rPr lang="nn-NO" dirty="0">
                <a:ea typeface="+mn-lt"/>
                <a:cs typeface="+mn-lt"/>
              </a:rPr>
              <a:t>trygge, pedagogiske rammer, med ressursar til stades frå eigen skule og frå lærarutdanningsinstitusjonen.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8</a:t>
            </a:fld>
            <a:endParaRPr lang="nb-NO"/>
          </a:p>
        </p:txBody>
      </p:sp>
      <p:pic>
        <p:nvPicPr>
          <p:cNvPr id="11" name="Bilde 10" descr="Et bilde som inneholder person, innendørs, ung&#10;&#10;Automatisk generert beskrivelse">
            <a:extLst>
              <a:ext uri="{FF2B5EF4-FFF2-40B4-BE49-F238E27FC236}">
                <a16:creationId xmlns:a16="http://schemas.microsoft.com/office/drawing/2014/main" id="{000EEE98-BA23-DB6C-BF04-DA672D161CE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27" r="16859" b="2642"/>
          <a:stretch/>
        </p:blipFill>
        <p:spPr>
          <a:xfrm>
            <a:off x="809976" y="1602130"/>
            <a:ext cx="4129124" cy="446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34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88CA8-34C0-CC87-2BFE-176E16FB1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E03C45A-27BA-7220-A582-630535EAD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76" y="228599"/>
            <a:ext cx="10926000" cy="1489842"/>
          </a:xfrm>
        </p:spPr>
        <p:txBody>
          <a:bodyPr>
            <a:normAutofit/>
          </a:bodyPr>
          <a:lstStyle/>
          <a:p>
            <a:r>
              <a:rPr lang="nn-NO" b="1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Ung lærar</a:t>
            </a:r>
            <a:r>
              <a:rPr lang="nn-NO" sz="2400" b="1" dirty="0">
                <a:solidFill>
                  <a:srgbClr val="000000"/>
                </a:solidFill>
                <a:latin typeface="Arial"/>
                <a:ea typeface="Calibri" panose="020F0502020204030204" pitchFamily="34" charset="0"/>
                <a:cs typeface="Arial"/>
              </a:rPr>
              <a:t> </a:t>
            </a:r>
            <a:br>
              <a:rPr lang="nn-NO" sz="24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r>
              <a:rPr lang="nn-NO" sz="2400" b="1" dirty="0">
                <a:effectLst/>
                <a:latin typeface="Arial" panose="020B0604020202020204" pitchFamily="34" charset="0"/>
                <a:ea typeface="+mj-lt"/>
                <a:cs typeface="+mj-lt"/>
              </a:rPr>
              <a:t>Fleire ringverknader</a:t>
            </a:r>
            <a:br>
              <a:rPr lang="nn-NO" sz="2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endParaRPr lang="nb-NO" sz="2400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A0ED664-B8B2-8D03-0273-DDFA7122A0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221" y="1455097"/>
            <a:ext cx="4384640" cy="5058000"/>
          </a:xfrm>
        </p:spPr>
        <p:txBody>
          <a:bodyPr vert="horz" lIns="180000" tIns="180000" rIns="180000" bIns="180000" rtlCol="0" anchor="t">
            <a:normAutofit/>
          </a:bodyPr>
          <a:lstStyle/>
          <a:p>
            <a:r>
              <a:rPr lang="nn-NO" dirty="0">
                <a:ea typeface="+mn-lt"/>
                <a:cs typeface="+mn-lt"/>
              </a:rPr>
              <a:t>Betre forståing av korleis læraren tenkjer styrkar den eksisterande lærar-elev-relasjonen og kan slå positivt ut på skulekvardagen allereie no</a:t>
            </a:r>
          </a:p>
          <a:p>
            <a:r>
              <a:rPr lang="nn-NO" dirty="0">
                <a:ea typeface="+mn-lt"/>
                <a:cs typeface="+mn-lt"/>
              </a:rPr>
              <a:t>Større innsikt i kva skulen gjer for elevane kan leggja til rette for fleire positive opplevingar i den perioden dei har att på grunnskulen</a:t>
            </a:r>
            <a:endParaRPr lang="nn-NO" dirty="0"/>
          </a:p>
          <a:p>
            <a:r>
              <a:rPr lang="nn-NO" dirty="0">
                <a:ea typeface="+mn-lt"/>
                <a:cs typeface="+mn-lt"/>
              </a:rPr>
              <a:t>Eit klapp på skuldra til lærarane gjennom den anerkjenninga Ung lærar gjev læraryrket </a:t>
            </a:r>
          </a:p>
          <a:p>
            <a:endParaRPr lang="nn-NO" dirty="0">
              <a:ea typeface="+mn-lt"/>
              <a:cs typeface="+mn-lt"/>
            </a:endParaRPr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0CD8DB12-846D-12B3-77FB-0D47AD46979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95A6D9D-1347-F063-5F88-6DE33F3A618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9</a:t>
            </a:fld>
            <a:endParaRPr lang="nb-NO"/>
          </a:p>
        </p:txBody>
      </p:sp>
      <p:pic>
        <p:nvPicPr>
          <p:cNvPr id="7" name="Bilde 6" descr="Et bilde som inneholder innendørs, person, personer, gruppe&#10;&#10;Automatisk generert beskrivelse">
            <a:extLst>
              <a:ext uri="{FF2B5EF4-FFF2-40B4-BE49-F238E27FC236}">
                <a16:creationId xmlns:a16="http://schemas.microsoft.com/office/drawing/2014/main" id="{FF65B62B-2A78-5065-8673-E5EBA51611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7266" y="1522081"/>
            <a:ext cx="6708710" cy="447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84337"/>
      </p:ext>
    </p:extLst>
  </p:cSld>
  <p:clrMapOvr>
    <a:masterClrMapping/>
  </p:clrMapOvr>
</p:sld>
</file>

<file path=ppt/theme/theme1.xml><?xml version="1.0" encoding="utf-8"?>
<a:theme xmlns:a="http://schemas.openxmlformats.org/drawingml/2006/main" name="HVL">
  <a:themeElements>
    <a:clrScheme name="HVL">
      <a:dk1>
        <a:srgbClr val="515151"/>
      </a:dk1>
      <a:lt1>
        <a:srgbClr val="FFFFFF"/>
      </a:lt1>
      <a:dk2>
        <a:srgbClr val="004357"/>
      </a:dk2>
      <a:lt2>
        <a:srgbClr val="C9D5DA"/>
      </a:lt2>
      <a:accent1>
        <a:srgbClr val="00AFBA"/>
      </a:accent1>
      <a:accent2>
        <a:srgbClr val="97DF9A"/>
      </a:accent2>
      <a:accent3>
        <a:srgbClr val="EB6852"/>
      </a:accent3>
      <a:accent4>
        <a:srgbClr val="F9DE45"/>
      </a:accent4>
      <a:accent5>
        <a:srgbClr val="64D0DF"/>
      </a:accent5>
      <a:accent6>
        <a:srgbClr val="6D2439"/>
      </a:accent6>
      <a:hlink>
        <a:srgbClr val="008AAF"/>
      </a:hlink>
      <a:folHlink>
        <a:srgbClr val="00948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VL_ppt_mal_oppdatert" id="{34A3C5B7-7DCF-A541-AE3D-AB30F07D0F84}" vid="{252C16CA-3E9D-B540-84BD-D5E99CBB698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A7D93C10243A341A164FE74761F22DE" ma:contentTypeVersion="18" ma:contentTypeDescription="Opprett et nytt dokument." ma:contentTypeScope="" ma:versionID="40ff9793d2883d583bb50780686114f5">
  <xsd:schema xmlns:xsd="http://www.w3.org/2001/XMLSchema" xmlns:xs="http://www.w3.org/2001/XMLSchema" xmlns:p="http://schemas.microsoft.com/office/2006/metadata/properties" xmlns:ns2="587b16cd-0a8e-4569-826b-8683c1713e1f" xmlns:ns3="db45fec2-a9a1-47dc-9d32-b848352110f2" targetNamespace="http://schemas.microsoft.com/office/2006/metadata/properties" ma:root="true" ma:fieldsID="2862ae6dde58ef645edd31400fb83936" ns2:_="" ns3:_="">
    <xsd:import namespace="587b16cd-0a8e-4569-826b-8683c1713e1f"/>
    <xsd:import namespace="db45fec2-a9a1-47dc-9d32-b848352110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7b16cd-0a8e-4569-826b-8683c1713e1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21" nillable="true" ma:taxonomy="true" ma:internalName="lcf76f155ced4ddcb4097134ff3c332f" ma:taxonomyFieldName="MediaServiceImageTags" ma:displayName="Bildemerkelapper" ma:readOnly="false" ma:fieldId="{5cf76f15-5ced-4ddc-b409-7134ff3c332f}" ma:taxonomyMulti="true" ma:sspId="d5ac12ea-e064-4df2-9638-65326f4f9ee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45fec2-a9a1-47dc-9d32-b848352110f2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b470d4f8-4bce-4cb1-be0d-b97225e6a7f7}" ma:internalName="TaxCatchAll" ma:showField="CatchAllData" ma:web="db45fec2-a9a1-47dc-9d32-b848352110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b45fec2-a9a1-47dc-9d32-b848352110f2" xsi:nil="true"/>
    <lcf76f155ced4ddcb4097134ff3c332f xmlns="587b16cd-0a8e-4569-826b-8683c1713e1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CA7AFA2-9E17-4E9E-8B14-01781B39904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7b16cd-0a8e-4569-826b-8683c1713e1f"/>
    <ds:schemaRef ds:uri="db45fec2-a9a1-47dc-9d32-b848352110f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F01D4B5-1337-4E0B-991E-575CF1C4F3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D789A7-CC38-4D85-8E57-05C60D3BBAC3}">
  <ds:schemaRefs>
    <ds:schemaRef ds:uri="http://schemas.microsoft.com/office/2006/documentManagement/types"/>
    <ds:schemaRef ds:uri="http://purl.org/dc/elements/1.1/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db45fec2-a9a1-47dc-9d32-b848352110f2"/>
    <ds:schemaRef ds:uri="587b16cd-0a8e-4569-826b-8683c1713e1f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HVL_ppt_mal</Template>
  <TotalTime>1127</TotalTime>
  <Words>1474</Words>
  <Application>Microsoft Macintosh PowerPoint</Application>
  <PresentationFormat>Widescreen</PresentationFormat>
  <Paragraphs>113</Paragraphs>
  <Slides>17</Slides>
  <Notes>15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2" baseType="lpstr">
      <vt:lpstr>.AppleSystemUIFont</vt:lpstr>
      <vt:lpstr>Arial</vt:lpstr>
      <vt:lpstr>Calibri</vt:lpstr>
      <vt:lpstr>Georgia</vt:lpstr>
      <vt:lpstr>HVL</vt:lpstr>
      <vt:lpstr>UNG LÆRAR</vt:lpstr>
      <vt:lpstr>PowerPoint-presentasjon</vt:lpstr>
      <vt:lpstr>Ung lærar  Vår visjon</vt:lpstr>
      <vt:lpstr>Ung lærar  Våre mål</vt:lpstr>
      <vt:lpstr>Ung lærar  Eit historisk innovasjonsprosjekt for å styrka lærarrekrutteringa </vt:lpstr>
      <vt:lpstr>PowerPoint-presentasjon</vt:lpstr>
      <vt:lpstr>Ung lærar  Samarbeid i heile utdanningsverdikjeda </vt:lpstr>
      <vt:lpstr>Ung lærar  To dagar fulle av gode opplevingar for alle </vt:lpstr>
      <vt:lpstr>Ung lærar  Fleire ringverknader </vt:lpstr>
      <vt:lpstr>Ung lærar  Førebuingar på ungdomsskule </vt:lpstr>
      <vt:lpstr>PowerPoint-presentasjon</vt:lpstr>
      <vt:lpstr>Ung lærar  Dag 1 – Lærarutdanning på ein dag </vt:lpstr>
      <vt:lpstr>Ung lærar  Dag 2 – Lærar for ein dag </vt:lpstr>
      <vt:lpstr>Ung lærar  Lærarstudentane sin rolle i prosjektet</vt:lpstr>
      <vt:lpstr>PowerPoint-presentasjon</vt:lpstr>
      <vt:lpstr>Ung lærar  Vegen vidare </vt:lpstr>
      <vt:lpstr>PowerPoint-presentasjon</vt:lpstr>
    </vt:vector>
  </TitlesOfParts>
  <Company>Hogskolen i Bergen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Kamilla Hedvig Halvorsen Myklebust</dc:creator>
  <cp:lastModifiedBy>Hege Stein</cp:lastModifiedBy>
  <cp:revision>30</cp:revision>
  <dcterms:created xsi:type="dcterms:W3CDTF">2016-11-30T08:20:17Z</dcterms:created>
  <dcterms:modified xsi:type="dcterms:W3CDTF">2025-11-05T16:38:05Z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0x0101001A7D93C10243A341A164FE74761F22DE</vt:lpwstr>
  </property>
  <property fmtid="{D5CDD505-2E9C-101B-9397-08002B2CF9AE}" pid="3" name="MediaServiceImageTags">
    <vt:lpwstr/>
  </property>
</Properties>
</file>