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4"/>
  </p:notesMasterIdLst>
  <p:sldIdLst>
    <p:sldId id="256" r:id="rId6"/>
    <p:sldId id="313" r:id="rId7"/>
    <p:sldId id="284" r:id="rId8"/>
    <p:sldId id="286" r:id="rId9"/>
    <p:sldId id="314" r:id="rId10"/>
    <p:sldId id="344" r:id="rId11"/>
    <p:sldId id="287" r:id="rId12"/>
    <p:sldId id="332" r:id="rId13"/>
    <p:sldId id="289" r:id="rId14"/>
    <p:sldId id="354" r:id="rId15"/>
    <p:sldId id="346" r:id="rId16"/>
    <p:sldId id="347" r:id="rId17"/>
    <p:sldId id="349" r:id="rId18"/>
    <p:sldId id="350" r:id="rId19"/>
    <p:sldId id="352" r:id="rId20"/>
    <p:sldId id="343" r:id="rId21"/>
    <p:sldId id="331" r:id="rId22"/>
    <p:sldId id="342" r:id="rId23"/>
    <p:sldId id="329" r:id="rId24"/>
    <p:sldId id="291" r:id="rId25"/>
    <p:sldId id="321" r:id="rId26"/>
    <p:sldId id="330" r:id="rId27"/>
    <p:sldId id="355" r:id="rId28"/>
    <p:sldId id="324" r:id="rId29"/>
    <p:sldId id="333" r:id="rId30"/>
    <p:sldId id="328" r:id="rId31"/>
    <p:sldId id="341" r:id="rId32"/>
    <p:sldId id="323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57"/>
    <a:srgbClr val="00A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0224C4-5B02-486C-B798-C6A8F7C32775}" v="53" dt="2025-04-08T11:43:05.284"/>
    <p1510:client id="{B9004FA3-A086-4278-8D78-4DF2275F9142}" v="25" dt="2025-04-09T08:32:47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6/11/relationships/changesInfo" Target="changesInfos/changesInfo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lie Meling Vikse" userId="S::amev@hvl.no::f8588e2d-2f78-4067-b114-b751c309bc77" providerId="AD" clId="Web-{B9004FA3-A086-4278-8D78-4DF2275F9142}"/>
    <pc:docChg chg="modSld">
      <pc:chgData name="Amalie Meling Vikse" userId="S::amev@hvl.no::f8588e2d-2f78-4067-b114-b751c309bc77" providerId="AD" clId="Web-{B9004FA3-A086-4278-8D78-4DF2275F9142}" dt="2025-04-09T08:32:47.801" v="25" actId="1076"/>
      <pc:docMkLst>
        <pc:docMk/>
      </pc:docMkLst>
      <pc:sldChg chg="modSp">
        <pc:chgData name="Amalie Meling Vikse" userId="S::amev@hvl.no::f8588e2d-2f78-4067-b114-b751c309bc77" providerId="AD" clId="Web-{B9004FA3-A086-4278-8D78-4DF2275F9142}" dt="2025-04-09T08:32:47.801" v="25" actId="1076"/>
        <pc:sldMkLst>
          <pc:docMk/>
          <pc:sldMk cId="3728689853" sldId="289"/>
        </pc:sldMkLst>
        <pc:spChg chg="mod">
          <ac:chgData name="Amalie Meling Vikse" userId="S::amev@hvl.no::f8588e2d-2f78-4067-b114-b751c309bc77" providerId="AD" clId="Web-{B9004FA3-A086-4278-8D78-4DF2275F9142}" dt="2025-04-09T08:32:47.801" v="25" actId="1076"/>
          <ac:spMkLst>
            <pc:docMk/>
            <pc:sldMk cId="3728689853" sldId="289"/>
            <ac:spMk id="3" creationId="{00000000-0000-0000-0000-000000000000}"/>
          </ac:spMkLst>
        </pc:spChg>
      </pc:sldChg>
      <pc:sldChg chg="modSp">
        <pc:chgData name="Amalie Meling Vikse" userId="S::amev@hvl.no::f8588e2d-2f78-4067-b114-b751c309bc77" providerId="AD" clId="Web-{B9004FA3-A086-4278-8D78-4DF2275F9142}" dt="2025-04-09T08:32:09.082" v="21" actId="1076"/>
        <pc:sldMkLst>
          <pc:docMk/>
          <pc:sldMk cId="2104513810" sldId="332"/>
        </pc:sldMkLst>
        <pc:spChg chg="mod">
          <ac:chgData name="Amalie Meling Vikse" userId="S::amev@hvl.no::f8588e2d-2f78-4067-b114-b751c309bc77" providerId="AD" clId="Web-{B9004FA3-A086-4278-8D78-4DF2275F9142}" dt="2025-04-09T08:32:09.082" v="21" actId="1076"/>
          <ac:spMkLst>
            <pc:docMk/>
            <pc:sldMk cId="2104513810" sldId="332"/>
            <ac:spMk id="2" creationId="{00000000-0000-0000-0000-000000000000}"/>
          </ac:spMkLst>
        </pc:spChg>
        <pc:spChg chg="mod">
          <ac:chgData name="Amalie Meling Vikse" userId="S::amev@hvl.no::f8588e2d-2f78-4067-b114-b751c309bc77" providerId="AD" clId="Web-{B9004FA3-A086-4278-8D78-4DF2275F9142}" dt="2025-04-09T08:31:53.082" v="20" actId="14100"/>
          <ac:spMkLst>
            <pc:docMk/>
            <pc:sldMk cId="2104513810" sldId="332"/>
            <ac:spMk id="3" creationId="{00000000-0000-0000-0000-000000000000}"/>
          </ac:spMkLst>
        </pc:spChg>
      </pc:sldChg>
    </pc:docChg>
  </pc:docChgLst>
  <pc:docChgLst>
    <pc:chgData name="Halvard Ones" userId="9d2b91a3-9fae-4c53-80c7-01c1b5b40046" providerId="ADAL" clId="{B10224C4-5B02-486C-B798-C6A8F7C32775}"/>
    <pc:docChg chg="undo redo custSel addSld delSld modSld sldOrd">
      <pc:chgData name="Halvard Ones" userId="9d2b91a3-9fae-4c53-80c7-01c1b5b40046" providerId="ADAL" clId="{B10224C4-5B02-486C-B798-C6A8F7C32775}" dt="2025-04-08T11:43:05.284" v="848" actId="2696"/>
      <pc:docMkLst>
        <pc:docMk/>
      </pc:docMkLst>
      <pc:sldChg chg="modSp mod">
        <pc:chgData name="Halvard Ones" userId="9d2b91a3-9fae-4c53-80c7-01c1b5b40046" providerId="ADAL" clId="{B10224C4-5B02-486C-B798-C6A8F7C32775}" dt="2025-04-07T12:28:05.964" v="13" actId="20577"/>
        <pc:sldMkLst>
          <pc:docMk/>
          <pc:sldMk cId="3359394358" sldId="256"/>
        </pc:sldMkLst>
        <pc:spChg chg="mod">
          <ac:chgData name="Halvard Ones" userId="9d2b91a3-9fae-4c53-80c7-01c1b5b40046" providerId="ADAL" clId="{B10224C4-5B02-486C-B798-C6A8F7C32775}" dt="2025-04-07T12:28:05.964" v="13" actId="20577"/>
          <ac:spMkLst>
            <pc:docMk/>
            <pc:sldMk cId="3359394358" sldId="256"/>
            <ac:spMk id="8" creationId="{C596FCB1-F061-4839-9EE3-BD2A37BC2FC4}"/>
          </ac:spMkLst>
        </pc:spChg>
      </pc:sldChg>
      <pc:sldChg chg="modSp mod">
        <pc:chgData name="Halvard Ones" userId="9d2b91a3-9fae-4c53-80c7-01c1b5b40046" providerId="ADAL" clId="{B10224C4-5B02-486C-B798-C6A8F7C32775}" dt="2025-04-08T09:45:57.088" v="25" actId="20577"/>
        <pc:sldMkLst>
          <pc:docMk/>
          <pc:sldMk cId="2236252633" sldId="286"/>
        </pc:sldMkLst>
        <pc:spChg chg="mod">
          <ac:chgData name="Halvard Ones" userId="9d2b91a3-9fae-4c53-80c7-01c1b5b40046" providerId="ADAL" clId="{B10224C4-5B02-486C-B798-C6A8F7C32775}" dt="2025-04-08T09:45:57.088" v="25" actId="20577"/>
          <ac:spMkLst>
            <pc:docMk/>
            <pc:sldMk cId="2236252633" sldId="286"/>
            <ac:spMk id="3" creationId="{00000000-0000-0000-0000-000000000000}"/>
          </ac:spMkLst>
        </pc:spChg>
      </pc:sldChg>
      <pc:sldChg chg="modSp mod">
        <pc:chgData name="Halvard Ones" userId="9d2b91a3-9fae-4c53-80c7-01c1b5b40046" providerId="ADAL" clId="{B10224C4-5B02-486C-B798-C6A8F7C32775}" dt="2025-04-08T10:17:39.189" v="70" actId="255"/>
        <pc:sldMkLst>
          <pc:docMk/>
          <pc:sldMk cId="3728689853" sldId="289"/>
        </pc:sldMkLst>
        <pc:spChg chg="mod">
          <ac:chgData name="Halvard Ones" userId="9d2b91a3-9fae-4c53-80c7-01c1b5b40046" providerId="ADAL" clId="{B10224C4-5B02-486C-B798-C6A8F7C32775}" dt="2025-04-08T10:17:39.189" v="70" actId="255"/>
          <ac:spMkLst>
            <pc:docMk/>
            <pc:sldMk cId="3728689853" sldId="289"/>
            <ac:spMk id="3" creationId="{00000000-0000-0000-0000-000000000000}"/>
          </ac:spMkLst>
        </pc:spChg>
      </pc:sldChg>
      <pc:sldChg chg="modSp mod">
        <pc:chgData name="Halvard Ones" userId="9d2b91a3-9fae-4c53-80c7-01c1b5b40046" providerId="ADAL" clId="{B10224C4-5B02-486C-B798-C6A8F7C32775}" dt="2025-04-08T10:36:30.749" v="253" actId="255"/>
        <pc:sldMkLst>
          <pc:docMk/>
          <pc:sldMk cId="486077793" sldId="291"/>
        </pc:sldMkLst>
        <pc:spChg chg="mod">
          <ac:chgData name="Halvard Ones" userId="9d2b91a3-9fae-4c53-80c7-01c1b5b40046" providerId="ADAL" clId="{B10224C4-5B02-486C-B798-C6A8F7C32775}" dt="2025-04-08T10:36:30.749" v="253" actId="255"/>
          <ac:spMkLst>
            <pc:docMk/>
            <pc:sldMk cId="486077793" sldId="291"/>
            <ac:spMk id="6" creationId="{239B7E20-3760-4E6A-8B12-F568541FDDC4}"/>
          </ac:spMkLst>
        </pc:spChg>
      </pc:sldChg>
      <pc:sldChg chg="modSp mod">
        <pc:chgData name="Halvard Ones" userId="9d2b91a3-9fae-4c53-80c7-01c1b5b40046" providerId="ADAL" clId="{B10224C4-5B02-486C-B798-C6A8F7C32775}" dt="2025-04-08T09:46:45.780" v="67" actId="20577"/>
        <pc:sldMkLst>
          <pc:docMk/>
          <pc:sldMk cId="736956151" sldId="314"/>
        </pc:sldMkLst>
        <pc:spChg chg="mod">
          <ac:chgData name="Halvard Ones" userId="9d2b91a3-9fae-4c53-80c7-01c1b5b40046" providerId="ADAL" clId="{B10224C4-5B02-486C-B798-C6A8F7C32775}" dt="2025-04-08T09:46:45.780" v="67" actId="20577"/>
          <ac:spMkLst>
            <pc:docMk/>
            <pc:sldMk cId="736956151" sldId="314"/>
            <ac:spMk id="3" creationId="{00000000-0000-0000-0000-000000000000}"/>
          </ac:spMkLst>
        </pc:spChg>
      </pc:sldChg>
      <pc:sldChg chg="add del">
        <pc:chgData name="Halvard Ones" userId="9d2b91a3-9fae-4c53-80c7-01c1b5b40046" providerId="ADAL" clId="{B10224C4-5B02-486C-B798-C6A8F7C32775}" dt="2025-04-08T11:39:21.161" v="810" actId="2696"/>
        <pc:sldMkLst>
          <pc:docMk/>
          <pc:sldMk cId="2161447372" sldId="324"/>
        </pc:sldMkLst>
      </pc:sldChg>
      <pc:sldChg chg="addSp delSp">
        <pc:chgData name="Halvard Ones" userId="9d2b91a3-9fae-4c53-80c7-01c1b5b40046" providerId="ADAL" clId="{B10224C4-5B02-486C-B798-C6A8F7C32775}" dt="2025-04-08T10:47:12.327" v="803"/>
        <pc:sldMkLst>
          <pc:docMk/>
          <pc:sldMk cId="1439901302" sldId="328"/>
        </pc:sldMkLst>
        <pc:picChg chg="del">
          <ac:chgData name="Halvard Ones" userId="9d2b91a3-9fae-4c53-80c7-01c1b5b40046" providerId="ADAL" clId="{B10224C4-5B02-486C-B798-C6A8F7C32775}" dt="2025-04-08T10:45:23.892" v="802" actId="478"/>
          <ac:picMkLst>
            <pc:docMk/>
            <pc:sldMk cId="1439901302" sldId="328"/>
            <ac:picMk id="8" creationId="{00000000-0000-0000-0000-000000000000}"/>
          </ac:picMkLst>
        </pc:picChg>
        <pc:picChg chg="add">
          <ac:chgData name="Halvard Ones" userId="9d2b91a3-9fae-4c53-80c7-01c1b5b40046" providerId="ADAL" clId="{B10224C4-5B02-486C-B798-C6A8F7C32775}" dt="2025-04-08T10:47:12.327" v="803"/>
          <ac:picMkLst>
            <pc:docMk/>
            <pc:sldMk cId="1439901302" sldId="328"/>
            <ac:picMk id="1026" creationId="{88A2F208-7074-E280-44B4-E53D1A7601A5}"/>
          </ac:picMkLst>
        </pc:picChg>
      </pc:sldChg>
      <pc:sldChg chg="addSp delSp modSp">
        <pc:chgData name="Halvard Ones" userId="9d2b91a3-9fae-4c53-80c7-01c1b5b40046" providerId="ADAL" clId="{B10224C4-5B02-486C-B798-C6A8F7C32775}" dt="2025-04-08T10:35:51.257" v="250" actId="14826"/>
        <pc:sldMkLst>
          <pc:docMk/>
          <pc:sldMk cId="1387811565" sldId="329"/>
        </pc:sldMkLst>
        <pc:picChg chg="add del mod">
          <ac:chgData name="Halvard Ones" userId="9d2b91a3-9fae-4c53-80c7-01c1b5b40046" providerId="ADAL" clId="{B10224C4-5B02-486C-B798-C6A8F7C32775}" dt="2025-04-08T10:35:51.257" v="250" actId="14826"/>
          <ac:picMkLst>
            <pc:docMk/>
            <pc:sldMk cId="1387811565" sldId="329"/>
            <ac:picMk id="6" creationId="{00000000-0000-0000-0000-000000000000}"/>
          </ac:picMkLst>
        </pc:picChg>
      </pc:sldChg>
      <pc:sldChg chg="modSp mod">
        <pc:chgData name="Halvard Ones" userId="9d2b91a3-9fae-4c53-80c7-01c1b5b40046" providerId="ADAL" clId="{B10224C4-5B02-486C-B798-C6A8F7C32775}" dt="2025-04-08T11:41:06.741" v="847" actId="20577"/>
        <pc:sldMkLst>
          <pc:docMk/>
          <pc:sldMk cId="166812886" sldId="333"/>
        </pc:sldMkLst>
        <pc:spChg chg="mod">
          <ac:chgData name="Halvard Ones" userId="9d2b91a3-9fae-4c53-80c7-01c1b5b40046" providerId="ADAL" clId="{B10224C4-5B02-486C-B798-C6A8F7C32775}" dt="2025-04-08T11:41:06.741" v="847" actId="20577"/>
          <ac:spMkLst>
            <pc:docMk/>
            <pc:sldMk cId="166812886" sldId="333"/>
            <ac:spMk id="3" creationId="{00000000-0000-0000-0000-000000000000}"/>
          </ac:spMkLst>
        </pc:spChg>
      </pc:sldChg>
      <pc:sldChg chg="del">
        <pc:chgData name="Halvard Ones" userId="9d2b91a3-9fae-4c53-80c7-01c1b5b40046" providerId="ADAL" clId="{B10224C4-5B02-486C-B798-C6A8F7C32775}" dt="2025-04-08T11:43:05.284" v="848" actId="2696"/>
        <pc:sldMkLst>
          <pc:docMk/>
          <pc:sldMk cId="142736695" sldId="334"/>
        </pc:sldMkLst>
      </pc:sldChg>
      <pc:sldChg chg="modSp mod">
        <pc:chgData name="Halvard Ones" userId="9d2b91a3-9fae-4c53-80c7-01c1b5b40046" providerId="ADAL" clId="{B10224C4-5B02-486C-B798-C6A8F7C32775}" dt="2025-04-08T10:34:04.463" v="247" actId="6549"/>
        <pc:sldMkLst>
          <pc:docMk/>
          <pc:sldMk cId="3667916786" sldId="343"/>
        </pc:sldMkLst>
        <pc:spChg chg="mod">
          <ac:chgData name="Halvard Ones" userId="9d2b91a3-9fae-4c53-80c7-01c1b5b40046" providerId="ADAL" clId="{B10224C4-5B02-486C-B798-C6A8F7C32775}" dt="2025-04-08T10:34:04.463" v="247" actId="6549"/>
          <ac:spMkLst>
            <pc:docMk/>
            <pc:sldMk cId="3667916786" sldId="343"/>
            <ac:spMk id="2" creationId="{00000000-0000-0000-0000-000000000000}"/>
          </ac:spMkLst>
        </pc:spChg>
      </pc:sldChg>
      <pc:sldChg chg="del">
        <pc:chgData name="Halvard Ones" userId="9d2b91a3-9fae-4c53-80c7-01c1b5b40046" providerId="ADAL" clId="{B10224C4-5B02-486C-B798-C6A8F7C32775}" dt="2025-04-08T10:47:41.363" v="804" actId="2696"/>
        <pc:sldMkLst>
          <pc:docMk/>
          <pc:sldMk cId="85615794" sldId="345"/>
        </pc:sldMkLst>
      </pc:sldChg>
      <pc:sldChg chg="del">
        <pc:chgData name="Halvard Ones" userId="9d2b91a3-9fae-4c53-80c7-01c1b5b40046" providerId="ADAL" clId="{B10224C4-5B02-486C-B798-C6A8F7C32775}" dt="2025-04-08T11:32:11.761" v="806" actId="2696"/>
        <pc:sldMkLst>
          <pc:docMk/>
          <pc:sldMk cId="2843711540" sldId="348"/>
        </pc:sldMkLst>
      </pc:sldChg>
      <pc:sldChg chg="modSp mod">
        <pc:chgData name="Halvard Ones" userId="9d2b91a3-9fae-4c53-80c7-01c1b5b40046" providerId="ADAL" clId="{B10224C4-5B02-486C-B798-C6A8F7C32775}" dt="2025-04-08T10:33:57.901" v="246" actId="108"/>
        <pc:sldMkLst>
          <pc:docMk/>
          <pc:sldMk cId="1886115546" sldId="352"/>
        </pc:sldMkLst>
        <pc:spChg chg="mod">
          <ac:chgData name="Halvard Ones" userId="9d2b91a3-9fae-4c53-80c7-01c1b5b40046" providerId="ADAL" clId="{B10224C4-5B02-486C-B798-C6A8F7C32775}" dt="2025-04-08T10:33:57.901" v="246" actId="108"/>
          <ac:spMkLst>
            <pc:docMk/>
            <pc:sldMk cId="1886115546" sldId="352"/>
            <ac:spMk id="3" creationId="{24C67910-4DDD-FD51-2398-AC574941C406}"/>
          </ac:spMkLst>
        </pc:spChg>
      </pc:sldChg>
      <pc:sldChg chg="modSp add del mod ord">
        <pc:chgData name="Halvard Ones" userId="9d2b91a3-9fae-4c53-80c7-01c1b5b40046" providerId="ADAL" clId="{B10224C4-5B02-486C-B798-C6A8F7C32775}" dt="2025-04-08T11:31:57.300" v="805" actId="2696"/>
        <pc:sldMkLst>
          <pc:docMk/>
          <pc:sldMk cId="3769448955" sldId="353"/>
        </pc:sldMkLst>
        <pc:spChg chg="mod">
          <ac:chgData name="Halvard Ones" userId="9d2b91a3-9fae-4c53-80c7-01c1b5b40046" providerId="ADAL" clId="{B10224C4-5B02-486C-B798-C6A8F7C32775}" dt="2025-04-08T10:17:55.714" v="74"/>
          <ac:spMkLst>
            <pc:docMk/>
            <pc:sldMk cId="3769448955" sldId="353"/>
            <ac:spMk id="3" creationId="{69AF6189-EB23-0ECD-4B88-78AF72A2E0AC}"/>
          </ac:spMkLst>
        </pc:spChg>
      </pc:sldChg>
      <pc:sldChg chg="add ord replId">
        <pc:chgData name="Halvard Ones" userId="9d2b91a3-9fae-4c53-80c7-01c1b5b40046" providerId="ADAL" clId="{B10224C4-5B02-486C-B798-C6A8F7C32775}" dt="2025-04-08T10:17:50.122" v="73"/>
        <pc:sldMkLst>
          <pc:docMk/>
          <pc:sldMk cId="1171166557" sldId="354"/>
        </pc:sldMkLst>
      </pc:sldChg>
      <pc:sldChg chg="new del">
        <pc:chgData name="Halvard Ones" userId="9d2b91a3-9fae-4c53-80c7-01c1b5b40046" providerId="ADAL" clId="{B10224C4-5B02-486C-B798-C6A8F7C32775}" dt="2025-04-08T10:37:10.313" v="255" actId="680"/>
        <pc:sldMkLst>
          <pc:docMk/>
          <pc:sldMk cId="228876040" sldId="355"/>
        </pc:sldMkLst>
      </pc:sldChg>
      <pc:sldChg chg="addSp delSp modSp add mod setBg setClrOvrMap">
        <pc:chgData name="Halvard Ones" userId="9d2b91a3-9fae-4c53-80c7-01c1b5b40046" providerId="ADAL" clId="{B10224C4-5B02-486C-B798-C6A8F7C32775}" dt="2025-04-08T11:38:00.939" v="808" actId="255"/>
        <pc:sldMkLst>
          <pc:docMk/>
          <pc:sldMk cId="2051599197" sldId="355"/>
        </pc:sldMkLst>
        <pc:spChg chg="mod">
          <ac:chgData name="Halvard Ones" userId="9d2b91a3-9fae-4c53-80c7-01c1b5b40046" providerId="ADAL" clId="{B10224C4-5B02-486C-B798-C6A8F7C32775}" dt="2025-04-08T10:39:46.897" v="297" actId="26606"/>
          <ac:spMkLst>
            <pc:docMk/>
            <pc:sldMk cId="2051599197" sldId="355"/>
            <ac:spMk id="2" creationId="{0AAD356C-AA11-307E-5482-526702A92FB8}"/>
          </ac:spMkLst>
        </pc:spChg>
        <pc:spChg chg="mod">
          <ac:chgData name="Halvard Ones" userId="9d2b91a3-9fae-4c53-80c7-01c1b5b40046" providerId="ADAL" clId="{B10224C4-5B02-486C-B798-C6A8F7C32775}" dt="2025-04-08T11:38:00.939" v="808" actId="255"/>
          <ac:spMkLst>
            <pc:docMk/>
            <pc:sldMk cId="2051599197" sldId="355"/>
            <ac:spMk id="3" creationId="{FAB623E6-D621-CC33-B8E5-416E7FAF076B}"/>
          </ac:spMkLst>
        </pc:spChg>
        <pc:spChg chg="mod">
          <ac:chgData name="Halvard Ones" userId="9d2b91a3-9fae-4c53-80c7-01c1b5b40046" providerId="ADAL" clId="{B10224C4-5B02-486C-B798-C6A8F7C32775}" dt="2025-04-08T10:39:46.897" v="297" actId="26606"/>
          <ac:spMkLst>
            <pc:docMk/>
            <pc:sldMk cId="2051599197" sldId="355"/>
            <ac:spMk id="8" creationId="{23E685B6-6B55-4F46-24BF-6BEDCC69ED48}"/>
          </ac:spMkLst>
        </pc:spChg>
        <pc:spChg chg="del">
          <ac:chgData name="Halvard Ones" userId="9d2b91a3-9fae-4c53-80c7-01c1b5b40046" providerId="ADAL" clId="{B10224C4-5B02-486C-B798-C6A8F7C32775}" dt="2025-04-08T10:39:46.897" v="297" actId="26606"/>
          <ac:spMkLst>
            <pc:docMk/>
            <pc:sldMk cId="2051599197" sldId="355"/>
            <ac:spMk id="16" creationId="{AA47A70B-7D62-0A90-2F73-3DB963E1EA2F}"/>
          </ac:spMkLst>
        </pc:spChg>
        <pc:spChg chg="add">
          <ac:chgData name="Halvard Ones" userId="9d2b91a3-9fae-4c53-80c7-01c1b5b40046" providerId="ADAL" clId="{B10224C4-5B02-486C-B798-C6A8F7C32775}" dt="2025-04-08T10:39:46.897" v="297" actId="26606"/>
          <ac:spMkLst>
            <pc:docMk/>
            <pc:sldMk cId="2051599197" sldId="355"/>
            <ac:spMk id="21" creationId="{56688E73-49B9-4052-A836-D248C825D70D}"/>
          </ac:spMkLst>
        </pc:spChg>
        <pc:spChg chg="add">
          <ac:chgData name="Halvard Ones" userId="9d2b91a3-9fae-4c53-80c7-01c1b5b40046" providerId="ADAL" clId="{B10224C4-5B02-486C-B798-C6A8F7C32775}" dt="2025-04-08T10:39:46.897" v="297" actId="26606"/>
          <ac:spMkLst>
            <pc:docMk/>
            <pc:sldMk cId="2051599197" sldId="355"/>
            <ac:spMk id="23" creationId="{5B6AEE0C-07FE-4154-BC7C-2F20530BC556}"/>
          </ac:spMkLst>
        </pc:spChg>
        <pc:picChg chg="mod ord">
          <ac:chgData name="Halvard Ones" userId="9d2b91a3-9fae-4c53-80c7-01c1b5b40046" providerId="ADAL" clId="{B10224C4-5B02-486C-B798-C6A8F7C32775}" dt="2025-04-08T10:39:46.897" v="297" actId="26606"/>
          <ac:picMkLst>
            <pc:docMk/>
            <pc:sldMk cId="2051599197" sldId="355"/>
            <ac:picMk id="7" creationId="{012CCB81-CBA8-8F66-B2B9-F5A036958DD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9C13B-1D4B-4797-8DB1-8525AFAF98EF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E90AA-D208-47E4-B3B9-3B45EB81681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365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0359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33857-01D4-CEF0-31E4-A4638EFBF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0FFB91A-9643-F793-56A6-2526E4B1F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AE126FF7-530C-6FAC-34EF-94D5AE4DFF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CC92BF6-FCF0-0D7F-DB9D-5144DF9BA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10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3CB76-9EE3-E144-2F32-E53978208B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B780168-D087-8D79-762F-0D9BB0FDE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E7AC025D-9282-CDCE-75BB-53680A179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3872E25-79DC-C9A5-AC6C-ED22104CD4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600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04360-6C29-E568-EF68-660BA769B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08134B72-394D-12F5-A9E7-204D9B4A5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FE43DE04-6FBE-A06B-6F68-D953C38C87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73192C9-044A-CF73-C0BC-9B2ACB5760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0237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7721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56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r>
              <a:rPr lang="nb-NO" sz="2000"/>
              <a:t>Sjømannskirken – kan kontaktes ved behov</a:t>
            </a:r>
          </a:p>
          <a:p>
            <a:pPr marL="1200150" lvl="2" indent="-285750"/>
            <a:r>
              <a:rPr lang="nb-NO"/>
              <a:t>App til </a:t>
            </a:r>
            <a:r>
              <a:rPr lang="nb-NO" err="1"/>
              <a:t>iPhone</a:t>
            </a:r>
            <a:r>
              <a:rPr lang="nb-NO"/>
              <a:t>, Android og Windows Phone</a:t>
            </a:r>
          </a:p>
          <a:p>
            <a:pPr marL="1657350" lvl="3" indent="-285750"/>
            <a:r>
              <a:rPr lang="nb-NO" sz="2000"/>
              <a:t>Gratis</a:t>
            </a:r>
          </a:p>
          <a:p>
            <a:pPr marL="1657350" lvl="3" indent="-285750"/>
            <a:r>
              <a:rPr lang="nb-NO" sz="2000"/>
              <a:t>Nyttig</a:t>
            </a:r>
          </a:p>
          <a:p>
            <a:pPr marL="1657350" lvl="3" indent="-285750"/>
            <a:r>
              <a:rPr lang="nb-NO" sz="2000"/>
              <a:t>Enkel å bruke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41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801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7938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73401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205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1374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BCF50-9A13-636F-038E-72434B33E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A69E25F-9E90-DB2B-E829-ECCBA2F015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76881F61-DAE7-A000-96D4-A75D1CF1F7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7B742C6-31C1-1F63-B965-96AEA49105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653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Endelig godkjenning kan ta litt tid. Send tidlig. Studentene anbefales å være tålmodige</a:t>
            </a:r>
          </a:p>
          <a:p>
            <a:r>
              <a:rPr lang="nb-NO"/>
              <a:t>Siste punkt: Kan ikke hente karakterutskrift (for eksempel til arbeidsgiver) i </a:t>
            </a:r>
            <a:r>
              <a:rPr lang="nb-NO" err="1"/>
              <a:t>studentweb</a:t>
            </a:r>
            <a:r>
              <a:rPr lang="nb-NO"/>
              <a:t>, legg ved karakterutskrift fra vertsinstitusjon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789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975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724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804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3107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B4BF77-11FD-8E4D-B223-FC6B75E0C35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9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62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96349-BBCC-ABC8-491D-2AD0C619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13D2D3D7-BE64-1C97-5F3F-620B844FA7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35ABC70B-2645-D644-74DF-962B287609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AB96F9A-D649-414C-0BB9-4610E40FE7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251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45742-A537-BB3C-89CB-08275B9B9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CC19D2E6-2CF7-A233-AF23-5760ACE9B9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06BFFB1-37E0-8643-92CB-B3FD19AA5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FA1A882-2602-F35C-78C4-D8BD62838A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31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E40FB-A7E9-6B0C-0269-BD9D41416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B45F4F9B-B9EE-89F0-9C17-11CE9EFDB0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B10ADCCB-6250-0835-8B3B-0B76A5BD71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5A4E4D8-AF5D-5272-1E3E-ACB292C7B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1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292FF3-E4BB-4C8A-AD77-ED910E1D7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6075DC5-F37F-4654-9391-C068134A2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F38A7B-BE4F-418E-B805-87CD4713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09EB26-D84E-40EF-AF38-69D6068A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E982E8-DA49-47F8-BD97-2E06063B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3387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5956AE-9348-4DEC-A41D-FF4861C3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66E9FE8-5DDA-4C52-B516-AA74C1049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6BD5B5-73A8-46BA-95DF-25673202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8C8970-425A-4881-88C9-AB2955EA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999731-07A2-4575-930C-2AD3C10E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294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C9831DD-B490-4A72-83BD-43FA181CF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FA992C5-E753-4E61-94D4-426CCBFF1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B173DE-38D2-4281-97B5-A950835A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3E4322-04E1-4D68-A528-FC506211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C36777-71E8-4E42-8AA7-F525D7F0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5657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292FF3-E4BB-4C8A-AD77-ED910E1D7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56075DC5-F37F-4654-9391-C068134A2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7F38A7B-BE4F-418E-B805-87CD4713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509EB26-D84E-40EF-AF38-69D6068A4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E982E8-DA49-47F8-BD97-2E06063B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0053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BDD7BE-82A9-4726-B213-F337FFFC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BC703A-B58A-4279-85EE-98E3C96FB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E67B97-365C-4F9F-9915-9F311555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53559B-FF10-4251-88E9-98F4468DD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3040CE-E90F-46A1-90E9-82E91D2E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088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7238C5-F14E-4795-B911-3587BAD9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D05B4C-2CB6-41BD-B885-1BA3484D6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A1F5D9-AF29-4A02-B690-1A7BF1F37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2D9AB5-F818-48CA-9FB2-CC178E72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C868DA-E5FC-40B4-BB4F-022769F1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8425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7819D8-06B3-4D2A-BEAC-6F293552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15F457-BB0E-497A-97F2-5667FA007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E217D9-B203-4A70-808F-0030A0D54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D0D8D90-8D4F-4790-AEC1-6367D2BB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0312782-34E5-4E48-AAD1-277EA6E7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DE917-C65F-493E-BEAE-D288B4588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282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2BCCDD-E697-41B9-BCC1-D933AA9B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0C05CC-D917-414D-8093-1914232F9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54C3D23-BFA3-462A-A6E2-3045976FE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2AE9EE-A0BC-478C-9386-B9A54CC6E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24CDB18-1902-4A15-9D77-928DD8BAA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6F579BF-C714-4C70-8A83-56379316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78A1D20-8ADC-4798-AAE3-AA5041123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222A322-86D8-40D8-B35D-44FB85A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5278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3CEF66-AFA0-44E4-8FEE-FF30ACC44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779807-FD1F-47C7-84FD-DB0A5D57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4EBA9-F6B2-4F0A-918D-945F4915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E99C629-F63A-412F-935B-8339CDEB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2408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536CD07-ADD9-4D60-84E4-D0E0D1A07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CEED33-7284-4845-92E7-80570712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375EE7-ABC1-4B72-B4E0-F9FBC230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3778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C36D58-DBC1-4092-A840-FACEF2BD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BBCFC4-6DE7-4CF3-A482-0D791E0C9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872891-563A-48DE-86E5-4F2AC24DB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25DD946-2E78-45D0-B5A3-D0C5F6CD1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EE22E46-58D9-4296-9086-CA70C526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8651F31-4705-4FDD-A853-9E453020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4963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BDD7BE-82A9-4726-B213-F337FFFCE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BC703A-B58A-4279-85EE-98E3C96FB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7E67B97-365C-4F9F-9915-9F311555A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53559B-FF10-4251-88E9-98F4468DD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3040CE-E90F-46A1-90E9-82E91D2E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50770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6BAFD6-045E-4BB7-A10E-7A2BFA3E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2C5817F-1EBC-470D-B836-5F0C4A563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7D4F522-E8A8-43F3-B3AF-AE9A1391B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B18712-1B82-41CC-BD56-4B0371F6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6B7BD2-7E3E-4004-9493-5DEE5873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318485E-A4F4-4D11-B374-E7ABF149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6007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5956AE-9348-4DEC-A41D-FF4861C3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66E9FE8-5DDA-4C52-B516-AA74C1049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E6BD5B5-73A8-46BA-95DF-256732025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8C8970-425A-4881-88C9-AB2955EAC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1999731-07A2-4575-930C-2AD3C10E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4192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0C9831DD-B490-4A72-83BD-43FA181CF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FA992C5-E753-4E61-94D4-426CCBFF1F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5B173DE-38D2-4281-97B5-A950835A77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73E4322-04E1-4D68-A528-FC506211D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C36777-71E8-4E42-8AA7-F525D7F0B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002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97238C5-F14E-4795-B911-3587BAD97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D05B4C-2CB6-41BD-B885-1BA3484D6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0A1F5D9-AF29-4A02-B690-1A7BF1F37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2D9AB5-F818-48CA-9FB2-CC178E72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1C868DA-E5FC-40B4-BB4F-022769F1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3698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7819D8-06B3-4D2A-BEAC-6F2935527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515F457-BB0E-497A-97F2-5667FA007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8E217D9-B203-4A70-808F-0030A0D54A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D0D8D90-8D4F-4790-AEC1-6367D2BB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0312782-34E5-4E48-AAD1-277EA6E7B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31DE917-C65F-493E-BEAE-D288B4588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818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12BCCDD-E697-41B9-BCC1-D933AA9BB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D0C05CC-D917-414D-8093-1914232F9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54C3D23-BFA3-462A-A6E2-3045976FE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2AE9EE-A0BC-478C-9386-B9A54CC6E5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24CDB18-1902-4A15-9D77-928DD8BAA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6F579BF-C714-4C70-8A83-56379316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78A1D20-8ADC-4798-AAE3-AA5041123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1222A322-86D8-40D8-B35D-44FB85A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1242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3CEF66-AFA0-44E4-8FEE-FF30ACC44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779807-FD1F-47C7-84FD-DB0A5D57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A8C4EBA9-F6B2-4F0A-918D-945F4915C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5E99C629-F63A-412F-935B-8339CDEB4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226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536CD07-ADD9-4D60-84E4-D0E0D1A07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1CEED33-7284-4845-92E7-805707129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7375EE7-ABC1-4B72-B4E0-F9FBC2301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788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C36D58-DBC1-4092-A840-FACEF2BD5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BBCFC4-6DE7-4CF3-A482-0D791E0C9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C872891-563A-48DE-86E5-4F2AC24DB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25DD946-2E78-45D0-B5A3-D0C5F6CD1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EE22E46-58D9-4296-9086-CA70C526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8651F31-4705-4FDD-A853-9E453020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6229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A6BAFD6-045E-4BB7-A10E-7A2BFA3E9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A2C5817F-1EBC-470D-B836-5F0C4A563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7D4F522-E8A8-43F3-B3AF-AE9A1391B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AFB18712-1B82-41CC-BD56-4B0371F6E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6B7BD2-7E3E-4004-9493-5DEE5873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318485E-A4F4-4D11-B374-E7ABF149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198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CD35806-C7F9-403E-A1B5-EA5A6886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13F731-80C9-4923-8367-0285A49D9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2B9F20-81FE-4B7F-8533-29C894314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15AC0E-B259-4AE9-B70D-300D660D4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AE8B7C-7072-4F20-83F5-60773380D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241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0CD35806-C7F9-403E-A1B5-EA5A6886E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13F731-80C9-4923-8367-0285A49D9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B2B9F20-81FE-4B7F-8533-29C8943142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7AACE-D180-4A50-A8CC-0EDBD4155E74}" type="datetimeFigureOut">
              <a:rPr lang="nb-NO" smtClean="0"/>
              <a:t>09.04.2025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615AC0E-B259-4AE9-B70D-300D660D4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3AE8B7C-7072-4F20-83F5-60773380D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765B7-3BAC-448D-B44B-D3E50CFF9BB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613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nsplash.com/photos/a-book-on-a-table-LPdaW746WAw?utm_content=creditCopyText&amp;utm_medium=referral&amp;utm_source=unsplash" TargetMode="External"/><Relationship Id="rId4" Type="http://schemas.openxmlformats.org/officeDocument/2006/relationships/hyperlink" Target="https://unsplash.com/@globalresidenceindex?utm_content=creditCopyText&amp;utm_medium=referral&amp;utm_source=unsplas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anekassen.no/nb-NO/stipend-og-lan/utland/hoyere-utdanning-i-utlandet/dokumentasjon-ved-helgradsstudier-utenfor-norden/forelopig-uttalelse-om-rett-til-lan-og-stipend/" TargetMode="External"/><Relationship Id="rId7" Type="http://schemas.openxmlformats.org/officeDocument/2006/relationships/hyperlink" Target="https://unsplash.com/photos/a-book-on-a-table-LPdaW746WAw?utm_content=creditCopyText&amp;utm_medium=referral&amp;utm_source=unsplash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@globalresidenceindex?utm_content=creditCopyText&amp;utm_medium=referral&amp;utm_source=unsplash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ansa.no/alt-du-trenger-a-vite/praktisk-informasjon/visum/#s%C3%B8r-afrik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tswana.se/Consular" TargetMode="External"/><Relationship Id="rId7" Type="http://schemas.openxmlformats.org/officeDocument/2006/relationships/hyperlink" Target="https://unsplash.com/photos/a-book-on-a-table-LPdaW746WAw?utm_content=creditCopyText&amp;utm_medium=referral&amp;utm_source=unsplash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@globalresidenceindex?utm_content=creditCopyText&amp;utm_medium=referral&amp;utm_source=unsplash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visa.immigration.go.tz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anekassen.no/nb-NO/stipend-og-lan/utland/hoyere-utdanning-i-utlandet/dokumentasjon-ved-helgradsstudier-utenfor-norden/forelopig-uttalelse-om-rett-til-lan-og-stipend/" TargetMode="External"/><Relationship Id="rId7" Type="http://schemas.openxmlformats.org/officeDocument/2006/relationships/hyperlink" Target="https://unsplash.com/photos/a-book-on-a-table-LPdaW746WAw?utm_content=creditCopyText&amp;utm_medium=referral&amp;utm_source=unsplash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@globalresidenceindex?utm_content=creditCopyText&amp;utm_medium=referral&amp;utm_source=unsplash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gov.br/mre/pt-br/consulado-amsterda/vistos/visa-undergraduate-studies-vitem-iv/visa-undergraduate-studies-vitem-i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raveldocs.com/no/no-gen-faq.asp" TargetMode="External"/><Relationship Id="rId7" Type="http://schemas.openxmlformats.org/officeDocument/2006/relationships/hyperlink" Target="https://unsplash.com/photos/a-book-on-a-table-LPdaW746WAw?utm_content=creditCopyText&amp;utm_medium=referral&amp;utm_source=unsplash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nsplash.com/@globalresidenceindex?utm_content=creditCopyText&amp;utm_medium=referral&amp;utm_source=unsplash" TargetMode="External"/><Relationship Id="rId5" Type="http://schemas.openxmlformats.org/officeDocument/2006/relationships/image" Target="../media/image8.jpeg"/><Relationship Id="rId4" Type="http://schemas.openxmlformats.org/officeDocument/2006/relationships/hyperlink" Target="https://www.etacanadaform.com/?msclkid=ead86c2979401f2774e30e77cce17295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hyperlink" Target="https://www.immigration.govt.nz/new-zealand-visas/options/study/explore-student-visas" TargetMode="External"/><Relationship Id="rId7" Type="http://schemas.openxmlformats.org/officeDocument/2006/relationships/hyperlink" Target="https://overseas.mofa.go.kr/no-en/brd/m_25413/view.do?seq=7&amp;page=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youji@os.mofa.go.jp" TargetMode="External"/><Relationship Id="rId5" Type="http://schemas.openxmlformats.org/officeDocument/2006/relationships/hyperlink" Target="https://www.ansa.no/alt-du-trenger-a-vite/praktisk-informasjon/visum/#japan" TargetMode="External"/><Relationship Id="rId10" Type="http://schemas.openxmlformats.org/officeDocument/2006/relationships/hyperlink" Target="https://unsplash.com/photos/a-book-on-a-table-LPdaW746WAw?utm_content=creditCopyText&amp;utm_medium=referral&amp;utm_source=unsplash" TargetMode="External"/><Relationship Id="rId4" Type="http://schemas.openxmlformats.org/officeDocument/2006/relationships/hyperlink" Target="https://lanekassen.no/nb-NO/stipend-og-lan/utland/hoyere-utdanning-i-utlandet/dokumentasjon-ved-helgradsstudier-utenfor-norden/forelopig-uttalelse-om-rett-til-lan-og-stipend/" TargetMode="External"/><Relationship Id="rId9" Type="http://schemas.openxmlformats.org/officeDocument/2006/relationships/hyperlink" Target="https://unsplash.com/@globalresidenceindex?utm_content=creditCopyText&amp;utm_medium=referral&amp;utm_source=unsplash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l.no/student/utveksling/gode-valg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hyperlink" Target="http://www.sikresiden.no/" TargetMode="External"/><Relationship Id="rId4" Type="http://schemas.openxmlformats.org/officeDocument/2006/relationships/hyperlink" Target="https://www.hvl.no/student/utveksling/Finansiering-reise-helse-og-sikkerhei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sa.no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://www.ansa.no/Studier-i-utlandet/under/ansa-i-utlandet/ANSAland/" TargetMode="External"/><Relationship Id="rId4" Type="http://schemas.openxmlformats.org/officeDocument/2006/relationships/hyperlink" Target="https://www.ansa.no/land-regioner-og-lokallag-i-ansa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detmedord.no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mailto:international@hvl.no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iseregistrering.no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hvl.no/student/utveksling/Finansiering-reise-helse-og-sikkerheit/" TargetMode="External"/><Relationship Id="rId4" Type="http://schemas.openxmlformats.org/officeDocument/2006/relationships/hyperlink" Target="https://www.hvl.no/student/utveksling/gode-valg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kresiden.no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hyperlink" Target="https://www.regjeringen.no/no/tema/utenrikssaker/reiseinformasjon" TargetMode="External"/><Relationship Id="rId4" Type="http://schemas.openxmlformats.org/officeDocument/2006/relationships/hyperlink" Target="http://www.reiseregistrering.no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gjeringen.no/no/tema/utenrikssaker/reiseinformasjon/velg-land/reiseinfo_usa/id2417194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l.no/om/sentrale-dokument/skjema/karakterutskrift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l.no/om/sentrale-dokument/skjema/karakterutskrift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international@hvl.no" TargetMode="External"/><Relationship Id="rId4" Type="http://schemas.openxmlformats.org/officeDocument/2006/relationships/hyperlink" Target="https://www.hvl.no/om/sentrale-dokument/skjema/evaluering-utenlandsopphold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s.org/toef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ielts.britishcouncil.org/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ekassen.no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lanekassen.no/nb-NO/stipend-og-lan/utland/utveksling-til-et-universitet-eller-en-hoyskole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anekassen.no/nb-NO/stipend-og-lan/utland/hoyere-utdanning-i-utlandet/dokumentasjon-ved-helgradsstudier-utenfor-norden/forelopig-uttalelse-om-rett-til-lan-og-stipend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anekassen.no/nb-NO/presse-og-samfunnskontakt/nyheter/reis-hit---fa-mer-stipend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nekassen.no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utendørs, gress, klær, himmel&#10;&#10;Automatisk generert beskrivelse">
            <a:extLst>
              <a:ext uri="{FF2B5EF4-FFF2-40B4-BE49-F238E27FC236}">
                <a16:creationId xmlns:a16="http://schemas.microsoft.com/office/drawing/2014/main" id="{0C4942E2-56F8-473A-82A7-C314342ECC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3" b="32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25FAC3F-C18D-405B-A1EC-8A9C6D35F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err="1">
                <a:solidFill>
                  <a:srgbClr val="FFFFFF"/>
                </a:solidFill>
              </a:rPr>
              <a:t>Informasjonsmøte</a:t>
            </a:r>
            <a:r>
              <a:rPr lang="en-US" sz="5100">
                <a:solidFill>
                  <a:srgbClr val="FFFFFF"/>
                </a:solidFill>
              </a:rPr>
              <a:t> </a:t>
            </a:r>
            <a:r>
              <a:rPr lang="en-US" sz="5100" err="1">
                <a:solidFill>
                  <a:srgbClr val="FFFFFF"/>
                </a:solidFill>
              </a:rPr>
              <a:t>før</a:t>
            </a:r>
            <a:r>
              <a:rPr lang="en-US" sz="5100">
                <a:solidFill>
                  <a:srgbClr val="FFFFFF"/>
                </a:solidFill>
              </a:rPr>
              <a:t> </a:t>
            </a:r>
            <a:r>
              <a:rPr lang="en-US" sz="5100" err="1">
                <a:solidFill>
                  <a:srgbClr val="FFFFFF"/>
                </a:solidFill>
              </a:rPr>
              <a:t>utreise</a:t>
            </a:r>
            <a:br>
              <a:rPr lang="en-US" sz="5100">
                <a:solidFill>
                  <a:srgbClr val="FFFFFF"/>
                </a:solidFill>
              </a:rPr>
            </a:br>
            <a:br>
              <a:rPr lang="en-US" sz="5100">
                <a:solidFill>
                  <a:srgbClr val="FFFFFF"/>
                </a:solidFill>
              </a:rPr>
            </a:br>
            <a:r>
              <a:rPr lang="en-US" sz="5100" b="1">
                <a:solidFill>
                  <a:srgbClr val="FFFFFF"/>
                </a:solidFill>
              </a:rPr>
              <a:t>Utveksling </a:t>
            </a:r>
            <a:r>
              <a:rPr lang="en-US" sz="5100" b="1" err="1">
                <a:solidFill>
                  <a:srgbClr val="FFFFFF"/>
                </a:solidFill>
              </a:rPr>
              <a:t>Vår</a:t>
            </a:r>
            <a:r>
              <a:rPr lang="en-US" sz="5100" b="1">
                <a:solidFill>
                  <a:srgbClr val="FFFFFF"/>
                </a:solidFill>
              </a:rPr>
              <a:t> 2025</a:t>
            </a:r>
            <a:br>
              <a:rPr lang="en-US" sz="5100">
                <a:solidFill>
                  <a:srgbClr val="FFFFFF"/>
                </a:solidFill>
              </a:rPr>
            </a:br>
            <a:endParaRPr lang="en-US" sz="5100">
              <a:solidFill>
                <a:srgbClr val="FFFFFF"/>
              </a:solidFill>
            </a:endParaRP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C596FCB1-F061-4839-9EE3-BD2A37BC2FC4}"/>
              </a:ext>
            </a:extLst>
          </p:cNvPr>
          <p:cNvSpPr txBox="1">
            <a:spLocks/>
          </p:cNvSpPr>
          <p:nvPr/>
        </p:nvSpPr>
        <p:spPr>
          <a:xfrm>
            <a:off x="1524000" y="415940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err="1">
                <a:solidFill>
                  <a:srgbClr val="FFFFFF"/>
                </a:solidFill>
              </a:rPr>
              <a:t>Avdeling</a:t>
            </a:r>
            <a:r>
              <a:rPr lang="en-US" sz="2400">
                <a:solidFill>
                  <a:srgbClr val="FFFFFF"/>
                </a:solidFill>
              </a:rPr>
              <a:t> for </a:t>
            </a:r>
            <a:r>
              <a:rPr lang="en-US" sz="2400" err="1">
                <a:solidFill>
                  <a:srgbClr val="FFFFFF"/>
                </a:solidFill>
              </a:rPr>
              <a:t>forskning</a:t>
            </a:r>
            <a:r>
              <a:rPr lang="en-US" sz="2400">
                <a:solidFill>
                  <a:srgbClr val="FFFFFF"/>
                </a:solidFill>
              </a:rPr>
              <a:t>, </a:t>
            </a:r>
            <a:r>
              <a:rPr lang="en-US" sz="2400" err="1">
                <a:solidFill>
                  <a:srgbClr val="FFFFFF"/>
                </a:solidFill>
              </a:rPr>
              <a:t>internasjonalisering</a:t>
            </a:r>
            <a:r>
              <a:rPr lang="en-US" sz="2400">
                <a:solidFill>
                  <a:srgbClr val="FFFFFF"/>
                </a:solidFill>
              </a:rPr>
              <a:t> og </a:t>
            </a:r>
            <a:r>
              <a:rPr lang="en-US" sz="2400" err="1">
                <a:solidFill>
                  <a:srgbClr val="FFFFFF"/>
                </a:solidFill>
              </a:rPr>
              <a:t>innovasjon</a:t>
            </a:r>
            <a:br>
              <a:rPr lang="en-US" sz="2400">
                <a:solidFill>
                  <a:srgbClr val="FFFFFF"/>
                </a:solidFill>
              </a:rPr>
            </a:br>
            <a:r>
              <a:rPr lang="en-US" sz="2400">
                <a:solidFill>
                  <a:srgbClr val="FFFFFF"/>
                </a:solidFill>
              </a:rPr>
              <a:t>09.04.2025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A82B442-F2AA-4D24-A509-841F4EDFF34E}"/>
              </a:ext>
            </a:extLst>
          </p:cNvPr>
          <p:cNvSpPr txBox="1"/>
          <p:nvPr/>
        </p:nvSpPr>
        <p:spPr>
          <a:xfrm>
            <a:off x="1289418" y="6608540"/>
            <a:ext cx="29702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700"/>
              <a:t>Foto: E. Monsen, utveksling i Australia</a:t>
            </a:r>
            <a:endParaRPr lang="nb-NO" sz="900"/>
          </a:p>
        </p:txBody>
      </p:sp>
    </p:spTree>
    <p:extLst>
      <p:ext uri="{BB962C8B-B14F-4D97-AF65-F5344CB8AC3E}">
        <p14:creationId xmlns:p14="http://schemas.microsoft.com/office/powerpoint/2010/main" val="3359394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C97119-C09A-9620-4C87-EBB86ACF4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670105-4740-8EF9-0FA5-0C6E90A6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185113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Visum generelt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D3FDB8-9A77-CDD1-502D-403F479ED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5" y="1340029"/>
            <a:ext cx="5314542" cy="4550593"/>
          </a:xfrm>
        </p:spPr>
        <p:txBody>
          <a:bodyPr anchor="t">
            <a:noAutofit/>
          </a:bodyPr>
          <a:lstStyle/>
          <a:p>
            <a:endParaRPr lang="nb-NO" sz="2000"/>
          </a:p>
          <a:p>
            <a:endParaRPr lang="nb-NO" sz="2000"/>
          </a:p>
          <a:p>
            <a:r>
              <a:rPr lang="nb-NO" sz="2000"/>
              <a:t>Søk om visum etter mottatt opptaksbrev fra vertsinstitusjonen</a:t>
            </a:r>
          </a:p>
          <a:p>
            <a:pPr marL="0" indent="0">
              <a:buNone/>
            </a:pPr>
            <a:endParaRPr lang="nb-NO" sz="2000"/>
          </a:p>
          <a:p>
            <a:r>
              <a:rPr lang="nb-NO" sz="2000"/>
              <a:t>Sørg for at du har et pass som er gyldig til og med seks måneder etter hjemkomst!</a:t>
            </a:r>
            <a:endParaRPr lang="nb-NO" sz="2000">
              <a:ea typeface="Calibri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9BA8F7-20E1-98A2-90CE-096B86AB4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 descr="Et bilde som inneholder tekst, bok, papir, Papirprodukt&#10;&#10;Automatisk generert beskrivelse">
            <a:extLst>
              <a:ext uri="{FF2B5EF4-FFF2-40B4-BE49-F238E27FC236}">
                <a16:creationId xmlns:a16="http://schemas.microsoft.com/office/drawing/2014/main" id="{5FDB3438-AB24-7C26-23D8-2CFF4599B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2386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EEB2CBE-CE18-DCDD-4991-F2FB6DA39BEB}"/>
              </a:ext>
            </a:extLst>
          </p:cNvPr>
          <p:cNvSpPr txBox="1"/>
          <p:nvPr/>
        </p:nvSpPr>
        <p:spPr>
          <a:xfrm>
            <a:off x="6142483" y="6563381"/>
            <a:ext cx="2970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Bilde </a:t>
            </a:r>
            <a:r>
              <a:rPr lang="en-US" sz="1000" err="1">
                <a:solidFill>
                  <a:schemeClr val="bg1"/>
                </a:solidFill>
              </a:rPr>
              <a:t>hentet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 err="1">
                <a:solidFill>
                  <a:schemeClr val="bg1"/>
                </a:solidFill>
              </a:rPr>
              <a:t>fra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Residence Index</a:t>
            </a:r>
            <a:r>
              <a:rPr lang="en-US" sz="1000">
                <a:solidFill>
                  <a:schemeClr val="bg1"/>
                </a:solidFill>
              </a:rPr>
              <a:t>, </a:t>
            </a:r>
            <a:r>
              <a:rPr lang="en-US" sz="100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000">
                <a:solidFill>
                  <a:schemeClr val="bg1"/>
                </a:solidFill>
              </a:rPr>
              <a:t> 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66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9E53AE-35DA-FA83-7904-ADD09205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E0D57F-BC58-46A9-DB2C-5E69AF754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185113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Visum til Sør-Afrika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5FD376-379E-7067-B217-4F356ECD98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5" y="1340029"/>
            <a:ext cx="5314542" cy="4550593"/>
          </a:xfrm>
        </p:spPr>
        <p:txBody>
          <a:bodyPr anchor="t">
            <a:noAutofit/>
          </a:bodyPr>
          <a:lstStyle/>
          <a:p>
            <a:endParaRPr lang="nb-NO" sz="2000"/>
          </a:p>
          <a:p>
            <a:endParaRPr lang="nb-NO" sz="2000"/>
          </a:p>
          <a:p>
            <a:pPr rtl="0" fontAlgn="base"/>
            <a:r>
              <a:rPr lang="nb-NO" sz="2000" b="0" i="0" u="none" strike="noStrike">
                <a:effectLst/>
                <a:latin typeface="Calibri" panose="020F0502020204030204" pitchFamily="34" charset="0"/>
              </a:rPr>
              <a:t>Alle som skal studere i Sør-Afrika må ha studentvisum</a:t>
            </a:r>
            <a:r>
              <a:rPr lang="en-US" sz="2000" b="0" i="0">
                <a:effectLst/>
                <a:latin typeface="Calibri" panose="020F0502020204030204" pitchFamily="34" charset="0"/>
              </a:rPr>
              <a:t>​</a:t>
            </a:r>
            <a:endParaRPr lang="en-US" sz="2000" b="0" i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nb-NO" sz="2000" b="0" i="0" u="none" strike="noStrike">
                <a:effectLst/>
                <a:latin typeface="Calibri" panose="020F0502020204030204" pitchFamily="34" charset="0"/>
              </a:rPr>
              <a:t>Ta kontakt med den sør-afrikanske ambassaden i Oslo </a:t>
            </a:r>
            <a:r>
              <a:rPr lang="en-US" sz="2000" b="0" i="0">
                <a:effectLst/>
                <a:latin typeface="Calibri" panose="020F0502020204030204" pitchFamily="34" charset="0"/>
              </a:rPr>
              <a:t>​</a:t>
            </a:r>
            <a:endParaRPr lang="en-US" sz="2000" b="0" i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Student Visa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koster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455 kroner</a:t>
            </a:r>
            <a:r>
              <a:rPr lang="en-US" sz="2000" b="0" i="0">
                <a:effectLst/>
                <a:latin typeface="Calibri" panose="020F0502020204030204" pitchFamily="34" charset="0"/>
              </a:rPr>
              <a:t>​</a:t>
            </a:r>
            <a:endParaRPr lang="en-US" sz="2000" b="0" i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Dokumentasjon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på at du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har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nok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penger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–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bla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foreløpig</a:t>
            </a: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20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uttalelse</a:t>
            </a: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20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</a:t>
            </a: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en-US" sz="20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Lånekassen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, men det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kan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også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være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nødvendig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med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kvitteringer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.</a:t>
            </a:r>
            <a:r>
              <a:rPr lang="en-US" sz="2000" b="0" i="0">
                <a:effectLst/>
                <a:latin typeface="Calibri" panose="020F0502020204030204" pitchFamily="34" charset="0"/>
              </a:rPr>
              <a:t>​</a:t>
            </a:r>
            <a:endParaRPr lang="en-US" sz="2000" b="0" i="0">
              <a:effectLst/>
              <a:latin typeface="Arial" panose="020B0604020202020204" pitchFamily="34" charset="0"/>
            </a:endParaRP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I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tillegg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er </a:t>
            </a:r>
            <a:r>
              <a:rPr lang="en-US" sz="2000">
                <a:latin typeface="Calibri" panose="020F0502020204030204" pitchFamily="34" charset="0"/>
              </a:rPr>
              <a:t>d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et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en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hel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del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krav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som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radiologisk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 rapport og </a:t>
            </a:r>
            <a:r>
              <a:rPr lang="en-US" sz="2000" b="0" i="0" u="none" strike="noStrike" err="1">
                <a:effectLst/>
                <a:latin typeface="Calibri" panose="020F0502020204030204" pitchFamily="34" charset="0"/>
              </a:rPr>
              <a:t>politiattest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. </a:t>
            </a:r>
            <a:r>
              <a:rPr lang="en-US" sz="20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 hele listen her.</a:t>
            </a:r>
            <a:r>
              <a:rPr lang="en-US" sz="2000"/>
              <a:t> </a:t>
            </a:r>
            <a:r>
              <a:rPr lang="en-US" sz="2000" b="0" i="0" u="none" strike="noStrike">
                <a:effectLst/>
                <a:latin typeface="Calibri" panose="020F0502020204030204" pitchFamily="34" charset="0"/>
              </a:rPr>
              <a:t>(ANSA.no)</a:t>
            </a:r>
            <a:r>
              <a:rPr lang="en-US" sz="2000" b="0" i="0">
                <a:effectLst/>
                <a:latin typeface="Calibri" panose="020F0502020204030204" pitchFamily="34" charset="0"/>
              </a:rPr>
              <a:t>​</a:t>
            </a:r>
            <a:endParaRPr lang="nb-NO" sz="2000">
              <a:ea typeface="Calibri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ED7A168-A21A-9AC0-EB77-585BA3C6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 descr="Et bilde som inneholder tekst, bok, papir, Papirprodukt&#10;&#10;Automatisk generert beskrivelse">
            <a:extLst>
              <a:ext uri="{FF2B5EF4-FFF2-40B4-BE49-F238E27FC236}">
                <a16:creationId xmlns:a16="http://schemas.microsoft.com/office/drawing/2014/main" id="{D8204E85-1117-321D-69E2-4AC35E428C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2386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B7D7999-6171-5011-CEB3-3E6BFDCBFE77}"/>
              </a:ext>
            </a:extLst>
          </p:cNvPr>
          <p:cNvSpPr txBox="1"/>
          <p:nvPr/>
        </p:nvSpPr>
        <p:spPr>
          <a:xfrm>
            <a:off x="6142483" y="6563381"/>
            <a:ext cx="2970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Bilde </a:t>
            </a:r>
            <a:r>
              <a:rPr lang="en-US" sz="1000" err="1">
                <a:solidFill>
                  <a:schemeClr val="bg1"/>
                </a:solidFill>
              </a:rPr>
              <a:t>hentet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 err="1">
                <a:solidFill>
                  <a:schemeClr val="bg1"/>
                </a:solidFill>
              </a:rPr>
              <a:t>fra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Residence Index</a:t>
            </a:r>
            <a:r>
              <a:rPr lang="en-US" sz="1000">
                <a:solidFill>
                  <a:schemeClr val="bg1"/>
                </a:solidFill>
              </a:rPr>
              <a:t>, </a:t>
            </a:r>
            <a:r>
              <a:rPr lang="en-US" sz="100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000">
                <a:solidFill>
                  <a:schemeClr val="bg1"/>
                </a:solidFill>
              </a:rPr>
              <a:t> 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87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4F760-B666-73C4-FB82-E33727DF2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85F652-8B50-F27D-527F-58AAB0F09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185113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Visum til andre land</a:t>
            </a:r>
            <a:br>
              <a:rPr lang="nb-NO"/>
            </a:br>
            <a:r>
              <a:rPr lang="nb-NO"/>
              <a:t>i Afrika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C3EF99-E61A-9AE0-96D6-2F365EC37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5" y="1340029"/>
            <a:ext cx="5314542" cy="4550593"/>
          </a:xfrm>
        </p:spPr>
        <p:txBody>
          <a:bodyPr anchor="t">
            <a:noAutofit/>
          </a:bodyPr>
          <a:lstStyle/>
          <a:p>
            <a:endParaRPr lang="nb-NO" sz="2000"/>
          </a:p>
          <a:p>
            <a:pPr marL="0" indent="0">
              <a:buNone/>
            </a:pPr>
            <a:r>
              <a:rPr lang="nb-NO" sz="2000" b="1" u="sng"/>
              <a:t>Botswana</a:t>
            </a:r>
          </a:p>
          <a:p>
            <a:pPr marL="0" indent="0">
              <a:buNone/>
            </a:pPr>
            <a:r>
              <a:rPr lang="nb-NO" sz="2000"/>
              <a:t>Du trenger ikke visum for opphold under 90 dager</a:t>
            </a:r>
          </a:p>
          <a:p>
            <a:pPr marL="0" indent="0">
              <a:buNone/>
            </a:pPr>
            <a:r>
              <a:rPr lang="nb-NO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http://www.botswana.se/Consular</a:t>
            </a:r>
            <a:r>
              <a:rPr lang="nb-NO" sz="2000"/>
              <a:t> </a:t>
            </a:r>
          </a:p>
          <a:p>
            <a:pPr marL="0" indent="0">
              <a:buNone/>
            </a:pPr>
            <a:r>
              <a:rPr lang="nb-NO" sz="2000" b="1" u="sng"/>
              <a:t>Madagaskar:</a:t>
            </a:r>
          </a:p>
          <a:p>
            <a:pPr marL="0" indent="0">
              <a:buNone/>
            </a:pPr>
            <a:r>
              <a:rPr lang="nb-NO" sz="2000"/>
              <a:t>Visum kjøpes på flyplassen. 30 eller 60 dager (kan forlenges til 90 dager. </a:t>
            </a:r>
          </a:p>
          <a:p>
            <a:pPr marL="0" indent="0">
              <a:buNone/>
            </a:pPr>
            <a:r>
              <a:rPr lang="nb-NO" sz="2000" b="1" u="sng"/>
              <a:t>Tanzania:</a:t>
            </a:r>
            <a:endParaRPr lang="nb-NO" sz="2000"/>
          </a:p>
          <a:p>
            <a:pPr marL="0" indent="0">
              <a:buNone/>
            </a:pPr>
            <a:r>
              <a:rPr lang="nb-NO" sz="2000"/>
              <a:t>Søk om Student Visa 3-24 </a:t>
            </a:r>
            <a:r>
              <a:rPr lang="nb-NO" sz="2000" err="1"/>
              <a:t>months</a:t>
            </a:r>
            <a:r>
              <a:rPr lang="nb-NO" sz="2000"/>
              <a:t> her: </a:t>
            </a:r>
            <a:r>
              <a:rPr lang="nb-NO" sz="2000">
                <a:hlinkClick r:id="rId4"/>
              </a:rPr>
              <a:t>https://visa.immigration.go.tz/</a:t>
            </a:r>
            <a:r>
              <a:rPr lang="nb-NO" sz="2000"/>
              <a:t> </a:t>
            </a:r>
          </a:p>
          <a:p>
            <a:pPr marL="0" indent="0">
              <a:buNone/>
            </a:pPr>
            <a:r>
              <a:rPr lang="nb-NO" sz="2000"/>
              <a:t>Koster </a:t>
            </a:r>
            <a:r>
              <a:rPr lang="nb-NO" sz="2000" err="1"/>
              <a:t>ca</a:t>
            </a:r>
            <a:r>
              <a:rPr lang="nb-NO" sz="2000"/>
              <a:t> 250 USD for 90 dagers visum</a:t>
            </a:r>
          </a:p>
          <a:p>
            <a:pPr marL="0" indent="0">
              <a:buNone/>
            </a:pPr>
            <a:r>
              <a:rPr lang="nb-NO" sz="2000" b="1" u="sng"/>
              <a:t>Zambia:</a:t>
            </a:r>
            <a:br>
              <a:rPr lang="nb-NO" sz="2000" b="1" u="sng"/>
            </a:br>
            <a:r>
              <a:rPr lang="nb-NO" sz="2000"/>
              <a:t>Snakk med Aud Berit om hvordan dette har vært gjort</a:t>
            </a:r>
          </a:p>
          <a:p>
            <a:pPr marL="233045" lvl="4" indent="0">
              <a:buNone/>
            </a:pPr>
            <a:endParaRPr lang="nb-NO" sz="2000">
              <a:cs typeface="Calibri" panose="020F0502020204030204"/>
            </a:endParaRPr>
          </a:p>
          <a:p>
            <a:pPr marL="0" indent="0">
              <a:buNone/>
            </a:pPr>
            <a:endParaRPr lang="nb-NO" sz="2000">
              <a:ea typeface="Calibri"/>
              <a:cs typeface="Calibri" panose="020F0502020204030204"/>
            </a:endParaRPr>
          </a:p>
          <a:p>
            <a:pPr marL="0" indent="0">
              <a:buNone/>
            </a:pPr>
            <a:endParaRPr lang="nb-NO" sz="2000">
              <a:cs typeface="Calibri" panose="020F0502020204030204"/>
            </a:endParaRPr>
          </a:p>
          <a:p>
            <a:endParaRPr lang="nb-NO" sz="2000">
              <a:ea typeface="Calibri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B41E5FD-1CB7-194A-02DE-DC02622A8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 descr="Et bilde som inneholder tekst, bok, papir, Papirprodukt&#10;&#10;Automatisk generert beskrivelse">
            <a:extLst>
              <a:ext uri="{FF2B5EF4-FFF2-40B4-BE49-F238E27FC236}">
                <a16:creationId xmlns:a16="http://schemas.microsoft.com/office/drawing/2014/main" id="{1572EF65-7FC7-7164-B515-3D631F6611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2386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13F4D9B-B721-C113-6BE7-A3C8CE4EE2DC}"/>
              </a:ext>
            </a:extLst>
          </p:cNvPr>
          <p:cNvSpPr txBox="1"/>
          <p:nvPr/>
        </p:nvSpPr>
        <p:spPr>
          <a:xfrm>
            <a:off x="6142483" y="6563381"/>
            <a:ext cx="2970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Bilde </a:t>
            </a:r>
            <a:r>
              <a:rPr lang="en-US" sz="1000" err="1">
                <a:solidFill>
                  <a:schemeClr val="bg1"/>
                </a:solidFill>
              </a:rPr>
              <a:t>hentet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 err="1">
                <a:solidFill>
                  <a:schemeClr val="bg1"/>
                </a:solidFill>
              </a:rPr>
              <a:t>fra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Residence Index</a:t>
            </a:r>
            <a:r>
              <a:rPr lang="en-US" sz="1000">
                <a:solidFill>
                  <a:schemeClr val="bg1"/>
                </a:solidFill>
              </a:rPr>
              <a:t>, </a:t>
            </a:r>
            <a:r>
              <a:rPr lang="en-US" sz="100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000">
                <a:solidFill>
                  <a:schemeClr val="bg1"/>
                </a:solidFill>
              </a:rPr>
              <a:t> 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587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A1B25D-FC9A-84B0-32CC-4F9F6A63B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F4DAA2-11F9-A9A6-717A-4B505AFB8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185113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Visum til Brasil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A61737-519F-7A4D-7CB6-73BC0D511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5" y="1340029"/>
            <a:ext cx="5314542" cy="4550593"/>
          </a:xfrm>
        </p:spPr>
        <p:txBody>
          <a:bodyPr anchor="t">
            <a:noAutofit/>
          </a:bodyPr>
          <a:lstStyle/>
          <a:p>
            <a:endParaRPr lang="nb-NO" sz="2000"/>
          </a:p>
          <a:p>
            <a:endParaRPr lang="nb-NO" sz="2000"/>
          </a:p>
          <a:p>
            <a:pPr marL="0" indent="0">
              <a:buNone/>
            </a:pPr>
            <a:r>
              <a:rPr lang="nb-NO" sz="1600"/>
              <a:t>Alle som skal studere lenger enn 90 dager i Brasil må ha studentvisum</a:t>
            </a:r>
          </a:p>
          <a:p>
            <a:pPr marL="576262" lvl="4" indent="-342900"/>
            <a:r>
              <a:rPr lang="nb-NO" sz="1600"/>
              <a:t>Søk om </a:t>
            </a:r>
            <a:r>
              <a:rPr lang="nb-NO" sz="1600" err="1"/>
              <a:t>temporary</a:t>
            </a:r>
            <a:r>
              <a:rPr lang="nb-NO" sz="1600"/>
              <a:t> visa (</a:t>
            </a:r>
            <a:r>
              <a:rPr lang="nb-NO" sz="1600" err="1"/>
              <a:t>Vitem</a:t>
            </a:r>
            <a:r>
              <a:rPr lang="nb-NO" sz="1600"/>
              <a:t> IV)</a:t>
            </a:r>
          </a:p>
          <a:p>
            <a:pPr marL="576262" lvl="4" indent="-342900"/>
            <a:r>
              <a:rPr lang="en-US" sz="1600"/>
              <a:t>Visa </a:t>
            </a:r>
            <a:r>
              <a:rPr lang="en-US" sz="1600" err="1"/>
              <a:t>koster</a:t>
            </a:r>
            <a:r>
              <a:rPr lang="en-US" sz="1600"/>
              <a:t> </a:t>
            </a:r>
            <a:r>
              <a:rPr lang="en-US" sz="1600" err="1"/>
              <a:t>rundt</a:t>
            </a:r>
            <a:r>
              <a:rPr lang="en-US" sz="1600"/>
              <a:t> 900 kroner</a:t>
            </a:r>
          </a:p>
          <a:p>
            <a:pPr marL="576262" lvl="4" indent="-342900"/>
            <a:r>
              <a:rPr lang="en-US" sz="1600" err="1"/>
              <a:t>Følgende</a:t>
            </a:r>
            <a:r>
              <a:rPr lang="en-US" sz="1600"/>
              <a:t> </a:t>
            </a:r>
            <a:r>
              <a:rPr lang="en-US" sz="1600" err="1"/>
              <a:t>dokumenter</a:t>
            </a:r>
            <a:r>
              <a:rPr lang="en-US" sz="1600"/>
              <a:t> </a:t>
            </a:r>
            <a:r>
              <a:rPr lang="en-US" sz="1600" err="1"/>
              <a:t>trengs</a:t>
            </a:r>
            <a:r>
              <a:rPr lang="en-US" sz="1600"/>
              <a:t>, men </a:t>
            </a:r>
            <a:r>
              <a:rPr lang="en-US" sz="1600" err="1"/>
              <a:t>følg</a:t>
            </a:r>
            <a:r>
              <a:rPr lang="en-US" sz="1600"/>
              <a:t> </a:t>
            </a:r>
            <a:r>
              <a:rPr lang="en-US" sz="1600" err="1"/>
              <a:t>ellers</a:t>
            </a:r>
            <a:r>
              <a:rPr lang="en-US" sz="1600"/>
              <a:t> </a:t>
            </a:r>
            <a:r>
              <a:rPr lang="en-US" sz="1600" err="1"/>
              <a:t>instruksene</a:t>
            </a:r>
            <a:r>
              <a:rPr lang="en-US" sz="1600"/>
              <a:t>:</a:t>
            </a:r>
          </a:p>
          <a:p>
            <a:pPr marL="1033462" lvl="5" indent="-342900"/>
            <a:r>
              <a:rPr lang="en-US" sz="1600" err="1"/>
              <a:t>Dokumentasjon</a:t>
            </a:r>
            <a:r>
              <a:rPr lang="en-US" sz="1600"/>
              <a:t> på at du </a:t>
            </a:r>
            <a:r>
              <a:rPr lang="en-US" sz="1600" err="1"/>
              <a:t>har</a:t>
            </a:r>
            <a:r>
              <a:rPr lang="en-US" sz="1600"/>
              <a:t> </a:t>
            </a:r>
            <a:r>
              <a:rPr lang="en-US" sz="1600" err="1"/>
              <a:t>nok</a:t>
            </a:r>
            <a:r>
              <a:rPr lang="en-US" sz="1600"/>
              <a:t> </a:t>
            </a:r>
            <a:r>
              <a:rPr lang="en-US" sz="1600" err="1"/>
              <a:t>penger</a:t>
            </a:r>
            <a:r>
              <a:rPr lang="en-US" sz="1600"/>
              <a:t> – </a:t>
            </a:r>
            <a:r>
              <a:rPr lang="en-US" sz="16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foreløpig</a:t>
            </a:r>
            <a:r>
              <a:rPr lang="en-US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uttalelse</a:t>
            </a:r>
            <a:r>
              <a:rPr lang="en-US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</a:t>
            </a:r>
            <a:r>
              <a:rPr lang="en-US" sz="16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60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Lånekassen</a:t>
            </a:r>
            <a:r>
              <a:rPr lang="en-US" sz="1600"/>
              <a:t>, </a:t>
            </a:r>
          </a:p>
          <a:p>
            <a:pPr marL="1033462" lvl="5" indent="-342900"/>
            <a:r>
              <a:rPr lang="en-US" sz="1600" err="1"/>
              <a:t>Politiattest</a:t>
            </a:r>
            <a:r>
              <a:rPr lang="en-US" sz="1600"/>
              <a:t>. </a:t>
            </a:r>
          </a:p>
          <a:p>
            <a:pPr marL="1033462" lvl="5" indent="-342900"/>
            <a:r>
              <a:rPr lang="en-US" sz="1600" err="1"/>
              <a:t>Opptaksbrev</a:t>
            </a:r>
            <a:endParaRPr lang="en-US" sz="1600"/>
          </a:p>
          <a:p>
            <a:pPr marL="1033462" lvl="5" indent="-342900"/>
            <a:r>
              <a:rPr lang="en-US" sz="1600" err="1"/>
              <a:t>Ferdig</a:t>
            </a:r>
            <a:r>
              <a:rPr lang="en-US" sz="1600"/>
              <a:t> </a:t>
            </a:r>
            <a:r>
              <a:rPr lang="en-US" sz="1600" err="1"/>
              <a:t>utfylt</a:t>
            </a:r>
            <a:r>
              <a:rPr lang="en-US" sz="1600"/>
              <a:t> </a:t>
            </a:r>
            <a:r>
              <a:rPr lang="en-US" sz="1600" err="1"/>
              <a:t>søknad</a:t>
            </a:r>
            <a:r>
              <a:rPr lang="en-US" sz="1600"/>
              <a:t> (</a:t>
            </a:r>
            <a:r>
              <a:rPr lang="en-US" sz="160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lenke</a:t>
            </a:r>
            <a:r>
              <a:rPr lang="en-US" sz="16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her</a:t>
            </a:r>
            <a:r>
              <a:rPr lang="en-US" sz="1600"/>
              <a:t>)</a:t>
            </a:r>
          </a:p>
          <a:p>
            <a:pPr marL="1033462" lvl="5" indent="-342900"/>
            <a:r>
              <a:rPr lang="en-US" sz="1600" err="1"/>
              <a:t>Fødselsattest</a:t>
            </a:r>
            <a:endParaRPr lang="en-US" sz="1600"/>
          </a:p>
          <a:p>
            <a:pPr marL="1033462" lvl="5" indent="-342900"/>
            <a:r>
              <a:rPr lang="en-US" sz="1600" err="1"/>
              <a:t>Ett</a:t>
            </a:r>
            <a:r>
              <a:rPr lang="en-US" sz="1600"/>
              <a:t> </a:t>
            </a:r>
            <a:r>
              <a:rPr lang="en-US" sz="1600" err="1"/>
              <a:t>passbilde</a:t>
            </a:r>
            <a:endParaRPr lang="en-US" sz="16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C466F65-5184-383E-9660-A9679F5CAF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 descr="Et bilde som inneholder tekst, bok, papir, Papirprodukt&#10;&#10;Automatisk generert beskrivelse">
            <a:extLst>
              <a:ext uri="{FF2B5EF4-FFF2-40B4-BE49-F238E27FC236}">
                <a16:creationId xmlns:a16="http://schemas.microsoft.com/office/drawing/2014/main" id="{4EE4F0EA-1407-E95E-1FC8-CD11705F36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2386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D8D256A-3781-32DD-E816-10405F107587}"/>
              </a:ext>
            </a:extLst>
          </p:cNvPr>
          <p:cNvSpPr txBox="1"/>
          <p:nvPr/>
        </p:nvSpPr>
        <p:spPr>
          <a:xfrm>
            <a:off x="6142483" y="6563381"/>
            <a:ext cx="2970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Bilde </a:t>
            </a:r>
            <a:r>
              <a:rPr lang="en-US" sz="1000" err="1">
                <a:solidFill>
                  <a:schemeClr val="bg1"/>
                </a:solidFill>
              </a:rPr>
              <a:t>hentet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 err="1">
                <a:solidFill>
                  <a:schemeClr val="bg1"/>
                </a:solidFill>
              </a:rPr>
              <a:t>fra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Residence Index</a:t>
            </a:r>
            <a:r>
              <a:rPr lang="en-US" sz="1000">
                <a:solidFill>
                  <a:schemeClr val="bg1"/>
                </a:solidFill>
              </a:rPr>
              <a:t>, </a:t>
            </a:r>
            <a:r>
              <a:rPr lang="en-US" sz="100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000">
                <a:solidFill>
                  <a:schemeClr val="bg1"/>
                </a:solidFill>
              </a:rPr>
              <a:t> 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02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1318A2-3414-E941-6B63-F5ABD4559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FE8CD9-FBED-5BDE-0739-8A0D8F270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185113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Visum til Nord-Amerika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5CB086-8E90-4C1B-013D-B84382A57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5" y="1340029"/>
            <a:ext cx="5314542" cy="4550593"/>
          </a:xfrm>
        </p:spPr>
        <p:txBody>
          <a:bodyPr anchor="t">
            <a:noAutofit/>
          </a:bodyPr>
          <a:lstStyle/>
          <a:p>
            <a:endParaRPr lang="nb-NO" sz="2000"/>
          </a:p>
          <a:p>
            <a:endParaRPr lang="nb-NO" sz="2000"/>
          </a:p>
          <a:p>
            <a:pPr marL="0" indent="0">
              <a:buNone/>
            </a:pPr>
            <a:r>
              <a:rPr lang="nb-NO" sz="1300"/>
              <a:t>USA:</a:t>
            </a:r>
          </a:p>
          <a:p>
            <a:pPr lvl="1"/>
            <a:r>
              <a:rPr lang="nb-NO" sz="1300"/>
              <a:t>Betal SEVIS-avgiften</a:t>
            </a:r>
          </a:p>
          <a:p>
            <a:pPr lvl="1"/>
            <a:r>
              <a:rPr lang="nb-NO" sz="1300"/>
              <a:t>Følg informasjon som følger med opptaksbrevet ditt. Ta vare på alle skjema dere får sammen med opptaksbrevet (I-20)</a:t>
            </a:r>
          </a:p>
          <a:p>
            <a:pPr lvl="1"/>
            <a:r>
              <a:rPr lang="nb-NO" sz="1300"/>
              <a:t>FAQ fra ambassaden finner dere </a:t>
            </a:r>
            <a:r>
              <a:rPr lang="nb-NO" sz="13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</a:t>
            </a:r>
            <a:r>
              <a:rPr lang="nb-NO" sz="1300"/>
              <a:t> </a:t>
            </a:r>
          </a:p>
          <a:p>
            <a:pPr lvl="1"/>
            <a:r>
              <a:rPr lang="nb-NO" sz="1300"/>
              <a:t>Mer informasjon kommer på opptaksbrevene deres</a:t>
            </a:r>
          </a:p>
          <a:p>
            <a:pPr lvl="1"/>
            <a:r>
              <a:rPr lang="nb-NO" sz="1300"/>
              <a:t>Husk at du må dra til Oslo på visumintervju</a:t>
            </a:r>
          </a:p>
          <a:p>
            <a:pPr marL="457200" lvl="1" indent="0">
              <a:buNone/>
            </a:pPr>
            <a:endParaRPr lang="nb-NO" sz="1300"/>
          </a:p>
          <a:p>
            <a:pPr marL="0" indent="0">
              <a:buNone/>
            </a:pPr>
            <a:r>
              <a:rPr lang="nb-NO" sz="1300"/>
              <a:t>Canada</a:t>
            </a:r>
          </a:p>
          <a:p>
            <a:r>
              <a:rPr lang="nb-NO" sz="1300"/>
              <a:t>Studenter som skal være i Canada i under 6 </a:t>
            </a:r>
            <a:r>
              <a:rPr lang="nb-NO" sz="1300" err="1"/>
              <a:t>mnd</a:t>
            </a:r>
            <a:r>
              <a:rPr lang="nb-NO" sz="1300"/>
              <a:t> trenger ikke visum.</a:t>
            </a:r>
          </a:p>
          <a:p>
            <a:r>
              <a:rPr lang="nb-NO" sz="1300"/>
              <a:t>Men du må skaffe deg et såkalt ETA for å få innreise: </a:t>
            </a:r>
            <a:r>
              <a:rPr lang="nb-NO" sz="13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https://www.etacanadaform.com/?msclkid=ead86c2979401f2774e30e77cce17295</a:t>
            </a:r>
            <a:r>
              <a:rPr lang="nb-NO" sz="1300"/>
              <a:t>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3DE94D-5D1F-2B7B-B494-7F5C177E8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 descr="Et bilde som inneholder tekst, bok, papir, Papirprodukt&#10;&#10;Automatisk generert beskrivelse">
            <a:extLst>
              <a:ext uri="{FF2B5EF4-FFF2-40B4-BE49-F238E27FC236}">
                <a16:creationId xmlns:a16="http://schemas.microsoft.com/office/drawing/2014/main" id="{A6D1BCFA-4954-4C4C-A28D-992F2CBFE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2386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A2508A0-5EA4-131E-476D-2C270D89D9A5}"/>
              </a:ext>
            </a:extLst>
          </p:cNvPr>
          <p:cNvSpPr txBox="1"/>
          <p:nvPr/>
        </p:nvSpPr>
        <p:spPr>
          <a:xfrm>
            <a:off x="6142483" y="6563381"/>
            <a:ext cx="2970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Bilde </a:t>
            </a:r>
            <a:r>
              <a:rPr lang="en-US" sz="1000" err="1">
                <a:solidFill>
                  <a:schemeClr val="bg1"/>
                </a:solidFill>
              </a:rPr>
              <a:t>hentet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 err="1">
                <a:solidFill>
                  <a:schemeClr val="bg1"/>
                </a:solidFill>
              </a:rPr>
              <a:t>fra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Residence Index</a:t>
            </a:r>
            <a:r>
              <a:rPr lang="en-US" sz="1000">
                <a:solidFill>
                  <a:schemeClr val="bg1"/>
                </a:solidFill>
              </a:rPr>
              <a:t>, </a:t>
            </a:r>
            <a:r>
              <a:rPr lang="en-US" sz="1000" err="1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000">
                <a:solidFill>
                  <a:schemeClr val="bg1"/>
                </a:solidFill>
              </a:rPr>
              <a:t> 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884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15F897-694B-E20D-6DC9-466EC940C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46487C-CA93-7E28-1BFA-FC427D9A8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185113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Visum til andre land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4C67910-4DDD-FD51-2398-AC574941C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5" y="1340029"/>
            <a:ext cx="5314542" cy="4550593"/>
          </a:xfrm>
        </p:spPr>
        <p:txBody>
          <a:bodyPr anchor="t">
            <a:noAutofit/>
          </a:bodyPr>
          <a:lstStyle/>
          <a:p>
            <a:endParaRPr lang="nb-NO" sz="2000"/>
          </a:p>
          <a:p>
            <a:pPr marL="0" indent="0">
              <a:buNone/>
            </a:pPr>
            <a:r>
              <a:rPr lang="nb-NO" sz="1100"/>
              <a:t>Storbritannia</a:t>
            </a:r>
          </a:p>
          <a:p>
            <a:pPr lvl="1"/>
            <a:r>
              <a:rPr lang="nb-NO" sz="1100"/>
              <a:t>Du trenger ikke visum med mindre du skal være mer enn 6 mnd.  </a:t>
            </a:r>
          </a:p>
          <a:p>
            <a:pPr marL="0" indent="0">
              <a:buNone/>
            </a:pPr>
            <a:r>
              <a:rPr lang="nb-NO" sz="1100"/>
              <a:t>Australia</a:t>
            </a:r>
          </a:p>
          <a:p>
            <a:pPr marL="576262" lvl="4" indent="-342900"/>
            <a:r>
              <a:rPr lang="en-US" sz="1100" err="1"/>
              <a:t>Søknaden</a:t>
            </a:r>
            <a:r>
              <a:rPr lang="en-US" sz="1100"/>
              <a:t> er </a:t>
            </a:r>
            <a:r>
              <a:rPr lang="en-US" sz="1100" err="1"/>
              <a:t>tidkrevende</a:t>
            </a:r>
            <a:r>
              <a:rPr lang="en-US" sz="1100"/>
              <a:t>! Det er mange sider </a:t>
            </a:r>
            <a:r>
              <a:rPr lang="en-US" sz="1100" err="1"/>
              <a:t>som</a:t>
            </a:r>
            <a:r>
              <a:rPr lang="en-US" sz="1100"/>
              <a:t> </a:t>
            </a:r>
            <a:r>
              <a:rPr lang="en-US" sz="1100" err="1"/>
              <a:t>må</a:t>
            </a:r>
            <a:r>
              <a:rPr lang="en-US" sz="1100"/>
              <a:t> </a:t>
            </a:r>
            <a:r>
              <a:rPr lang="en-US" sz="1100" err="1"/>
              <a:t>fylles</a:t>
            </a:r>
            <a:r>
              <a:rPr lang="en-US" sz="1100"/>
              <a:t> </a:t>
            </a:r>
            <a:r>
              <a:rPr lang="en-US" sz="1100" err="1"/>
              <a:t>ut</a:t>
            </a:r>
            <a:r>
              <a:rPr lang="en-US" sz="1100"/>
              <a:t>! Dere </a:t>
            </a:r>
            <a:r>
              <a:rPr lang="en-US" sz="1100" err="1"/>
              <a:t>vil</a:t>
            </a:r>
            <a:r>
              <a:rPr lang="en-US" sz="1100"/>
              <a:t> </a:t>
            </a:r>
            <a:r>
              <a:rPr lang="en-US" sz="1100" err="1"/>
              <a:t>få</a:t>
            </a:r>
            <a:r>
              <a:rPr lang="en-US" sz="1100"/>
              <a:t> </a:t>
            </a:r>
            <a:r>
              <a:rPr lang="en-US" sz="1100" err="1"/>
              <a:t>en</a:t>
            </a:r>
            <a:r>
              <a:rPr lang="en-US" sz="1100"/>
              <a:t> “</a:t>
            </a:r>
            <a:r>
              <a:rPr lang="en-US" sz="1100" err="1"/>
              <a:t>oppskrift</a:t>
            </a:r>
            <a:r>
              <a:rPr lang="en-US" sz="1100"/>
              <a:t>”</a:t>
            </a:r>
          </a:p>
          <a:p>
            <a:pPr marL="576262" lvl="4" indent="-342900"/>
            <a:r>
              <a:rPr lang="nb-NO" sz="1100"/>
              <a:t>Søk online til ambassaden i Berlin – Lenke finner dere i informasjon dere får fra vertsinstitusjonen.</a:t>
            </a:r>
          </a:p>
          <a:p>
            <a:pPr marL="576262" lvl="4" indent="-342900"/>
            <a:r>
              <a:rPr lang="en-US" sz="1100"/>
              <a:t>“Student Visa” (Subclass 500). Pris: 1600 AUD (ca 11 000 kroner)</a:t>
            </a:r>
          </a:p>
          <a:p>
            <a:pPr marL="576262" lvl="4" indent="-342900"/>
            <a:r>
              <a:rPr lang="en-US" sz="1100" i="1"/>
              <a:t>Kan</a:t>
            </a:r>
            <a:r>
              <a:rPr lang="en-US" sz="1100"/>
              <a:t> </a:t>
            </a:r>
            <a:r>
              <a:rPr lang="en-US" sz="1100" err="1"/>
              <a:t>medføre</a:t>
            </a:r>
            <a:r>
              <a:rPr lang="en-US" sz="1100"/>
              <a:t> </a:t>
            </a:r>
            <a:r>
              <a:rPr lang="en-US" sz="1100" err="1"/>
              <a:t>helseundersøkelse</a:t>
            </a:r>
            <a:r>
              <a:rPr lang="en-US" sz="1100"/>
              <a:t> i Oslo!</a:t>
            </a:r>
          </a:p>
          <a:p>
            <a:pPr marL="0" indent="0">
              <a:buNone/>
            </a:pPr>
            <a:r>
              <a:rPr lang="nb-NO" sz="1100"/>
              <a:t>New Zealand</a:t>
            </a:r>
          </a:p>
          <a:p>
            <a:pPr lvl="1"/>
            <a:r>
              <a:rPr lang="nb-NO" sz="11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Søk online</a:t>
            </a:r>
            <a:r>
              <a:rPr lang="nb-NO" sz="1100"/>
              <a:t> (</a:t>
            </a:r>
            <a:r>
              <a:rPr lang="nb-NO" sz="1100" err="1"/>
              <a:t>Fee</a:t>
            </a:r>
            <a:r>
              <a:rPr lang="nb-NO" sz="1100"/>
              <a:t> </a:t>
            </a:r>
            <a:r>
              <a:rPr lang="nb-NO" sz="1100" err="1"/>
              <a:t>Paying</a:t>
            </a:r>
            <a:r>
              <a:rPr lang="nb-NO" sz="1100"/>
              <a:t> Student Visa)  Utstedes av New Zealands ambassade i London</a:t>
            </a:r>
          </a:p>
          <a:p>
            <a:pPr lvl="1"/>
            <a:r>
              <a:rPr lang="nb-NO" sz="1100"/>
              <a:t>Pris: rundt 375 NZD (ca. 2 400 kroner)</a:t>
            </a:r>
          </a:p>
          <a:p>
            <a:pPr lvl="1"/>
            <a:r>
              <a:rPr lang="en-US" sz="1100"/>
              <a:t>Bruk “</a:t>
            </a:r>
            <a:r>
              <a:rPr lang="en-US" sz="110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foreløpig</a:t>
            </a:r>
            <a:r>
              <a:rPr lang="en-US" sz="11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uttalelse</a:t>
            </a:r>
            <a:r>
              <a:rPr lang="en-US" sz="11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om </a:t>
            </a:r>
            <a:r>
              <a:rPr lang="en-US" sz="110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retten</a:t>
            </a:r>
            <a:r>
              <a:rPr lang="en-US" sz="11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til</a:t>
            </a:r>
            <a:r>
              <a:rPr lang="en-US" sz="11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10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støtte</a:t>
            </a:r>
            <a:r>
              <a:rPr lang="en-US" sz="1100"/>
              <a:t>” </a:t>
            </a:r>
            <a:r>
              <a:rPr lang="en-US" sz="1100" err="1"/>
              <a:t>fra</a:t>
            </a:r>
            <a:r>
              <a:rPr lang="en-US" sz="1100"/>
              <a:t> </a:t>
            </a:r>
            <a:r>
              <a:rPr lang="en-US" sz="1100" err="1"/>
              <a:t>Lånekassen</a:t>
            </a:r>
            <a:r>
              <a:rPr lang="en-US" sz="1100"/>
              <a:t> på alle </a:t>
            </a:r>
            <a:r>
              <a:rPr lang="en-US" sz="1100" err="1"/>
              <a:t>steder</a:t>
            </a:r>
            <a:r>
              <a:rPr lang="en-US" sz="1100"/>
              <a:t> de </a:t>
            </a:r>
            <a:r>
              <a:rPr lang="en-US" sz="1100" err="1"/>
              <a:t>spør</a:t>
            </a:r>
            <a:r>
              <a:rPr lang="en-US" sz="1100"/>
              <a:t> om </a:t>
            </a:r>
            <a:r>
              <a:rPr lang="en-US" sz="1100" err="1"/>
              <a:t>bekreftelser</a:t>
            </a:r>
            <a:r>
              <a:rPr lang="en-US" sz="1100"/>
              <a:t> av </a:t>
            </a:r>
            <a:r>
              <a:rPr lang="en-US" sz="1100" err="1"/>
              <a:t>økonomisk</a:t>
            </a:r>
            <a:r>
              <a:rPr lang="en-US" sz="1100"/>
              <a:t> art.</a:t>
            </a:r>
          </a:p>
          <a:p>
            <a:pPr marL="0" indent="0">
              <a:buNone/>
            </a:pPr>
            <a:r>
              <a:rPr lang="en-US" sz="1100"/>
              <a:t>Japan</a:t>
            </a:r>
          </a:p>
          <a:p>
            <a:pPr lvl="1"/>
            <a:r>
              <a:rPr lang="en-US" sz="1100" err="1"/>
              <a:t>Søk</a:t>
            </a:r>
            <a:r>
              <a:rPr lang="en-US" sz="1100"/>
              <a:t> </a:t>
            </a:r>
            <a:r>
              <a:rPr lang="en-US" sz="1100" err="1"/>
              <a:t>til</a:t>
            </a:r>
            <a:r>
              <a:rPr lang="en-US" sz="1100"/>
              <a:t> den </a:t>
            </a:r>
            <a:r>
              <a:rPr lang="en-US" sz="1100" err="1"/>
              <a:t>japanske</a:t>
            </a:r>
            <a:r>
              <a:rPr lang="en-US" sz="1100"/>
              <a:t> </a:t>
            </a:r>
            <a:r>
              <a:rPr lang="en-US" sz="1100" err="1"/>
              <a:t>ambassaden</a:t>
            </a:r>
            <a:r>
              <a:rPr lang="en-US" sz="1100"/>
              <a:t> i Oslo</a:t>
            </a:r>
          </a:p>
          <a:p>
            <a:pPr lvl="1"/>
            <a:r>
              <a:rPr lang="en-US" sz="11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Les </a:t>
            </a:r>
            <a:r>
              <a:rPr lang="en-US" sz="1100" err="1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mer</a:t>
            </a:r>
            <a:r>
              <a:rPr lang="en-US" sz="11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her </a:t>
            </a:r>
            <a:endParaRPr lang="en-US" sz="1100"/>
          </a:p>
          <a:p>
            <a:pPr lvl="1"/>
            <a:r>
              <a:rPr lang="en-US" sz="1100"/>
              <a:t>Ansa sin </a:t>
            </a:r>
            <a:r>
              <a:rPr lang="en-US" sz="1100" err="1"/>
              <a:t>kontaktperson</a:t>
            </a:r>
            <a:r>
              <a:rPr lang="en-US" sz="1100"/>
              <a:t>: </a:t>
            </a:r>
            <a:r>
              <a:rPr lang="en-US" sz="11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ryouji@os.mofa.go.jp</a:t>
            </a:r>
            <a:r>
              <a:rPr lang="en-US" sz="1100"/>
              <a:t> </a:t>
            </a:r>
          </a:p>
          <a:p>
            <a:pPr marL="0" indent="0">
              <a:buNone/>
            </a:pPr>
            <a:r>
              <a:rPr lang="en-US" sz="1100" err="1"/>
              <a:t>Sør</a:t>
            </a:r>
            <a:r>
              <a:rPr lang="en-US" sz="1100"/>
              <a:t>-Korea</a:t>
            </a:r>
          </a:p>
          <a:p>
            <a:pPr lvl="1"/>
            <a:r>
              <a:rPr lang="en-US" sz="1100" err="1"/>
              <a:t>Søk</a:t>
            </a:r>
            <a:r>
              <a:rPr lang="en-US" sz="1100"/>
              <a:t> om </a:t>
            </a:r>
            <a:r>
              <a:rPr lang="en-US" sz="1100" err="1">
                <a:hlinkClick r:id="rId7"/>
              </a:rPr>
              <a:t>studentvisum</a:t>
            </a:r>
            <a:r>
              <a:rPr lang="en-US" sz="1100"/>
              <a:t> </a:t>
            </a:r>
            <a:r>
              <a:rPr lang="en-US" sz="1100" err="1"/>
              <a:t>til</a:t>
            </a:r>
            <a:r>
              <a:rPr lang="en-US" sz="1100"/>
              <a:t> den </a:t>
            </a:r>
            <a:r>
              <a:rPr lang="en-US" sz="1100" err="1"/>
              <a:t>koreanske</a:t>
            </a:r>
            <a:r>
              <a:rPr lang="en-US" sz="1100"/>
              <a:t> </a:t>
            </a:r>
            <a:r>
              <a:rPr lang="en-US" sz="1100" err="1"/>
              <a:t>ambassaden</a:t>
            </a:r>
            <a:r>
              <a:rPr lang="en-US" sz="1100"/>
              <a:t> i Oslo.</a:t>
            </a:r>
          </a:p>
          <a:p>
            <a:pPr lvl="1"/>
            <a:r>
              <a:rPr lang="en-US" sz="1100" err="1"/>
              <a:t>Medfører</a:t>
            </a:r>
            <a:r>
              <a:rPr lang="en-US" sz="1100"/>
              <a:t> </a:t>
            </a:r>
            <a:r>
              <a:rPr lang="en-US" sz="1100" err="1"/>
              <a:t>fysisk</a:t>
            </a:r>
            <a:r>
              <a:rPr lang="en-US" sz="1100"/>
              <a:t> </a:t>
            </a:r>
            <a:r>
              <a:rPr lang="en-US" sz="1100" err="1"/>
              <a:t>oppmøte</a:t>
            </a:r>
            <a:r>
              <a:rPr lang="en-US" sz="1100"/>
              <a:t> på </a:t>
            </a:r>
            <a:r>
              <a:rPr lang="en-US" sz="1100" err="1"/>
              <a:t>ambassaden</a:t>
            </a:r>
            <a:endParaRPr lang="en-US" sz="11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A941F4-D497-E2A4-A971-5108DCF78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de 3" descr="Et bilde som inneholder tekst, bok, papir, Papirprodukt&#10;&#10;Automatisk generert beskrivelse">
            <a:extLst>
              <a:ext uri="{FF2B5EF4-FFF2-40B4-BE49-F238E27FC236}">
                <a16:creationId xmlns:a16="http://schemas.microsoft.com/office/drawing/2014/main" id="{E2EBC49C-C697-A8F9-0AD3-35330FD32E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7" r="23862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8D9A427-9158-C704-AFBD-DC40F76D8383}"/>
              </a:ext>
            </a:extLst>
          </p:cNvPr>
          <p:cNvSpPr txBox="1"/>
          <p:nvPr/>
        </p:nvSpPr>
        <p:spPr>
          <a:xfrm>
            <a:off x="6142483" y="6563381"/>
            <a:ext cx="29702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Bilde </a:t>
            </a:r>
            <a:r>
              <a:rPr lang="en-US" sz="1000" err="1">
                <a:solidFill>
                  <a:schemeClr val="bg1"/>
                </a:solidFill>
              </a:rPr>
              <a:t>hentet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 err="1">
                <a:solidFill>
                  <a:schemeClr val="bg1"/>
                </a:solidFill>
              </a:rPr>
              <a:t>fra</a:t>
            </a:r>
            <a:r>
              <a:rPr lang="en-US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Global Residence Index</a:t>
            </a:r>
            <a:r>
              <a:rPr lang="en-US" sz="1000">
                <a:solidFill>
                  <a:schemeClr val="bg1"/>
                </a:solidFill>
              </a:rPr>
              <a:t>, </a:t>
            </a:r>
            <a:r>
              <a:rPr lang="en-US" sz="1000" err="1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sz="1000">
                <a:solidFill>
                  <a:schemeClr val="bg1"/>
                </a:solidFill>
              </a:rPr>
              <a:t> 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15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37184" y="292608"/>
            <a:ext cx="5992477" cy="1325563"/>
          </a:xfrm>
        </p:spPr>
        <p:txBody>
          <a:bodyPr>
            <a:normAutofit/>
          </a:bodyPr>
          <a:lstStyle/>
          <a:p>
            <a:r>
              <a:rPr lang="nb-NO" sz="3600"/>
              <a:t>Forsikring, helse og sikkerhet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258529"/>
            <a:ext cx="5820780" cy="5122606"/>
          </a:xfrm>
        </p:spPr>
        <p:txBody>
          <a:bodyPr anchor="t">
            <a:noAutofit/>
          </a:bodyPr>
          <a:lstStyle/>
          <a:p>
            <a:r>
              <a:rPr lang="nb-NO" sz="1400"/>
              <a:t>Forsikring: Studentreiseforsikring</a:t>
            </a:r>
          </a:p>
          <a:p>
            <a:r>
              <a:rPr lang="nb-NO" sz="1400"/>
              <a:t>Vaksiner: Enkelte land/institusjoner krever at du skal være vaksinert mot hepatitt B og andre sykdommer. Sjekk ut hva som gjelder for deg og ta vaksiner i god tid.</a:t>
            </a:r>
          </a:p>
          <a:p>
            <a:pPr marL="285750" indent="-285750"/>
            <a:r>
              <a:rPr lang="nb-NO" sz="1400"/>
              <a:t>Hjelp til forberedelser på HVL sine nettsider: </a:t>
            </a:r>
          </a:p>
          <a:p>
            <a:pPr marL="742950" lvl="1" indent="-285750"/>
            <a:r>
              <a:rPr lang="nb-NO" sz="1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gode valg på utveksling</a:t>
            </a:r>
            <a:r>
              <a:rPr lang="nb-NO" sz="1400"/>
              <a:t> </a:t>
            </a:r>
          </a:p>
          <a:p>
            <a:pPr marL="742950" lvl="1" indent="-285750"/>
            <a:r>
              <a:rPr lang="nb-NO" sz="14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Finansiering, reise, helse og sikkerhet</a:t>
            </a:r>
            <a:endParaRPr lang="nb-NO" sz="1400"/>
          </a:p>
          <a:p>
            <a:r>
              <a:rPr lang="nb-NO" sz="1400"/>
              <a:t>Les </a:t>
            </a:r>
            <a:r>
              <a:rPr lang="nb-NO" sz="14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www.sikresiden.no</a:t>
            </a:r>
            <a:r>
              <a:rPr lang="nb-NO" sz="1400"/>
              <a:t> </a:t>
            </a:r>
          </a:p>
          <a:p>
            <a:r>
              <a:rPr lang="nb-NO" sz="1400"/>
              <a:t>Følg lover og regler i vertslandet!</a:t>
            </a:r>
          </a:p>
          <a:p>
            <a:r>
              <a:rPr lang="nb-NO" sz="1400"/>
              <a:t>Ta dine forholdsregler – lytt til råd fra de lokale</a:t>
            </a:r>
          </a:p>
          <a:p>
            <a:r>
              <a:rPr lang="nb-NO" sz="1400"/>
              <a:t>Hold kontakt med familie</a:t>
            </a:r>
          </a:p>
          <a:p>
            <a:r>
              <a:rPr lang="nb-NO" sz="1400" b="1"/>
              <a:t>Oppdater </a:t>
            </a:r>
            <a:r>
              <a:rPr lang="nb-NO" sz="1400" b="1" err="1"/>
              <a:t>StudentWeb</a:t>
            </a:r>
            <a:r>
              <a:rPr lang="nb-NO" sz="1400" b="1"/>
              <a:t> med semesteradresse og telefonnummer.</a:t>
            </a:r>
          </a:p>
          <a:p>
            <a:r>
              <a:rPr lang="nb-NO" sz="1400"/>
              <a:t>Sjømannskirken – kan kontaktes ved behov</a:t>
            </a:r>
          </a:p>
          <a:p>
            <a:pPr lvl="2"/>
            <a:r>
              <a:rPr lang="nb-NO" sz="1400"/>
              <a:t>App til </a:t>
            </a:r>
            <a:r>
              <a:rPr lang="nb-NO" sz="1400" err="1"/>
              <a:t>iPhone</a:t>
            </a:r>
            <a:r>
              <a:rPr lang="nb-NO" sz="1400"/>
              <a:t>, Android og Windows Phone</a:t>
            </a:r>
          </a:p>
          <a:p>
            <a:pPr lvl="3"/>
            <a:r>
              <a:rPr lang="nb-NO" sz="1400"/>
              <a:t>Gratis</a:t>
            </a:r>
          </a:p>
          <a:p>
            <a:pPr lvl="3"/>
            <a:r>
              <a:rPr lang="nb-NO" sz="1400"/>
              <a:t>Nyttig</a:t>
            </a:r>
          </a:p>
          <a:p>
            <a:pPr lvl="3"/>
            <a:r>
              <a:rPr lang="nb-NO" sz="1400"/>
              <a:t>Enkel å bruke</a:t>
            </a:r>
            <a:endParaRPr lang="nb-NO" sz="160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6053666" y="6199632"/>
            <a:ext cx="4802755" cy="365760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 descr="Et bilde som inneholder person, klær, Menneskeansikt, speil&#10;&#10;Automatisk generert beskrivelse">
            <a:extLst>
              <a:ext uri="{FF2B5EF4-FFF2-40B4-BE49-F238E27FC236}">
                <a16:creationId xmlns:a16="http://schemas.microsoft.com/office/drawing/2014/main" id="{7FBFAE9E-53DB-4F7E-A8AF-92187BF05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80" y="-622968"/>
            <a:ext cx="5609220" cy="747896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705833E7-27E4-45E1-871D-3806BCB57B50}"/>
              </a:ext>
            </a:extLst>
          </p:cNvPr>
          <p:cNvSpPr txBox="1"/>
          <p:nvPr/>
        </p:nvSpPr>
        <p:spPr>
          <a:xfrm>
            <a:off x="6582780" y="6469726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A.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Csikos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utveksling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Kamerun</a:t>
            </a:r>
            <a:endParaRPr kumimoji="0" lang="nb-NO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916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ANSA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nb-NO" altLang="nb-NO" sz="1500"/>
              <a:t>Meld deg inn i ANSA: </a:t>
            </a:r>
            <a:r>
              <a:rPr lang="nb-NO" altLang="nb-NO" sz="150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www.ansa.no</a:t>
            </a:r>
            <a:r>
              <a:rPr lang="nb-NO" altLang="nb-NO" sz="1500">
                <a:solidFill>
                  <a:srgbClr val="00AFBA"/>
                </a:solidFill>
              </a:rPr>
              <a:t> </a:t>
            </a:r>
          </a:p>
          <a:p>
            <a:r>
              <a:rPr lang="nb-NO" altLang="nb-NO" sz="1500"/>
              <a:t>ANSA er en studentorganisasjon som bistår norske studenter i utlandet.</a:t>
            </a:r>
          </a:p>
          <a:p>
            <a:r>
              <a:rPr lang="nb-NO" altLang="nb-NO" sz="1500"/>
              <a:t>De har informasjon om land, forsikring og vaksiner.</a:t>
            </a:r>
          </a:p>
          <a:p>
            <a:r>
              <a:rPr lang="nb-NO" altLang="nb-NO" sz="1500"/>
              <a:t>Stiller med beredskapshjelp, sosialarbeider mm.</a:t>
            </a:r>
          </a:p>
          <a:p>
            <a:r>
              <a:rPr lang="nb-NO" altLang="nb-NO" sz="1500"/>
              <a:t>Studentreiseforsikring med innbakt ansvarsforsikring for helsefagstudenter!</a:t>
            </a:r>
          </a:p>
          <a:p>
            <a:r>
              <a:rPr lang="nb-NO" altLang="nb-NO" sz="1500"/>
              <a:t>ANSA har mer å «stille opp med» dersom du er medlem enn hvis du ikke er det!</a:t>
            </a:r>
          </a:p>
          <a:p>
            <a:r>
              <a:rPr lang="nb-NO" altLang="nb-NO" sz="1500"/>
              <a:t>Medlemsavgift: 50 kr per måned.</a:t>
            </a:r>
            <a:endParaRPr lang="nb-NO" altLang="nb-NO" sz="1500">
              <a:ea typeface="Calibri"/>
              <a:cs typeface="Calibri"/>
            </a:endParaRPr>
          </a:p>
          <a:p>
            <a:r>
              <a:rPr lang="nb-NO" altLang="nb-NO" sz="1500"/>
              <a:t>ANSA har lokallag i 27 såkalte ANSA-land. </a:t>
            </a:r>
            <a:r>
              <a:rPr lang="nb-NO" altLang="nb-NO" sz="1500">
                <a:solidFill>
                  <a:srgbClr val="00AFB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 listen her</a:t>
            </a:r>
            <a:r>
              <a:rPr lang="nb-NO" altLang="nb-NO" sz="1500">
                <a:solidFill>
                  <a:srgbClr val="00AFB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lang="nb-NO" altLang="nb-NO" sz="1500">
              <a:solidFill>
                <a:srgbClr val="00AFBA"/>
              </a:solidFill>
            </a:endParaRPr>
          </a:p>
          <a:p>
            <a:endParaRPr lang="nb-NO" sz="15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Bilde 5">
            <a:hlinkClick r:id="rId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" r="1767" b="-2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243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18230CD7-4A35-4A2F-A4B3-9720CCE2F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251449"/>
            <a:ext cx="5181600" cy="9255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>
                <a:solidFill>
                  <a:schemeClr val="bg1"/>
                </a:solidFill>
              </a:rPr>
              <a:t>Sjømannskirkens app </a:t>
            </a:r>
            <a:r>
              <a:rPr lang="nb-NO" i="1">
                <a:solidFill>
                  <a:schemeClr val="bg1"/>
                </a:solidFill>
              </a:rPr>
              <a:t>Nødnummer</a:t>
            </a:r>
          </a:p>
          <a:p>
            <a:pPr marL="0" indent="0">
              <a:buNone/>
            </a:pPr>
            <a:r>
              <a:rPr lang="nb-NO" sz="1200">
                <a:solidFill>
                  <a:schemeClr val="bg1"/>
                </a:solidFill>
              </a:rPr>
              <a:t>HVL har beredskapsavtale med Sjømannskirken</a:t>
            </a:r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4F104C7-53C3-4079-947B-A53990AC2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9957" y="5200659"/>
            <a:ext cx="3156527" cy="925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>
                <a:solidFill>
                  <a:schemeClr val="bg1"/>
                </a:solidFill>
              </a:rPr>
              <a:t>UDs app </a:t>
            </a:r>
            <a:r>
              <a:rPr lang="nb-NO" i="1">
                <a:solidFill>
                  <a:schemeClr val="bg1"/>
                </a:solidFill>
              </a:rPr>
              <a:t>Reiseklar</a:t>
            </a:r>
          </a:p>
          <a:p>
            <a:pPr marL="0" indent="0">
              <a:buNone/>
            </a:pPr>
            <a:r>
              <a:rPr lang="nb-NO" sz="1100" i="1">
                <a:solidFill>
                  <a:schemeClr val="bg1"/>
                </a:solidFill>
              </a:rPr>
              <a:t>Skjermbilde fra regjeringen.no</a:t>
            </a:r>
          </a:p>
        </p:txBody>
      </p:sp>
      <p:pic>
        <p:nvPicPr>
          <p:cNvPr id="11" name="Plassholder for innhold 5" descr="Skjermbilde av hvordan appen til Sjømannskirken viser nødnumre i utlandet ">
            <a:extLst>
              <a:ext uri="{FF2B5EF4-FFF2-40B4-BE49-F238E27FC236}">
                <a16:creationId xmlns:a16="http://schemas.microsoft.com/office/drawing/2014/main" id="{2BF655AD-08FD-43D8-9D6A-B2074E518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32827"/>
            <a:ext cx="1894368" cy="336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lassholder for innhold 5" descr="Skjermbilde av forsiden til appen til Sjømannskirken">
            <a:extLst>
              <a:ext uri="{FF2B5EF4-FFF2-40B4-BE49-F238E27FC236}">
                <a16:creationId xmlns:a16="http://schemas.microsoft.com/office/drawing/2014/main" id="{AC902146-D783-4CDC-8C56-04F631D01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72" y="851782"/>
            <a:ext cx="1894368" cy="336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Bilde 12" descr="Skjermbilde av hvordan appen til Sjømannskirken viser siden andre nyttige kontakter. Dette inneholder informasjon om  utenrikstjenesten, sjømmanskirken og hvordan sperre kort. Du kan også legge til egne kontakter.">
            <a:extLst>
              <a:ext uri="{FF2B5EF4-FFF2-40B4-BE49-F238E27FC236}">
                <a16:creationId xmlns:a16="http://schemas.microsoft.com/office/drawing/2014/main" id="{4C8D65B8-9F6C-44E1-ADBD-0962859CD6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637" y="1370737"/>
            <a:ext cx="1894368" cy="3367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26" name="Picture 2" descr="Bli reiseklar med UDs app – Næringslivets Sikkerhetsråd">
            <a:extLst>
              <a:ext uri="{FF2B5EF4-FFF2-40B4-BE49-F238E27FC236}">
                <a16:creationId xmlns:a16="http://schemas.microsoft.com/office/drawing/2014/main" id="{E2B4B644-0AEF-4F43-B541-5259A530F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2" r="10030"/>
          <a:stretch/>
        </p:blipFill>
        <p:spPr bwMode="auto">
          <a:xfrm>
            <a:off x="7506276" y="1224960"/>
            <a:ext cx="4027055" cy="2647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389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Viktige epostadresser og telefonnumre</a:t>
            </a:r>
            <a:r>
              <a:rPr lang="nb-NO" b="1"/>
              <a:t>	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36429" y="1953127"/>
            <a:ext cx="6467867" cy="4553551"/>
          </a:xfrm>
        </p:spPr>
        <p:txBody>
          <a:bodyPr anchor="ctr">
            <a:normAutofit/>
          </a:bodyPr>
          <a:lstStyle/>
          <a:p>
            <a:endParaRPr lang="nb-NO" sz="1800"/>
          </a:p>
          <a:p>
            <a:r>
              <a:rPr lang="nb-NO" sz="1800" err="1">
                <a:solidFill>
                  <a:schemeClr val="bg1"/>
                </a:solidFill>
              </a:rPr>
              <a:t>HVLs</a:t>
            </a:r>
            <a:r>
              <a:rPr lang="nb-NO" sz="1800">
                <a:solidFill>
                  <a:schemeClr val="bg1"/>
                </a:solidFill>
              </a:rPr>
              <a:t> sentralbord: +47 55 58 58 00</a:t>
            </a:r>
          </a:p>
          <a:p>
            <a:pPr marL="0" indent="0">
              <a:buNone/>
            </a:pPr>
            <a:endParaRPr lang="nb-NO" sz="1800">
              <a:solidFill>
                <a:schemeClr val="bg1"/>
              </a:solidFill>
            </a:endParaRPr>
          </a:p>
          <a:p>
            <a:r>
              <a:rPr lang="nb-NO" sz="1800" err="1">
                <a:solidFill>
                  <a:schemeClr val="bg1"/>
                </a:solidFill>
              </a:rPr>
              <a:t>HVLs</a:t>
            </a:r>
            <a:r>
              <a:rPr lang="nb-NO" sz="1800">
                <a:solidFill>
                  <a:schemeClr val="bg1"/>
                </a:solidFill>
              </a:rPr>
              <a:t> døgnåpne beredskapstelefon ved alvorlige hendelser: </a:t>
            </a:r>
            <a:br>
              <a:rPr lang="nb-NO" sz="1800">
                <a:solidFill>
                  <a:schemeClr val="bg1"/>
                </a:solidFill>
              </a:rPr>
            </a:br>
            <a:r>
              <a:rPr lang="nb-NO" sz="1800">
                <a:solidFill>
                  <a:schemeClr val="bg1"/>
                </a:solidFill>
              </a:rPr>
              <a:t>+47 48 11 07 00</a:t>
            </a:r>
          </a:p>
          <a:p>
            <a:pPr marL="0" indent="0">
              <a:buNone/>
            </a:pPr>
            <a:endParaRPr lang="nb-NO" sz="1800">
              <a:solidFill>
                <a:schemeClr val="bg1"/>
              </a:solidFill>
            </a:endParaRPr>
          </a:p>
          <a:p>
            <a:r>
              <a:rPr lang="nb-NO" sz="1800">
                <a:solidFill>
                  <a:schemeClr val="bg1"/>
                </a:solidFill>
              </a:rPr>
              <a:t>Hjelpetelefonen Mental Helse: +47 116 123</a:t>
            </a:r>
            <a:r>
              <a:rPr lang="nb-NO" sz="1800"/>
              <a:t> </a:t>
            </a:r>
            <a:r>
              <a:rPr lang="nb-NO" sz="1800">
                <a:solidFill>
                  <a:schemeClr val="bg1"/>
                </a:solidFill>
              </a:rPr>
              <a:t>(</a:t>
            </a:r>
            <a:r>
              <a:rPr lang="nb-NO" sz="180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www.sidetmedord.no</a:t>
            </a:r>
            <a:r>
              <a:rPr lang="nb-NO" sz="1800">
                <a:solidFill>
                  <a:schemeClr val="bg1"/>
                </a:solidFill>
              </a:rPr>
              <a:t>)</a:t>
            </a:r>
            <a:r>
              <a:rPr lang="nb-NO" sz="1800"/>
              <a:t> </a:t>
            </a:r>
          </a:p>
          <a:p>
            <a:endParaRPr lang="nb-NO" sz="1800"/>
          </a:p>
          <a:p>
            <a:r>
              <a:rPr lang="nb-NO" sz="1800">
                <a:solidFill>
                  <a:schemeClr val="bg1"/>
                </a:solidFill>
              </a:rPr>
              <a:t>Sjømannskirkens døgnåpne nødtelefon: +47 951 19 181</a:t>
            </a:r>
          </a:p>
          <a:p>
            <a:endParaRPr lang="nb-NO" sz="1400">
              <a:solidFill>
                <a:schemeClr val="bg1"/>
              </a:solidFill>
            </a:endParaRPr>
          </a:p>
          <a:p>
            <a:r>
              <a:rPr lang="nb-NO" sz="1800">
                <a:solidFill>
                  <a:schemeClr val="bg1"/>
                </a:solidFill>
              </a:rPr>
              <a:t>AFII: </a:t>
            </a:r>
            <a:r>
              <a:rPr lang="nb-NO" sz="1800">
                <a:solidFill>
                  <a:srgbClr val="00AFB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international@hvl.no</a:t>
            </a:r>
            <a:r>
              <a:rPr lang="nb-NO" sz="1800">
                <a:solidFill>
                  <a:srgbClr val="00AFBA"/>
                </a:solidFill>
              </a:rPr>
              <a:t>  </a:t>
            </a:r>
          </a:p>
          <a:p>
            <a:endParaRPr lang="nb-NO" sz="1400">
              <a:solidFill>
                <a:schemeClr val="bg1"/>
              </a:solidFill>
            </a:endParaRPr>
          </a:p>
          <a:p>
            <a:endParaRPr lang="nb-NO" sz="13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4C9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r="9399"/>
          <a:stretch/>
        </p:blipFill>
        <p:spPr bwMode="auto">
          <a:xfrm>
            <a:off x="9254442" y="2924842"/>
            <a:ext cx="1462088" cy="100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>
          <a:xfrm>
            <a:off x="10341428" y="6356350"/>
            <a:ext cx="1012371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0BEE4E4-E047-6A49-BCB9-4D06E7BA237B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11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Hva skal vi snakke om i dag?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55321" y="2575033"/>
            <a:ext cx="5120113" cy="3917841"/>
          </a:xfrm>
        </p:spPr>
        <p:txBody>
          <a:bodyPr>
            <a:normAutofit/>
          </a:bodyPr>
          <a:lstStyle/>
          <a:p>
            <a:r>
              <a:rPr lang="nb-NO" sz="2400">
                <a:solidFill>
                  <a:schemeClr val="bg1"/>
                </a:solidFill>
              </a:rPr>
              <a:t>Språk</a:t>
            </a:r>
          </a:p>
          <a:p>
            <a:r>
              <a:rPr lang="nb-NO" sz="2400">
                <a:solidFill>
                  <a:schemeClr val="bg1"/>
                </a:solidFill>
              </a:rPr>
              <a:t>Lånekassen</a:t>
            </a:r>
          </a:p>
          <a:p>
            <a:r>
              <a:rPr lang="nb-NO" sz="2400">
                <a:solidFill>
                  <a:schemeClr val="bg1"/>
                </a:solidFill>
              </a:rPr>
              <a:t>Visum/oppholdstillatelse</a:t>
            </a:r>
          </a:p>
          <a:p>
            <a:r>
              <a:rPr lang="nb-NO" sz="2400">
                <a:solidFill>
                  <a:schemeClr val="bg1"/>
                </a:solidFill>
              </a:rPr>
              <a:t>Bolig</a:t>
            </a:r>
          </a:p>
          <a:p>
            <a:r>
              <a:rPr lang="nb-NO" sz="2400">
                <a:solidFill>
                  <a:schemeClr val="bg1"/>
                </a:solidFill>
              </a:rPr>
              <a:t>Forsikring</a:t>
            </a:r>
          </a:p>
          <a:p>
            <a:r>
              <a:rPr lang="nb-NO" sz="2400">
                <a:solidFill>
                  <a:schemeClr val="bg1"/>
                </a:solidFill>
              </a:rPr>
              <a:t>Semesterregistrering</a:t>
            </a:r>
          </a:p>
          <a:p>
            <a:r>
              <a:rPr lang="nb-NO" sz="2400">
                <a:solidFill>
                  <a:schemeClr val="bg1"/>
                </a:solidFill>
              </a:rPr>
              <a:t>Godkjenning</a:t>
            </a:r>
          </a:p>
          <a:p>
            <a:r>
              <a:rPr lang="nb-NO" sz="2400">
                <a:solidFill>
                  <a:schemeClr val="bg1"/>
                </a:solidFill>
              </a:rPr>
              <a:t>Sikkerhet og beredskap</a:t>
            </a:r>
          </a:p>
        </p:txBody>
      </p:sp>
      <p:pic>
        <p:nvPicPr>
          <p:cNvPr id="7" name="Bilde 6" descr="Et bilde som inneholder utendørs, klær, sko, konstruksjon&#10;&#10;Automatisk generert beskrivelse">
            <a:extLst>
              <a:ext uri="{FF2B5EF4-FFF2-40B4-BE49-F238E27FC236}">
                <a16:creationId xmlns:a16="http://schemas.microsoft.com/office/drawing/2014/main" id="{F154CF29-1D01-4DFF-92D7-103EC2FDE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11" y="1487"/>
            <a:ext cx="3872990" cy="688531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BE4444B-800B-449D-AEF9-66A2284878AC}"/>
              </a:ext>
            </a:extLst>
          </p:cNvPr>
          <p:cNvSpPr txBox="1"/>
          <p:nvPr/>
        </p:nvSpPr>
        <p:spPr>
          <a:xfrm>
            <a:off x="8319010" y="6613753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>
                <a:solidFill>
                  <a:schemeClr val="bg1"/>
                </a:solidFill>
              </a:rPr>
              <a:t>Foto</a:t>
            </a:r>
            <a:r>
              <a:rPr lang="en-US" sz="800">
                <a:solidFill>
                  <a:schemeClr val="bg1"/>
                </a:solidFill>
              </a:rPr>
              <a:t>: H. Sævareid, </a:t>
            </a:r>
            <a:r>
              <a:rPr lang="en-US" sz="800" err="1">
                <a:solidFill>
                  <a:schemeClr val="bg1"/>
                </a:solidFill>
              </a:rPr>
              <a:t>utveksling</a:t>
            </a:r>
            <a:r>
              <a:rPr lang="en-US" sz="800">
                <a:solidFill>
                  <a:schemeClr val="bg1"/>
                </a:solidFill>
              </a:rPr>
              <a:t> i </a:t>
            </a:r>
            <a:r>
              <a:rPr lang="en-US" sz="800" err="1">
                <a:solidFill>
                  <a:schemeClr val="bg1"/>
                </a:solidFill>
              </a:rPr>
              <a:t>Danmark</a:t>
            </a:r>
            <a:endParaRPr lang="nb-NO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05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/>
              <a:t>Forberedelser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/>
              <a:t>Studentreiseforsikring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/>
              <a:t>Vaksiner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/>
              <a:t>Sjekk ut hva som gjelder for deg og ta vaksiner i god tid.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600"/>
              <a:t>Minoritet?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sz="2200"/>
              <a:t>Undersøk om det finnes interessegrupper på universitetet, landet eller byen</a:t>
            </a:r>
          </a:p>
          <a:p>
            <a:pPr marL="285750" indent="-285750"/>
            <a:r>
              <a:rPr lang="nb-NO" sz="2600"/>
              <a:t>Registrer deg, enten på </a:t>
            </a:r>
            <a:r>
              <a:rPr lang="nb-NO" sz="2600">
                <a:hlinkClick r:id="rId3"/>
              </a:rPr>
              <a:t>www.reiseregistrering.no</a:t>
            </a:r>
            <a:r>
              <a:rPr lang="nb-NO" sz="2600"/>
              <a:t> eller i appen reiseklar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39B7E20-3760-4E6A-8B12-F568541FD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285750" indent="-285750"/>
            <a:r>
              <a:rPr lang="nb-NO" sz="2000"/>
              <a:t>Oppdater </a:t>
            </a:r>
            <a:r>
              <a:rPr lang="nb-NO" sz="2000" err="1"/>
              <a:t>StudentWeb</a:t>
            </a:r>
            <a:r>
              <a:rPr lang="nb-NO" sz="2000"/>
              <a:t> med semesteradresse og telefonnummer</a:t>
            </a:r>
          </a:p>
          <a:p>
            <a:pPr marL="285750" indent="-285750"/>
            <a:r>
              <a:rPr lang="nb-NO" sz="2000"/>
              <a:t>Hold kontakt med familie</a:t>
            </a:r>
          </a:p>
          <a:p>
            <a:pPr marL="285750" indent="-285750"/>
            <a:r>
              <a:rPr lang="nb-NO" sz="2000"/>
              <a:t>Hjelp</a:t>
            </a:r>
            <a:r>
              <a:rPr lang="nb-NO" sz="2600"/>
              <a:t> </a:t>
            </a:r>
            <a:r>
              <a:rPr lang="nb-NO" sz="2000"/>
              <a:t>til forberedelser på HVL sine nettsider: </a:t>
            </a:r>
          </a:p>
          <a:p>
            <a:pPr marL="742950" lvl="1" indent="-285750"/>
            <a:r>
              <a:rPr lang="nb-NO" sz="2000">
                <a:solidFill>
                  <a:srgbClr val="00AFB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 gode valg på utveksling</a:t>
            </a:r>
            <a:r>
              <a:rPr lang="nb-NO" sz="2000">
                <a:solidFill>
                  <a:srgbClr val="00AFBA"/>
                </a:solidFill>
              </a:rPr>
              <a:t> </a:t>
            </a:r>
          </a:p>
          <a:p>
            <a:pPr marL="742950" lvl="1" indent="-285750"/>
            <a:r>
              <a:rPr lang="nb-NO" sz="2000">
                <a:solidFill>
                  <a:srgbClr val="00AFB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Finansiering, reise, helse og sikkerhet</a:t>
            </a:r>
            <a:endParaRPr lang="nb-NO" sz="2000">
              <a:solidFill>
                <a:srgbClr val="00AFBA"/>
              </a:solidFill>
              <a:highlight>
                <a:srgbClr val="FFFF00"/>
              </a:highlight>
            </a:endParaRPr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607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0" y="292608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Sikkerhet – Tips 1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5696" y="1139508"/>
            <a:ext cx="5967084" cy="3375920"/>
          </a:xfrm>
        </p:spPr>
        <p:txBody>
          <a:bodyPr anchor="t">
            <a:noAutofit/>
          </a:bodyPr>
          <a:lstStyle/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r>
              <a:rPr lang="nb-NO" altLang="nb-NO" sz="2000">
                <a:cs typeface="Arial" panose="020B0604020202020204" pitchFamily="34" charset="0"/>
              </a:rPr>
              <a:t>Følg landets kleskodeks! Spesielt viktig i Tanzania.</a:t>
            </a: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endParaRPr lang="nb-NO" altLang="nb-NO" sz="2000">
              <a:cs typeface="Arial" panose="020B0604020202020204" pitchFamily="34" charset="0"/>
            </a:endParaRP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r>
              <a:rPr lang="nb-NO" altLang="nb-NO" sz="2000">
                <a:cs typeface="Arial" panose="020B0604020202020204" pitchFamily="34" charset="0"/>
              </a:rPr>
              <a:t>Vær forsiktig når du beveger deg utendørs, verdisaker bør ikke bæres åpenlyst. Dere er «rike» og lette mål. Problemer med veskenapping fra bil i Tanzania. Taxi-kidnapping er også en risiko.</a:t>
            </a: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endParaRPr lang="nb-NO" altLang="nb-NO" sz="2000">
              <a:cs typeface="Arial" panose="020B0604020202020204" pitchFamily="34" charset="0"/>
            </a:endParaRP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r>
              <a:rPr lang="nb-NO" altLang="nb-NO" sz="2000">
                <a:cs typeface="Arial" panose="020B0604020202020204" pitchFamily="34" charset="0"/>
              </a:rPr>
              <a:t>Be universitetet/praksisstedet om kontaktinfo til trygge sjåfører</a:t>
            </a: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endParaRPr lang="nb-NO" altLang="nb-NO" sz="2000">
              <a:cs typeface="Arial" panose="020B0604020202020204" pitchFamily="34" charset="0"/>
            </a:endParaRP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r>
              <a:rPr lang="nb-NO" altLang="nb-NO" sz="2000">
                <a:cs typeface="Arial" panose="020B0604020202020204" pitchFamily="34" charset="0"/>
              </a:rPr>
              <a:t>Unngå å gå rundt alene, spesielt på avsidesliggende steder og badestrender. </a:t>
            </a: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endParaRPr lang="nb-NO" altLang="nb-NO" sz="2000">
              <a:cs typeface="Arial" panose="020B0604020202020204" pitchFamily="34" charset="0"/>
            </a:endParaRP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r>
              <a:rPr lang="nb-NO" altLang="nb-NO" sz="2000">
                <a:cs typeface="Arial" panose="020B0604020202020204" pitchFamily="34" charset="0"/>
              </a:rPr>
              <a:t>Man bør ikke spasere rundt når det er mørkt</a:t>
            </a: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endParaRPr lang="nb-NO" altLang="nb-NO" sz="2000">
              <a:cs typeface="Arial" panose="020B0604020202020204" pitchFamily="34" charset="0"/>
            </a:endParaRPr>
          </a:p>
          <a:p>
            <a:pPr marL="114300" lvl="0" indent="-114300" fontAlgn="base">
              <a:spcBef>
                <a:spcPct val="20000"/>
              </a:spcBef>
              <a:spcAft>
                <a:spcPct val="0"/>
              </a:spcAft>
            </a:pPr>
            <a:r>
              <a:rPr lang="nb-NO" altLang="nb-NO" sz="2000">
                <a:cs typeface="Arial" panose="020B0604020202020204" pitchFamily="34" charset="0"/>
              </a:rPr>
              <a:t>Bilkjøring er risikofylt. Vær kritiske til sjåfører/kjøretøy. </a:t>
            </a:r>
            <a:br>
              <a:rPr lang="nb-NO" altLang="nb-NO" sz="2000">
                <a:cs typeface="Arial" panose="020B0604020202020204" pitchFamily="34" charset="0"/>
              </a:rPr>
            </a:br>
            <a:r>
              <a:rPr lang="nb-NO" altLang="nb-NO" sz="2000">
                <a:cs typeface="Arial" panose="020B0604020202020204" pitchFamily="34" charset="0"/>
              </a:rPr>
              <a:t>Unngå bilkjøring på landevei når det er mørkt.</a:t>
            </a:r>
          </a:p>
          <a:p>
            <a:pPr marL="0" lvl="0" indent="0" fontAlgn="base">
              <a:spcBef>
                <a:spcPct val="20000"/>
              </a:spcBef>
              <a:spcAft>
                <a:spcPct val="0"/>
              </a:spcAft>
              <a:buNone/>
            </a:pPr>
            <a:endParaRPr lang="nb-NO" altLang="nb-NO" sz="2000">
              <a:cs typeface="Arial" panose="020B06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 descr="Et bilde som inneholder klær, utendørs, person, himmel&#10;&#10;Automatisk generert beskrivelse">
            <a:extLst>
              <a:ext uri="{FF2B5EF4-FFF2-40B4-BE49-F238E27FC236}">
                <a16:creationId xmlns:a16="http://schemas.microsoft.com/office/drawing/2014/main" id="{C82CF90C-EA7C-4548-9EBD-8C8816E4B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80" y="0"/>
            <a:ext cx="5649744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CF89A7F3-87E7-4880-A412-93A954407264}"/>
              </a:ext>
            </a:extLst>
          </p:cNvPr>
          <p:cNvSpPr txBox="1"/>
          <p:nvPr/>
        </p:nvSpPr>
        <p:spPr>
          <a:xfrm>
            <a:off x="6582780" y="6469726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/>
              <a:t>Foto</a:t>
            </a:r>
            <a:r>
              <a:rPr lang="en-US" sz="800"/>
              <a:t>: V. Heggen, </a:t>
            </a:r>
            <a:r>
              <a:rPr lang="en-US" sz="800" err="1"/>
              <a:t>utveksling</a:t>
            </a:r>
            <a:r>
              <a:rPr lang="en-US" sz="800"/>
              <a:t> i Tanzania</a:t>
            </a:r>
            <a:endParaRPr lang="nb-NO" sz="1000"/>
          </a:p>
        </p:txBody>
      </p:sp>
    </p:spTree>
    <p:extLst>
      <p:ext uri="{BB962C8B-B14F-4D97-AF65-F5344CB8AC3E}">
        <p14:creationId xmlns:p14="http://schemas.microsoft.com/office/powerpoint/2010/main" val="3048641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2000" y="353506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Sikkerhet – Tips 2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2000" y="1536193"/>
            <a:ext cx="5314543" cy="4968302"/>
          </a:xfrm>
          <a:solidFill>
            <a:srgbClr val="004357"/>
          </a:solidFill>
        </p:spPr>
        <p:txBody>
          <a:bodyPr anchor="t">
            <a:normAutofit fontScale="92500" lnSpcReduction="20000"/>
          </a:bodyPr>
          <a:lstStyle/>
          <a:p>
            <a:r>
              <a:rPr lang="nb-NO" sz="2000"/>
              <a:t>Spør de lokale / ansatte / veiledere om råd! </a:t>
            </a:r>
          </a:p>
          <a:p>
            <a:pPr lvl="1"/>
            <a:r>
              <a:rPr lang="nb-NO" sz="2000"/>
              <a:t>Hvor er det utrygt å ferdes</a:t>
            </a:r>
          </a:p>
          <a:p>
            <a:pPr lvl="1"/>
            <a:r>
              <a:rPr lang="nb-NO" sz="2000"/>
              <a:t>Hva koster ting (drosje, driks, </a:t>
            </a:r>
            <a:r>
              <a:rPr lang="nb-NO" sz="2000" err="1"/>
              <a:t>etc</a:t>
            </a:r>
            <a:r>
              <a:rPr lang="nb-NO" sz="2000"/>
              <a:t>)</a:t>
            </a:r>
          </a:p>
          <a:p>
            <a:pPr lvl="1"/>
            <a:r>
              <a:rPr lang="nb-NO" sz="2000"/>
              <a:t>Hva er vanlig oppførsel i forskjellige situasjoner (fest, forelesning, hjem fra byen, etter at det har blitt mørkt)</a:t>
            </a:r>
          </a:p>
          <a:p>
            <a:pPr marL="457200" lvl="1" indent="0">
              <a:buNone/>
            </a:pPr>
            <a:endParaRPr lang="nb-NO" sz="2000"/>
          </a:p>
          <a:p>
            <a:r>
              <a:rPr lang="nb-NO" sz="2000"/>
              <a:t>Ha samme tankesett om sikkerhet som du har hjemme.</a:t>
            </a:r>
          </a:p>
          <a:p>
            <a:pPr lvl="1"/>
            <a:r>
              <a:rPr lang="nb-NO" sz="2000"/>
              <a:t>F. eks: Sikkerhetsbelte i bil, hjelm når du sykler etc.</a:t>
            </a:r>
          </a:p>
          <a:p>
            <a:pPr marL="457200" lvl="1" indent="0">
              <a:buNone/>
            </a:pPr>
            <a:endParaRPr lang="nb-NO" sz="2000"/>
          </a:p>
          <a:p>
            <a:r>
              <a:rPr lang="nb-NO" sz="2000"/>
              <a:t>Vær bevisst på omgivelsene dine</a:t>
            </a:r>
          </a:p>
          <a:p>
            <a:r>
              <a:rPr lang="nb-NO" sz="200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www.sikresiden.no</a:t>
            </a:r>
            <a:r>
              <a:rPr lang="nb-NO" sz="2000">
                <a:solidFill>
                  <a:srgbClr val="00AFBA"/>
                </a:solidFill>
              </a:rPr>
              <a:t> </a:t>
            </a:r>
          </a:p>
          <a:p>
            <a:r>
              <a:rPr lang="nb-NO" sz="2000"/>
              <a:t>Registrer oppholdet ditt her: </a:t>
            </a:r>
            <a:r>
              <a:rPr lang="nb-NO" sz="2000">
                <a:solidFill>
                  <a:srgbClr val="00AFB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www.reiseregistrering.no</a:t>
            </a:r>
            <a:r>
              <a:rPr lang="nb-NO" sz="2000">
                <a:solidFill>
                  <a:srgbClr val="00AFBA"/>
                </a:solidFill>
              </a:rPr>
              <a:t> </a:t>
            </a:r>
          </a:p>
          <a:p>
            <a:r>
              <a:rPr lang="nb-NO" altLang="nb-NO" sz="2000">
                <a:cs typeface="Arial" panose="020B0604020202020204" pitchFamily="34" charset="0"/>
              </a:rPr>
              <a:t>Følg regjeringens reiseråd: </a:t>
            </a:r>
            <a:r>
              <a:rPr lang="nb-NO" sz="2000">
                <a:solidFill>
                  <a:srgbClr val="00AFBA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https://www.regjeringen.no/no/tema/utenrikssaker/reiseinformasjon</a:t>
            </a:r>
            <a:endParaRPr lang="nb-NO" altLang="nb-NO" sz="2000">
              <a:solidFill>
                <a:srgbClr val="00AFBA"/>
              </a:solidFill>
              <a:cs typeface="Arial" panose="020B0604020202020204" pitchFamily="34" charset="0"/>
            </a:endParaRPr>
          </a:p>
          <a:p>
            <a:endParaRPr lang="nb-NO" sz="13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 descr="Et bilde som inneholder klær, utendørs, person, himmel&#10;&#10;Automatisk generert beskrivelse">
            <a:extLst>
              <a:ext uri="{FF2B5EF4-FFF2-40B4-BE49-F238E27FC236}">
                <a16:creationId xmlns:a16="http://schemas.microsoft.com/office/drawing/2014/main" id="{CB6D5BC4-A58A-42CB-BA09-4BD857ECD7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780" y="0"/>
            <a:ext cx="5649744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7892AB44-1025-48C7-9318-6C6DB83116B4}"/>
              </a:ext>
            </a:extLst>
          </p:cNvPr>
          <p:cNvSpPr txBox="1"/>
          <p:nvPr/>
        </p:nvSpPr>
        <p:spPr>
          <a:xfrm>
            <a:off x="6582780" y="6469726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/>
              <a:t>Foto</a:t>
            </a:r>
            <a:r>
              <a:rPr lang="en-US" sz="800"/>
              <a:t>: V. Heggen, </a:t>
            </a:r>
            <a:r>
              <a:rPr lang="en-US" sz="800" err="1"/>
              <a:t>utveksling</a:t>
            </a:r>
            <a:r>
              <a:rPr lang="en-US" sz="800"/>
              <a:t> i Tanzania</a:t>
            </a:r>
            <a:endParaRPr lang="nb-NO" sz="1000"/>
          </a:p>
        </p:txBody>
      </p:sp>
    </p:spTree>
    <p:extLst>
      <p:ext uri="{BB962C8B-B14F-4D97-AF65-F5344CB8AC3E}">
        <p14:creationId xmlns:p14="http://schemas.microsoft.com/office/powerpoint/2010/main" val="55340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037776-81FC-E82D-3BAC-EAEB6DD57B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12CCB81-CBA8-8F66-B2B9-F5A03695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b="1021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AAD356C-AA11-307E-5482-526702A92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Om situasjonen i USA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AB623E6-D621-CC33-B8E5-416E7FAF0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5" y="557189"/>
            <a:ext cx="5158424" cy="5571899"/>
          </a:xfrm>
        </p:spPr>
        <p:txBody>
          <a:bodyPr anchor="ctr">
            <a:normAutofit/>
          </a:bodyPr>
          <a:lstStyle/>
          <a:p>
            <a:r>
              <a:rPr lang="nb-NO" sz="2000">
                <a:solidFill>
                  <a:srgbClr val="FFFFFF"/>
                </a:solidFill>
              </a:rPr>
              <a:t>Det er mye som skjer i forholdet mellom USA og resten av verden for tiden.</a:t>
            </a:r>
          </a:p>
          <a:p>
            <a:r>
              <a:rPr lang="nb-NO" sz="2000">
                <a:solidFill>
                  <a:srgbClr val="FFFFFF"/>
                </a:solidFill>
              </a:rPr>
              <a:t>HVL følger med på situasjonen, men har foreløpig ikke innført begrensninger på utveksling og annet samarbeid med USA.</a:t>
            </a:r>
          </a:p>
          <a:p>
            <a:r>
              <a:rPr lang="nb-NO" sz="200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HVL følger UD sine reiseråd</a:t>
            </a:r>
            <a:r>
              <a:rPr lang="nb-NO" sz="2000">
                <a:solidFill>
                  <a:schemeClr val="bg1"/>
                </a:solidFill>
              </a:rPr>
              <a:t>.</a:t>
            </a:r>
          </a:p>
          <a:p>
            <a:r>
              <a:rPr lang="nb-NO" sz="2000">
                <a:solidFill>
                  <a:srgbClr val="FFFFFF"/>
                </a:solidFill>
              </a:rPr>
              <a:t>Vær bevisst på at USA er svært opptatt av kjønnsidentitet og anerkjenner kun visumsøkers kjønn ved fødselen.</a:t>
            </a:r>
          </a:p>
          <a:p>
            <a:r>
              <a:rPr lang="nb-NO" sz="2000">
                <a:solidFill>
                  <a:srgbClr val="FFFFFF"/>
                </a:solidFill>
              </a:rPr>
              <a:t>Vær også bevisst på at dine profiler i sosiale medier kan bli undersøkt.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3E685B6-6B55-4F46-24BF-6BEDCC69ED48}"/>
              </a:ext>
            </a:extLst>
          </p:cNvPr>
          <p:cNvSpPr txBox="1"/>
          <p:nvPr/>
        </p:nvSpPr>
        <p:spPr>
          <a:xfrm>
            <a:off x="-1" y="6172201"/>
            <a:ext cx="12192001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Foto: www.pexels.com</a:t>
            </a:r>
            <a:endParaRPr lang="nb-NO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99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Godkjenning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nb-NO" sz="1500">
                <a:solidFill>
                  <a:schemeClr val="bg1"/>
                </a:solidFill>
              </a:rPr>
              <a:t>Forhåndsgodkjent utvekslingsplan på 30 studiepoeng hvert semester, evt. 6 per måned er grunnlaget for godkjenning av oppholdet</a:t>
            </a:r>
          </a:p>
          <a:p>
            <a:r>
              <a:rPr lang="nb-NO" sz="1500">
                <a:solidFill>
                  <a:schemeClr val="bg1"/>
                </a:solidFill>
              </a:rPr>
              <a:t>Endring av fag skal ALLTID klareres med faglig kontaktperson </a:t>
            </a:r>
            <a:br>
              <a:rPr lang="nb-NO" sz="1500">
                <a:solidFill>
                  <a:schemeClr val="bg1"/>
                </a:solidFill>
              </a:rPr>
            </a:br>
            <a:r>
              <a:rPr lang="nb-NO" sz="1500">
                <a:solidFill>
                  <a:schemeClr val="bg1"/>
                </a:solidFill>
              </a:rPr>
              <a:t>for studieprogrammet først</a:t>
            </a:r>
          </a:p>
          <a:p>
            <a:pPr lvl="1"/>
            <a:r>
              <a:rPr lang="nb-NO" sz="1500">
                <a:solidFill>
                  <a:schemeClr val="bg1"/>
                </a:solidFill>
              </a:rPr>
              <a:t>Endre utvekslingsplan i appen</a:t>
            </a:r>
          </a:p>
          <a:p>
            <a:r>
              <a:rPr lang="nb-NO" sz="1500">
                <a:solidFill>
                  <a:schemeClr val="bg1"/>
                </a:solidFill>
              </a:rPr>
              <a:t>Karakterutskrift / praksisgodkjenning leveres/sendes til fakultetet ditt </a:t>
            </a:r>
            <a:r>
              <a:rPr lang="nb-NO" sz="150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via hvl.no</a:t>
            </a:r>
            <a:endParaRPr lang="nb-NO" sz="1500">
              <a:solidFill>
                <a:srgbClr val="00AFBA"/>
              </a:solidFill>
            </a:endParaRPr>
          </a:p>
          <a:p>
            <a:r>
              <a:rPr lang="nb-NO" sz="1500">
                <a:solidFill>
                  <a:schemeClr val="bg1"/>
                </a:solidFill>
              </a:rPr>
              <a:t>Studieveileder ferdigstiller godskriving av emner/praksis</a:t>
            </a:r>
          </a:p>
          <a:p>
            <a:r>
              <a:rPr lang="nb-NO" sz="1500">
                <a:solidFill>
                  <a:schemeClr val="bg1"/>
                </a:solidFill>
              </a:rPr>
              <a:t>Godkjenningen vises først i vitnemålsportalen etter du har fått vitnemålet (etter endt utdanning)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655320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>
          <a:xfrm>
            <a:off x="6941820" y="6356350"/>
            <a:ext cx="116586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0BEE4E4-E047-6A49-BCB9-4D06E7BA237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6" r="33333" b="-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447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43467" y="643468"/>
            <a:ext cx="3363974" cy="640584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nb-NO" sz="2800">
                <a:solidFill>
                  <a:schemeClr val="bg1"/>
                </a:solidFill>
              </a:rPr>
              <a:t>Registrering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43467" y="1517515"/>
            <a:ext cx="3758850" cy="496828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nb-NO" sz="2400">
                <a:solidFill>
                  <a:schemeClr val="bg1"/>
                </a:solidFill>
              </a:rPr>
              <a:t>Betal semesteravgift og registrer dere på nett innen de vanlige fristene i september.</a:t>
            </a:r>
          </a:p>
          <a:p>
            <a:r>
              <a:rPr lang="nb-NO" sz="2400">
                <a:solidFill>
                  <a:schemeClr val="bg1"/>
                </a:solidFill>
              </a:rPr>
              <a:t>Bekrefter studieplanen, men ikke melde dere opp i emner, med mindre studieprogrammet har et "utvekslingsemne".</a:t>
            </a:r>
            <a:endParaRPr lang="nb-NO" sz="24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nb-NO" sz="2200">
                <a:solidFill>
                  <a:schemeClr val="bg1"/>
                </a:solidFill>
              </a:rPr>
              <a:t>Endring av fag skal ALLTID klareres med faglig kontaktperson!</a:t>
            </a:r>
          </a:p>
          <a:p>
            <a:pPr lvl="1"/>
            <a:r>
              <a:rPr lang="nb-NO" sz="2200">
                <a:solidFill>
                  <a:schemeClr val="bg1"/>
                </a:solidFill>
              </a:rPr>
              <a:t>Endre utvekslingsplan i appen</a:t>
            </a:r>
          </a:p>
          <a:p>
            <a:r>
              <a:rPr lang="nb-NO" sz="2400">
                <a:solidFill>
                  <a:schemeClr val="bg1"/>
                </a:solidFill>
              </a:rPr>
              <a:t>Ved avbrudd av utveksling skal alltid AFII og studieprogrammet informeres</a:t>
            </a:r>
          </a:p>
          <a:p>
            <a:r>
              <a:rPr lang="nb-NO" sz="2400">
                <a:solidFill>
                  <a:schemeClr val="bg1"/>
                </a:solidFill>
              </a:rPr>
              <a:t>NB: husk å hak av for alle stegene i appen for utveksling etter hvert som dere kommer videre i prosessen.</a:t>
            </a:r>
          </a:p>
          <a:p>
            <a:endParaRPr lang="nb-NO" sz="160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763" y="1598351"/>
            <a:ext cx="6250769" cy="350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>
          <a:xfrm>
            <a:off x="10289512" y="6356350"/>
            <a:ext cx="1064287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0BEE4E4-E047-6A49-BCB9-4D06E7BA237B}" type="slidenum">
              <a:rPr kumimoji="0" 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12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>
                <a:solidFill>
                  <a:schemeClr val="bg1"/>
                </a:solidFill>
              </a:rPr>
              <a:t>Når dere kommer tilbake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nb-NO">
                <a:solidFill>
                  <a:srgbClr val="00AFBA"/>
                </a:solidFill>
                <a:latin typeface="Arial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Last opp karakterutskrift/praksisbekreftelse på hvl.no </a:t>
            </a:r>
            <a:r>
              <a:rPr lang="nb-NO">
                <a:solidFill>
                  <a:schemeClr val="bg1"/>
                </a:solidFill>
                <a:latin typeface="Arial" charset="0"/>
                <a:cs typeface="Arial" charset="0"/>
              </a:rPr>
              <a:t>og søk om innpass.</a:t>
            </a:r>
          </a:p>
          <a:p>
            <a:pPr marL="0" indent="0">
              <a:buNone/>
              <a:defRPr/>
            </a:pPr>
            <a:endParaRPr lang="nb-NO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nb-NO">
                <a:solidFill>
                  <a:schemeClr val="bg1"/>
                </a:solidFill>
                <a:latin typeface="Arial" charset="0"/>
                <a:cs typeface="Arial" charset="0"/>
              </a:rPr>
              <a:t>Noen må bestille karakterutskrift fra vertsinstitusjonen – </a:t>
            </a:r>
            <a:br>
              <a:rPr lang="nb-NO">
                <a:solidFill>
                  <a:schemeClr val="bg1"/>
                </a:solidFill>
                <a:latin typeface="Arial" charset="0"/>
                <a:cs typeface="Arial" charset="0"/>
              </a:rPr>
            </a:br>
            <a:r>
              <a:rPr lang="nb-NO">
                <a:solidFill>
                  <a:schemeClr val="bg1"/>
                </a:solidFill>
                <a:latin typeface="Arial" charset="0"/>
                <a:cs typeface="Arial" charset="0"/>
              </a:rPr>
              <a:t>ditt ansvar å skaffe til veie karakterutskrift.</a:t>
            </a:r>
          </a:p>
          <a:p>
            <a:pPr>
              <a:defRPr/>
            </a:pPr>
            <a:r>
              <a:rPr lang="nb-NO">
                <a:solidFill>
                  <a:srgbClr val="00AFBA"/>
                </a:solidFill>
                <a:latin typeface="Arial" charset="0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Lever evaluering av oppholdet ditt</a:t>
            </a:r>
            <a:br>
              <a:rPr lang="nb-NO">
                <a:solidFill>
                  <a:srgbClr val="00AFBA"/>
                </a:solidFill>
                <a:latin typeface="Arial" charset="0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nb-NO">
                <a:solidFill>
                  <a:srgbClr val="00AFBA"/>
                </a:solidFill>
                <a:latin typeface="Arial" charset="0"/>
                <a:cs typeface="Arial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på hvl.no</a:t>
            </a:r>
            <a:endParaRPr lang="nb-NO">
              <a:solidFill>
                <a:srgbClr val="00AFBA"/>
              </a:solidFill>
              <a:latin typeface="Arial" charset="0"/>
              <a:cs typeface="Arial" charset="0"/>
            </a:endParaRPr>
          </a:p>
          <a:p>
            <a:pPr marL="0" indent="0">
              <a:buNone/>
              <a:defRPr/>
            </a:pPr>
            <a:endParaRPr lang="nb-NO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nb-NO">
                <a:solidFill>
                  <a:schemeClr val="bg1"/>
                </a:solidFill>
                <a:latin typeface="Arial" charset="0"/>
                <a:cs typeface="Arial" charset="0"/>
              </a:rPr>
              <a:t>Sykepleie: Ta MRSA- og tuberkulosetest</a:t>
            </a:r>
          </a:p>
          <a:p>
            <a:pPr marL="0" indent="0">
              <a:buFont typeface="Arial" charset="0"/>
              <a:buNone/>
              <a:defRPr/>
            </a:pPr>
            <a:r>
              <a:rPr lang="nb-NO">
                <a:solidFill>
                  <a:schemeClr val="bg1"/>
                </a:solidFill>
                <a:latin typeface="Arial" charset="0"/>
                <a:cs typeface="Arial" charset="0"/>
              </a:rPr>
              <a:t>    – lever til praksiskontoret.</a:t>
            </a:r>
          </a:p>
          <a:p>
            <a:pPr marL="0" indent="0">
              <a:buFont typeface="Arial" charset="0"/>
              <a:buNone/>
              <a:defRPr/>
            </a:pPr>
            <a:endParaRPr lang="nb-NO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nb-NO">
                <a:solidFill>
                  <a:schemeClr val="bg1"/>
                </a:solidFill>
                <a:latin typeface="Arial" charset="0"/>
                <a:cs typeface="Arial" charset="0"/>
              </a:rPr>
              <a:t>Og hvis du lurer på noe underveis, ta kontakt med</a:t>
            </a:r>
            <a:r>
              <a:rPr lang="nb-NO">
                <a:latin typeface="Arial" charset="0"/>
                <a:cs typeface="Arial" charset="0"/>
              </a:rPr>
              <a:t> </a:t>
            </a:r>
            <a:r>
              <a:rPr lang="nb-NO">
                <a:solidFill>
                  <a:srgbClr val="00AFBA"/>
                </a:solidFill>
                <a:latin typeface="Arial" charset="0"/>
                <a:cs typeface="Arial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international@hvl.no</a:t>
            </a:r>
            <a:r>
              <a:rPr lang="nb-NO">
                <a:solidFill>
                  <a:schemeClr val="bg1"/>
                </a:solidFill>
                <a:latin typeface="Arial" charset="0"/>
                <a:cs typeface="Arial" charset="0"/>
              </a:rPr>
              <a:t>, studieveileder eller din saksbehandler.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EE4E4-E047-6A49-BCB9-4D06E7BA237B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901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61AF75-1369-4B27-9876-D59CBD770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60848" cy="6189187"/>
          </a:xfrm>
        </p:spPr>
        <p:txBody>
          <a:bodyPr>
            <a:normAutofit/>
          </a:bodyPr>
          <a:lstStyle/>
          <a:p>
            <a:r>
              <a:rPr lang="nb-NO">
                <a:solidFill>
                  <a:schemeClr val="bg1"/>
                </a:solidFill>
              </a:rPr>
              <a:t>Hold deg oppdatert i appen</a:t>
            </a:r>
            <a:br>
              <a:rPr lang="nb-NO">
                <a:solidFill>
                  <a:schemeClr val="bg1"/>
                </a:solidFill>
              </a:rPr>
            </a:br>
            <a:endParaRPr lang="nb-NO">
              <a:solidFill>
                <a:schemeClr val="bg1"/>
              </a:solidFill>
            </a:endParaRP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EB539DB-7C65-444E-BBB9-E719B85F6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334" y="0"/>
            <a:ext cx="3288849" cy="683637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6AFCE93-9919-4059-A62C-ADF3BC476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150" y="0"/>
            <a:ext cx="328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55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4BAC9F-CF2B-4D90-8AAA-F3DF92E2D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3552" y="-1618001"/>
            <a:ext cx="10515600" cy="1325563"/>
          </a:xfrm>
        </p:spPr>
        <p:txBody>
          <a:bodyPr/>
          <a:lstStyle/>
          <a:p>
            <a:r>
              <a:rPr lang="nb-NO"/>
              <a:t>Følg oss på </a:t>
            </a:r>
            <a:r>
              <a:rPr lang="nb-NO" err="1"/>
              <a:t>instagram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DDCAFA6-691B-47FA-8A76-8A7C1907A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7" b="21663"/>
          <a:stretch/>
        </p:blipFill>
        <p:spPr>
          <a:xfrm>
            <a:off x="-810936" y="2195323"/>
            <a:ext cx="3056840" cy="243257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25BDBD1F-2E4B-490E-B7BD-6E3FBF095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71" r="4" b="4"/>
          <a:stretch/>
        </p:blipFill>
        <p:spPr>
          <a:xfrm>
            <a:off x="5766322" y="2183953"/>
            <a:ext cx="2825496" cy="2241463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2CC7E681-AF40-40A0-AACE-4E07D83B7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70" r="3" b="14105"/>
          <a:stretch/>
        </p:blipFill>
        <p:spPr>
          <a:xfrm>
            <a:off x="2298708" y="4920390"/>
            <a:ext cx="3276184" cy="2595581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6228C7C-2DAD-4FE2-AA26-D2F3EECDE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5" t="11860" r="2709" b="17930"/>
          <a:stretch/>
        </p:blipFill>
        <p:spPr>
          <a:xfrm>
            <a:off x="2473365" y="2183491"/>
            <a:ext cx="3056840" cy="234204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53FB724-F29F-457D-B4B8-767119A18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017" y="-110383"/>
            <a:ext cx="1995745" cy="212407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F3DBA3CD-B65C-4EE8-A60E-AD2F99BC9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4386" y="4799402"/>
            <a:ext cx="2421664" cy="300663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CADF129-6F71-4C57-9A14-F60127F70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84529" y="-670257"/>
            <a:ext cx="3467891" cy="347513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FA0FC9F7-3163-4AF6-88B6-F5BECC5E3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37" b="16215"/>
          <a:stretch/>
        </p:blipFill>
        <p:spPr>
          <a:xfrm>
            <a:off x="0" y="-337741"/>
            <a:ext cx="3547807" cy="23420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B853E61D-E7D7-4CAF-B13D-3F3195EFB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6322" y="4768799"/>
            <a:ext cx="2825496" cy="281963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E285DDB-9E6A-43C9-B4E8-19DE4444D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-148" b="148"/>
          <a:stretch/>
        </p:blipFill>
        <p:spPr>
          <a:xfrm>
            <a:off x="8783248" y="2988739"/>
            <a:ext cx="3675284" cy="2750731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6E432150-2B59-479A-A90B-E2CB8D943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248" y="5912057"/>
            <a:ext cx="3659278" cy="2421804"/>
          </a:xfrm>
          <a:prstGeom prst="rect">
            <a:avLst/>
          </a:prstGeom>
        </p:spPr>
      </p:pic>
      <p:pic>
        <p:nvPicPr>
          <p:cNvPr id="30" name="Bilde 29">
            <a:extLst>
              <a:ext uri="{FF2B5EF4-FFF2-40B4-BE49-F238E27FC236}">
                <a16:creationId xmlns:a16="http://schemas.microsoft.com/office/drawing/2014/main" id="{F1CB6660-F718-43A4-878B-A672DC716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-12884" b="12884"/>
          <a:stretch/>
        </p:blipFill>
        <p:spPr>
          <a:xfrm>
            <a:off x="5941352" y="-1449618"/>
            <a:ext cx="2743287" cy="3463309"/>
          </a:xfrm>
          <a:prstGeom prst="rect">
            <a:avLst/>
          </a:prstGeom>
        </p:spPr>
      </p:pic>
      <p:sp>
        <p:nvSpPr>
          <p:cNvPr id="31" name="TekstSylinder 30">
            <a:extLst>
              <a:ext uri="{FF2B5EF4-FFF2-40B4-BE49-F238E27FC236}">
                <a16:creationId xmlns:a16="http://schemas.microsoft.com/office/drawing/2014/main" id="{EF315912-D893-44E5-AF8F-D7E04481EF8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3714781" y="1407695"/>
            <a:ext cx="5084471" cy="646331"/>
          </a:xfrm>
          <a:prstGeom prst="rect">
            <a:avLst/>
          </a:prstGeom>
          <a:solidFill>
            <a:srgbClr val="00435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Følg oss på Instagram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299A17A8-2176-408E-BDCD-4AFE5F7937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2298707" y="3609141"/>
            <a:ext cx="6293111" cy="1277273"/>
          </a:xfrm>
          <a:prstGeom prst="rect">
            <a:avLst/>
          </a:prstGeom>
          <a:solidFill>
            <a:srgbClr val="004357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600" b="1" i="0" u="none" strike="noStrike" kern="1200" cap="none" spc="0" normalizeH="0" baseline="0" noProof="0">
                <a:ln>
                  <a:noFill/>
                </a:ln>
                <a:solidFill>
                  <a:srgbClr val="EB68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</a:t>
            </a:r>
            <a:r>
              <a:rPr kumimoji="0" lang="nb-NO" sz="6600" b="1" i="0" u="none" strike="noStrike" kern="1200" cap="none" spc="0" normalizeH="0" baseline="0" noProof="0" err="1">
                <a:ln>
                  <a:noFill/>
                </a:ln>
                <a:solidFill>
                  <a:srgbClr val="EB68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hvlutveksling</a:t>
            </a:r>
            <a:endParaRPr kumimoji="0" lang="nb-NO" sz="6600" b="1" i="0" u="none" strike="noStrike" kern="1200" cap="none" spc="0" normalizeH="0" baseline="0" noProof="0">
              <a:ln>
                <a:noFill/>
              </a:ln>
              <a:solidFill>
                <a:srgbClr val="EB68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100" b="1" i="0" u="none" strike="noStrike" kern="1200" cap="none" spc="0" normalizeH="0" baseline="0" noProof="0">
              <a:ln>
                <a:noFill/>
              </a:ln>
              <a:solidFill>
                <a:srgbClr val="EB68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7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1099" y="1396289"/>
            <a:ext cx="4399093" cy="1325563"/>
          </a:xfrm>
        </p:spPr>
        <p:txBody>
          <a:bodyPr>
            <a:normAutofit/>
          </a:bodyPr>
          <a:lstStyle/>
          <a:p>
            <a:r>
              <a:rPr lang="nb-NO"/>
              <a:t>Språk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5544" y="2871982"/>
            <a:ext cx="4399094" cy="3181684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nb-NO" altLang="nb-NO" sz="2400">
                <a:latin typeface="Arial" charset="0"/>
                <a:cs typeface="Arial" charset="0"/>
              </a:rPr>
              <a:t>Språkkurs i vertslandet på over fire uker i forkant av oppholdet kan gi støtte fra Lånekassen dersom det er et ikke-engelskspråklig land.</a:t>
            </a:r>
          </a:p>
          <a:p>
            <a:pPr marL="0" indent="0">
              <a:buNone/>
            </a:pPr>
            <a:endParaRPr lang="nb-NO" altLang="nb-NO" sz="240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nb-NO" altLang="nb-NO" sz="2400">
                <a:latin typeface="Arial" charset="0"/>
                <a:cs typeface="Arial" charset="0"/>
              </a:rPr>
              <a:t>Språkkursene som sykepleie har i Tanzania og på Cuba blir ikke støttet av Lånekassen; de er for korte til det.</a:t>
            </a:r>
          </a:p>
          <a:p>
            <a:endParaRPr lang="nb-NO" sz="1800"/>
          </a:p>
          <a:p>
            <a:endParaRPr lang="nb-NO" sz="1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62225A2-D3F0-45D1-9C47-B1037531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B9FBFA8-6AF4-4091-9C8B-DEC6D8933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Bilde 3">
            <a:hlinkClick r:id="rId3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7611" y="1120611"/>
            <a:ext cx="4622052" cy="169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1">
            <a:hlinkClick r:id="rId5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7612" y="4171199"/>
            <a:ext cx="4622052" cy="167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9217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r>
              <a:rPr lang="nb-NO"/>
              <a:t>Lånekassen	- hva?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88395" y="2280745"/>
            <a:ext cx="5275985" cy="3772921"/>
          </a:xfrm>
        </p:spPr>
        <p:txBody>
          <a:bodyPr anchor="t">
            <a:normAutofit fontScale="77500" lnSpcReduction="20000"/>
          </a:bodyPr>
          <a:lstStyle/>
          <a:p>
            <a:r>
              <a:rPr lang="nb-NO" sz="2000" b="1"/>
              <a:t>Basisstøtte </a:t>
            </a:r>
            <a:br>
              <a:rPr lang="nb-NO" sz="2000"/>
            </a:br>
            <a:r>
              <a:rPr lang="nb-NO" sz="2000"/>
              <a:t>Samme grunnstøtte i stipend og lån som om du var hjemme</a:t>
            </a:r>
          </a:p>
          <a:p>
            <a:r>
              <a:rPr lang="nb-NO" sz="2000" b="1"/>
              <a:t>Reisetillegg (35 % stipend, 65 % lån)</a:t>
            </a:r>
            <a:endParaRPr lang="nb-NO" sz="2000"/>
          </a:p>
          <a:p>
            <a:r>
              <a:rPr lang="nb-NO" sz="2000"/>
              <a:t>Brasil: ekstra stipend på kr 4277,- pr måned!</a:t>
            </a:r>
            <a:br>
              <a:rPr lang="nb-NO" sz="2000"/>
            </a:br>
            <a:endParaRPr lang="nb-NO" sz="2000">
              <a:cs typeface="Calibri"/>
            </a:endParaRPr>
          </a:p>
          <a:p>
            <a:r>
              <a:rPr lang="nb-NO" sz="2000" b="1"/>
              <a:t>Skolepengestøtte </a:t>
            </a:r>
            <a:br>
              <a:rPr lang="nb-NO" sz="2000"/>
            </a:br>
            <a:r>
              <a:rPr lang="nb-NO" sz="2000"/>
              <a:t>Hele skolepengesummen støttes. Maks stipendsats er rundt 25 000</a:t>
            </a:r>
          </a:p>
          <a:p>
            <a:r>
              <a:rPr lang="nb-NO" sz="2000"/>
              <a:t>Studenter som skal til skoler med skolepenger som er over maksgrensen til Lånekassen vil kvalifisere til et ekstrastipend for å dekke dette. Dette gjelder først og fremst for UC Berkeley i USA, og dere søker automatisk om dette når dere ber om full skolepengestøtte.</a:t>
            </a:r>
          </a:p>
          <a:p>
            <a:r>
              <a:rPr lang="nb-NO" sz="2000"/>
              <a:t>Les mer på </a:t>
            </a:r>
            <a:r>
              <a:rPr lang="nb-NO" sz="200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www.lanekassen.no</a:t>
            </a:r>
            <a:r>
              <a:rPr lang="nb-NO" sz="2000">
                <a:solidFill>
                  <a:srgbClr val="00AFBA"/>
                </a:solidFill>
              </a:rPr>
              <a:t> </a:t>
            </a:r>
          </a:p>
          <a:p>
            <a:r>
              <a:rPr lang="nb-NO" sz="2000">
                <a:solidFill>
                  <a:srgbClr val="00AFBA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Fyll ut på Lånekassens sider for å beregne hvor mye ekstra lån og stipend du får</a:t>
            </a:r>
            <a:endParaRPr lang="nb-NO" sz="2000">
              <a:solidFill>
                <a:srgbClr val="00AFBA"/>
              </a:solidFill>
            </a:endParaRPr>
          </a:p>
        </p:txBody>
      </p:sp>
      <p:pic>
        <p:nvPicPr>
          <p:cNvPr id="4" name="Bilde 3" descr="Et bilde som inneholder Grafikk, grafisk design, Font, skjermbilde&#10;&#10;Automatisk generert beskrivelse">
            <a:extLst>
              <a:ext uri="{FF2B5EF4-FFF2-40B4-BE49-F238E27FC236}">
                <a16:creationId xmlns:a16="http://schemas.microsoft.com/office/drawing/2014/main" id="{BFB902F7-BBBF-F415-DF59-44090B10EB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" y="2301539"/>
            <a:ext cx="4646560" cy="9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52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537023" y="227934"/>
            <a:ext cx="5006336" cy="1325563"/>
          </a:xfrm>
        </p:spPr>
        <p:txBody>
          <a:bodyPr>
            <a:normAutofit/>
          </a:bodyPr>
          <a:lstStyle/>
          <a:p>
            <a:r>
              <a:rPr lang="nb-NO" sz="4000"/>
              <a:t>Lånekassen – hvordan?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87533" y="1189703"/>
            <a:ext cx="5640226" cy="4203181"/>
          </a:xfrm>
        </p:spPr>
        <p:txBody>
          <a:bodyPr anchor="t">
            <a:noAutofit/>
          </a:bodyPr>
          <a:lstStyle/>
          <a:p>
            <a:r>
              <a:rPr lang="nb-NO" sz="2000"/>
              <a:t>Alle som reiser på utveksling bør hente ut en </a:t>
            </a:r>
            <a:r>
              <a:rPr lang="nb-NO" sz="2000">
                <a:hlinkClick r:id="rId2"/>
              </a:rPr>
              <a:t>«Foreløpig uttalelse om retten til støtte» </a:t>
            </a:r>
            <a:r>
              <a:rPr lang="nb-NO" sz="2000"/>
              <a:t>fra Lånekassen. Etter å ha gått videre fra den første siden og fylt ut informasjonen de ber om, genereres det en </a:t>
            </a:r>
            <a:r>
              <a:rPr lang="nb-NO" sz="2000" err="1"/>
              <a:t>pdf</a:t>
            </a:r>
            <a:r>
              <a:rPr lang="nb-NO" sz="2000"/>
              <a:t> som fungerer som dokumentasjon på at dere kan få støtte fra Lånekassen.</a:t>
            </a:r>
            <a:endParaRPr lang="nb-NO" sz="2000">
              <a:ea typeface="Calibri" panose="020F0502020204030204"/>
              <a:cs typeface="Calibri" panose="020F0502020204030204"/>
            </a:endParaRPr>
          </a:p>
          <a:p>
            <a:endParaRPr lang="nb-NO" sz="2000"/>
          </a:p>
          <a:p>
            <a:r>
              <a:rPr lang="nb-NO" sz="2000"/>
              <a:t>Mange av dere har alt tatt ut denne, men alle som skal på utveksling bør ha denne med seg i håndbagasjen, særlig til Australia, USA og New Zealand.</a:t>
            </a:r>
          </a:p>
          <a:p>
            <a:endParaRPr lang="nb-NO" sz="2000"/>
          </a:p>
          <a:p>
            <a:r>
              <a:rPr lang="nb-NO" sz="2000"/>
              <a:t>Den fungerer også som dokumentasjon på at du har økonomi til å være i vertslandet i visumsøknad.</a:t>
            </a:r>
          </a:p>
        </p:txBody>
      </p:sp>
      <p:pic>
        <p:nvPicPr>
          <p:cNvPr id="4" name="Bilde 3" descr="Et bilde som inneholder Grafikk, grafisk design, Font, skjermbilde&#10;&#10;Automatisk generert beskrivelse">
            <a:extLst>
              <a:ext uri="{FF2B5EF4-FFF2-40B4-BE49-F238E27FC236}">
                <a16:creationId xmlns:a16="http://schemas.microsoft.com/office/drawing/2014/main" id="{E941985B-0A94-4248-D767-A9C60FEA2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" y="2301539"/>
            <a:ext cx="4646560" cy="9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56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>
            <a:normAutofit/>
          </a:bodyPr>
          <a:lstStyle/>
          <a:p>
            <a:r>
              <a:rPr lang="nb-NO"/>
              <a:t>Ekstra stipend	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388395" y="2280745"/>
            <a:ext cx="5275985" cy="3772921"/>
          </a:xfrm>
        </p:spPr>
        <p:txBody>
          <a:bodyPr anchor="t">
            <a:normAutofit/>
          </a:bodyPr>
          <a:lstStyle/>
          <a:p>
            <a:r>
              <a:rPr lang="nb-NO" sz="1400"/>
              <a:t>Studenter som tar hele eller deler av utdannelsen i Brasil, India, Kina, Japan, Sør-Korea eller Sør-Afrika, kan få 4 277 kroner ekstra i stipend hver måned.</a:t>
            </a:r>
          </a:p>
          <a:p>
            <a:r>
              <a:rPr lang="nb-NO" sz="1400"/>
              <a:t>Se: </a:t>
            </a:r>
            <a:r>
              <a:rPr lang="nb-NO" sz="1400">
                <a:hlinkClick r:id="rId3"/>
              </a:rPr>
              <a:t>https://lanekassen.no/nb-NO/presse-og-samfunnskontakt/nyheter/reis-hit---fa-mer-stipend/</a:t>
            </a:r>
            <a:endParaRPr lang="nb-NO" sz="1400"/>
          </a:p>
          <a:p>
            <a:r>
              <a:rPr lang="nb-NO" sz="1400"/>
              <a:t>Det ekstra stipendet kommer i tillegg til basisstøtten, som er det vanlige studielånet.</a:t>
            </a:r>
          </a:p>
          <a:p>
            <a:r>
              <a:rPr lang="nb-NO" sz="1400"/>
              <a:t>I tillegg kan man ha rett til andre lån og stipend, for eksempel til dekning av skolepenger og reiser.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>
          <a:xfrm>
            <a:off x="6657173" y="6199632"/>
            <a:ext cx="5006336" cy="3651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b-NO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Bilde 4" descr="Et bilde som inneholder Grafikk, grafisk design, Font, skjermbilde&#10;&#10;Automatisk generert beskrivelse">
            <a:extLst>
              <a:ext uri="{FF2B5EF4-FFF2-40B4-BE49-F238E27FC236}">
                <a16:creationId xmlns:a16="http://schemas.microsoft.com/office/drawing/2014/main" id="{8F1DFC24-18A9-B8B9-BC09-B600A7E74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" y="2301539"/>
            <a:ext cx="4646560" cy="9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3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658044" y="100295"/>
            <a:ext cx="5006336" cy="1325563"/>
          </a:xfrm>
        </p:spPr>
        <p:txBody>
          <a:bodyPr>
            <a:normAutofit/>
          </a:bodyPr>
          <a:lstStyle/>
          <a:p>
            <a:r>
              <a:rPr lang="nb-NO" sz="4000"/>
              <a:t>Hvordan søke om lån?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70841" y="1303962"/>
            <a:ext cx="5663218" cy="5209653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nb-NO" sz="2000">
                <a:cs typeface="Calibri"/>
              </a:rPr>
              <a:t>Lånekassen henter informasjon om at dere skal på utveksling gjennom våre systemer. Det er derfor viktig at dere laster opp opptaksbrev fra der dere skal på utveksling i</a:t>
            </a:r>
            <a:r>
              <a:rPr lang="nb-NO" sz="2000" b="1">
                <a:cs typeface="Calibri"/>
              </a:rPr>
              <a:t> appen for utveksling og samtidig registrer dato for oppholdet.</a:t>
            </a:r>
            <a:r>
              <a:rPr lang="nb-NO" sz="2000">
                <a:cs typeface="Calibri"/>
              </a:rPr>
              <a:t> Først når dette er gjort blir det rapportert til Lånekassen og deretter kan dere søke om støtte.</a:t>
            </a:r>
          </a:p>
          <a:p>
            <a:pPr marL="0" indent="0">
              <a:buNone/>
            </a:pPr>
            <a:endParaRPr lang="nb-NO" sz="2000" b="1"/>
          </a:p>
          <a:p>
            <a:pPr marL="0" indent="0">
              <a:buNone/>
            </a:pPr>
            <a:r>
              <a:rPr lang="nb-NO" sz="2000" b="1"/>
              <a:t>Universiteter/praksissteder med skolepenger / praksisavgift (</a:t>
            </a:r>
            <a:r>
              <a:rPr lang="nb-NO" sz="2000" b="1" err="1"/>
              <a:t>Tuition</a:t>
            </a:r>
            <a:r>
              <a:rPr lang="nb-NO" sz="2000" b="1"/>
              <a:t> </a:t>
            </a:r>
            <a:r>
              <a:rPr lang="nb-NO" sz="2000" b="1" err="1"/>
              <a:t>fee</a:t>
            </a:r>
            <a:r>
              <a:rPr lang="nb-NO" sz="2000" b="1"/>
              <a:t>):</a:t>
            </a:r>
            <a:endParaRPr lang="nb-NO"/>
          </a:p>
          <a:p>
            <a:r>
              <a:rPr lang="nb-NO" sz="2000"/>
              <a:t>Søk elektronisk som vanlig for semesteret, kryss av for at dere skal på utveksling og at det er skolepenger. Dere må da levere følgende vedlegg selv via </a:t>
            </a:r>
            <a:r>
              <a:rPr lang="nb-NO" sz="2000">
                <a:solidFill>
                  <a:srgbClr val="00AFBA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www.lanekassen.no</a:t>
            </a:r>
            <a:r>
              <a:rPr lang="nb-NO" sz="2000"/>
              <a:t>:</a:t>
            </a:r>
          </a:p>
          <a:p>
            <a:pPr lvl="1"/>
            <a:r>
              <a:rPr lang="nb-NO" sz="2000"/>
              <a:t>Opptaksbrev fra vertsuniversitetet (bekreftelse på opptak og skolepenger)</a:t>
            </a:r>
          </a:p>
          <a:p>
            <a:pPr marL="0" indent="0">
              <a:buNone/>
            </a:pPr>
            <a:endParaRPr lang="nb-NO" sz="2000" b="1"/>
          </a:p>
          <a:p>
            <a:pPr marL="0" indent="0">
              <a:buNone/>
            </a:pPr>
            <a:r>
              <a:rPr lang="nb-NO" sz="2000" b="1"/>
              <a:t>Universiteter/praksissteder uten skolepenger:</a:t>
            </a:r>
            <a:endParaRPr lang="nb-NO" sz="2000" b="1">
              <a:ea typeface="Calibri"/>
              <a:cs typeface="Calibri"/>
            </a:endParaRPr>
          </a:p>
          <a:p>
            <a:pPr lvl="1"/>
            <a:r>
              <a:rPr lang="nb-NO" sz="2000"/>
              <a:t>Søk elektronisk som vanlig, kryss av for at dere skal på utveksling og at det </a:t>
            </a:r>
            <a:r>
              <a:rPr lang="nb-NO" sz="2000" i="1"/>
              <a:t>ikke</a:t>
            </a:r>
            <a:r>
              <a:rPr lang="nb-NO" sz="2000"/>
              <a:t> er skolepenger. Dere trenger da ikke å levere flere vedlegg.</a:t>
            </a:r>
          </a:p>
          <a:p>
            <a:pPr marL="0" indent="0">
              <a:buNone/>
            </a:pPr>
            <a:endParaRPr lang="nb-NO" sz="2000" b="1"/>
          </a:p>
          <a:p>
            <a:pPr marL="0" indent="0">
              <a:buNone/>
            </a:pPr>
            <a:endParaRPr lang="nb-NO" sz="2000">
              <a:cs typeface="Calibri"/>
            </a:endParaRPr>
          </a:p>
          <a:p>
            <a:pPr marL="457200" lvl="1" indent="0">
              <a:buNone/>
            </a:pPr>
            <a:endParaRPr lang="nb-NO" sz="900"/>
          </a:p>
        </p:txBody>
      </p:sp>
      <p:pic>
        <p:nvPicPr>
          <p:cNvPr id="4" name="Bilde 3" descr="Et bilde som inneholder Grafikk, grafisk design, Font, skjermbilde&#10;&#10;Automatisk generert beskrivelse">
            <a:extLst>
              <a:ext uri="{FF2B5EF4-FFF2-40B4-BE49-F238E27FC236}">
                <a16:creationId xmlns:a16="http://schemas.microsoft.com/office/drawing/2014/main" id="{B0C1F3DC-9B96-40D9-DFA3-248BB3245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3" y="2301539"/>
            <a:ext cx="4646560" cy="94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66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2513" y="395744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Viktig om opptaksbrev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2512" y="1986622"/>
            <a:ext cx="5908192" cy="4565006"/>
          </a:xfrm>
        </p:spPr>
        <p:txBody>
          <a:bodyPr anchor="t">
            <a:normAutofit fontScale="92500" lnSpcReduction="20000"/>
          </a:bodyPr>
          <a:lstStyle/>
          <a:p>
            <a:r>
              <a:rPr lang="nb-NO" altLang="nb-NO" sz="2600" dirty="0">
                <a:cs typeface="Calibri" panose="020F0502020204030204"/>
              </a:rPr>
              <a:t>Last opp opptaksbrevet i appen og legg inn korrekte semesterdatoer </a:t>
            </a:r>
            <a:endParaRPr lang="nb-NO" altLang="nb-NO" sz="2600" b="1" i="1" dirty="0">
              <a:ea typeface="Calibri"/>
              <a:cs typeface="Calibri"/>
            </a:endParaRPr>
          </a:p>
          <a:p>
            <a:r>
              <a:rPr lang="nb-NO" altLang="nb-NO" sz="2600" dirty="0"/>
              <a:t>Et opptaksbrev må inneholde:</a:t>
            </a:r>
            <a:endParaRPr lang="nb-NO" altLang="nb-NO" sz="2600" dirty="0">
              <a:ea typeface="Calibri"/>
              <a:cs typeface="Calibri"/>
            </a:endParaRPr>
          </a:p>
          <a:p>
            <a:pPr lvl="1"/>
            <a:r>
              <a:rPr lang="nb-NO" altLang="nb-NO" sz="2600" dirty="0"/>
              <a:t>Ditt fulle navn</a:t>
            </a:r>
            <a:endParaRPr lang="nb-NO" altLang="nb-NO" sz="2600" dirty="0">
              <a:ea typeface="Calibri"/>
              <a:cs typeface="Calibri"/>
            </a:endParaRPr>
          </a:p>
          <a:p>
            <a:pPr lvl="1"/>
            <a:r>
              <a:rPr lang="nb-NO" altLang="nb-NO" sz="2600" dirty="0"/>
              <a:t>Navn på institusjonen</a:t>
            </a:r>
            <a:endParaRPr lang="nb-NO" altLang="nb-NO" sz="2600" dirty="0">
              <a:ea typeface="Calibri"/>
              <a:cs typeface="Calibri"/>
            </a:endParaRPr>
          </a:p>
          <a:p>
            <a:pPr lvl="1"/>
            <a:r>
              <a:rPr lang="nb-NO" altLang="nb-NO" sz="2600" dirty="0"/>
              <a:t>Bekreftelse på opptak</a:t>
            </a:r>
            <a:endParaRPr lang="nb-NO" altLang="nb-NO" sz="2600" dirty="0">
              <a:ea typeface="Calibri"/>
              <a:cs typeface="Calibri"/>
            </a:endParaRPr>
          </a:p>
          <a:p>
            <a:pPr lvl="1"/>
            <a:r>
              <a:rPr lang="nb-NO" altLang="nb-NO" sz="2600" b="1" dirty="0"/>
              <a:t>Semesterdatoer</a:t>
            </a:r>
            <a:endParaRPr lang="nb-NO" altLang="nb-NO" sz="2600" b="1" dirty="0">
              <a:ea typeface="Calibri"/>
              <a:cs typeface="Calibri"/>
            </a:endParaRPr>
          </a:p>
          <a:p>
            <a:pPr lvl="1"/>
            <a:r>
              <a:rPr lang="nb-NO" altLang="nb-NO" sz="2600" dirty="0"/>
              <a:t>Full skolepengesum i lokal valuta (</a:t>
            </a:r>
            <a:r>
              <a:rPr lang="nb-NO" altLang="nb-NO" sz="2600" dirty="0" err="1"/>
              <a:t>Tuition</a:t>
            </a:r>
            <a:r>
              <a:rPr lang="nb-NO" altLang="nb-NO" sz="2600" dirty="0"/>
              <a:t> </a:t>
            </a:r>
            <a:r>
              <a:rPr lang="nb-NO" altLang="nb-NO" sz="2600" dirty="0" err="1"/>
              <a:t>fee</a:t>
            </a:r>
            <a:r>
              <a:rPr lang="nb-NO" altLang="nb-NO" sz="2600" dirty="0"/>
              <a:t>) dersom det er aktuelt</a:t>
            </a:r>
            <a:endParaRPr lang="nb-NO" altLang="nb-NO" sz="2600" dirty="0">
              <a:ea typeface="Calibri"/>
              <a:cs typeface="Calibri"/>
            </a:endParaRPr>
          </a:p>
          <a:p>
            <a:r>
              <a:rPr lang="nb-NO" altLang="nb-NO" sz="2600" dirty="0"/>
              <a:t>Du må ikke kjøpe flybilletter før du har fått opptaksbrev</a:t>
            </a:r>
            <a:endParaRPr lang="nb-NO" altLang="nb-NO" sz="2600" dirty="0">
              <a:ea typeface="Calibri"/>
              <a:cs typeface="Calibri"/>
            </a:endParaRPr>
          </a:p>
          <a:p>
            <a:r>
              <a:rPr lang="nb-NO" altLang="nb-NO" sz="2600" dirty="0"/>
              <a:t>Opptaksbrevet skal legges ved søknaden til Lånekassen når du søker om støtte – hvis du skal betale skolepenger</a:t>
            </a:r>
            <a:endParaRPr lang="nb-NO" altLang="nb-NO" sz="2600" dirty="0">
              <a:ea typeface="Calibri"/>
              <a:cs typeface="Calibri"/>
            </a:endParaRPr>
          </a:p>
          <a:p>
            <a:pPr lvl="1"/>
            <a:endParaRPr lang="nb-NO" altLang="nb-NO" sz="1100"/>
          </a:p>
          <a:p>
            <a:pPr lvl="1"/>
            <a:endParaRPr lang="nb-NO" altLang="nb-NO" sz="1100"/>
          </a:p>
          <a:p>
            <a:endParaRPr lang="nb-NO" sz="1500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Guia dos Aprovados - Consultoria para Concursos Públicos">
            <a:extLst>
              <a:ext uri="{FF2B5EF4-FFF2-40B4-BE49-F238E27FC236}">
                <a16:creationId xmlns:a16="http://schemas.microsoft.com/office/drawing/2014/main" id="{CB8E73FF-DC19-D1A5-94C2-91FAC3D2A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6" r="9696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513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3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1464" y="185113"/>
            <a:ext cx="5314536" cy="1325563"/>
          </a:xfrm>
        </p:spPr>
        <p:txBody>
          <a:bodyPr>
            <a:normAutofit/>
          </a:bodyPr>
          <a:lstStyle/>
          <a:p>
            <a:r>
              <a:rPr lang="nb-NO"/>
              <a:t>Bolig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289873" y="1286866"/>
            <a:ext cx="5314542" cy="4550593"/>
          </a:xfrm>
        </p:spPr>
        <p:txBody>
          <a:bodyPr anchor="t">
            <a:noAutofit/>
          </a:bodyPr>
          <a:lstStyle/>
          <a:p>
            <a:r>
              <a:rPr lang="nb-NO" sz="1600" dirty="0"/>
              <a:t>Du er selv ansvarlig for å skaffe deg bolig</a:t>
            </a:r>
          </a:p>
          <a:p>
            <a:r>
              <a:rPr lang="nb-NO" sz="1600" dirty="0"/>
              <a:t>De fleste universitetene tilbyr studenthybler, men noen steder er disse dyrere enn private hybler/leiligheter.</a:t>
            </a:r>
            <a:endParaRPr lang="nb-NO" sz="1600" dirty="0">
              <a:ea typeface="Calibri"/>
              <a:cs typeface="Calibri"/>
            </a:endParaRPr>
          </a:p>
          <a:p>
            <a:r>
              <a:rPr lang="nb-NO" sz="1600" dirty="0"/>
              <a:t>Skal du skaffe deg bolig privat lønner det seg ofte å dra et par uker før. Skaff deg da et midlertidig sted å bo (hotell, </a:t>
            </a:r>
            <a:r>
              <a:rPr lang="nb-NO" sz="1600" dirty="0" err="1"/>
              <a:t>hostell</a:t>
            </a:r>
            <a:r>
              <a:rPr lang="nb-NO" sz="1600" dirty="0"/>
              <a:t>, </a:t>
            </a:r>
            <a:r>
              <a:rPr lang="nb-NO" sz="1600" dirty="0" err="1"/>
              <a:t>AirBnB</a:t>
            </a:r>
            <a:r>
              <a:rPr lang="nb-NO" sz="1600" dirty="0"/>
              <a:t>).</a:t>
            </a:r>
            <a:endParaRPr lang="nb-NO" sz="1600" dirty="0">
              <a:ea typeface="Calibri"/>
              <a:cs typeface="Calibri"/>
            </a:endParaRPr>
          </a:p>
          <a:p>
            <a:r>
              <a:rPr lang="nb-NO" sz="1600" dirty="0"/>
              <a:t>Dersom vertsinstitusjonen tilbyr studentboliger, søker du på egenhånd. Dette vil du motta informasjon om fra vertsinstitusjonen</a:t>
            </a:r>
            <a:endParaRPr lang="nb-NO" sz="1600" dirty="0">
              <a:ea typeface="Calibri"/>
              <a:cs typeface="Calibri"/>
            </a:endParaRPr>
          </a:p>
          <a:p>
            <a:r>
              <a:rPr lang="nb-NO" sz="1600" dirty="0"/>
              <a:t>Du må gjerne starte letingen på forhånd, men du </a:t>
            </a:r>
            <a:r>
              <a:rPr lang="nb-NO" sz="1600" u="sng" dirty="0"/>
              <a:t>må aldri signere </a:t>
            </a:r>
            <a:r>
              <a:rPr lang="nb-NO" sz="1600" dirty="0"/>
              <a:t>på noe eller betale noe på det private leiemarkedet uten å ha sett leiligheten. Så dersom du starter før avreise: Bestill visning!</a:t>
            </a:r>
            <a:endParaRPr lang="nb-NO" sz="1600" dirty="0">
              <a:ea typeface="Calibri"/>
              <a:cs typeface="Calibri"/>
            </a:endParaRPr>
          </a:p>
          <a:p>
            <a:r>
              <a:rPr lang="nb-NO" sz="1600" b="1" dirty="0"/>
              <a:t>Merk at noen byer har økt </a:t>
            </a:r>
            <a:r>
              <a:rPr lang="nb-NO" sz="1600" b="1" dirty="0" err="1"/>
              <a:t>boligpress</a:t>
            </a:r>
            <a:r>
              <a:rPr lang="nb-NO" sz="1600" b="1" dirty="0"/>
              <a:t> etter pandemien – gjelder kanskje særlig for Brisbane i Australia. Ta kontakt med vertsinstitusjonen for mer informasjon og tips til å skaffe bolig.</a:t>
            </a:r>
            <a:endParaRPr lang="nb-NO" sz="1600" b="1" dirty="0">
              <a:ea typeface="Calibri"/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e 6" descr="Et bilde som inneholder person, vegg, klær, innendørs&#10;&#10;Automatisk generert beskrivelse">
            <a:extLst>
              <a:ext uri="{FF2B5EF4-FFF2-40B4-BE49-F238E27FC236}">
                <a16:creationId xmlns:a16="http://schemas.microsoft.com/office/drawing/2014/main" id="{36273CCC-E3BF-4C1A-ABBE-B4BE5720C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 r="18910"/>
          <a:stretch/>
        </p:blipFill>
        <p:spPr>
          <a:xfrm>
            <a:off x="5700897" y="-2008"/>
            <a:ext cx="6491103" cy="5840278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A9E1FE3-CD80-453B-A1FA-20B702C60189}"/>
              </a:ext>
            </a:extLst>
          </p:cNvPr>
          <p:cNvSpPr txBox="1"/>
          <p:nvPr/>
        </p:nvSpPr>
        <p:spPr>
          <a:xfrm>
            <a:off x="5700897" y="5517971"/>
            <a:ext cx="29702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err="1"/>
              <a:t>Foto</a:t>
            </a:r>
            <a:r>
              <a:rPr lang="en-US" sz="800"/>
              <a:t>: H. Solevåg, </a:t>
            </a:r>
            <a:r>
              <a:rPr lang="en-US" sz="800" err="1"/>
              <a:t>utveksling</a:t>
            </a:r>
            <a:r>
              <a:rPr lang="en-US" sz="800"/>
              <a:t> i </a:t>
            </a:r>
            <a:r>
              <a:rPr lang="en-US" sz="800" err="1"/>
              <a:t>Danmark</a:t>
            </a:r>
            <a:endParaRPr lang="nb-NO" sz="1000"/>
          </a:p>
        </p:txBody>
      </p:sp>
    </p:spTree>
    <p:extLst>
      <p:ext uri="{BB962C8B-B14F-4D97-AF65-F5344CB8AC3E}">
        <p14:creationId xmlns:p14="http://schemas.microsoft.com/office/powerpoint/2010/main" val="3728689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82861d20-1a01-4901-9fd7-ca75dcac90e1" xsi:nil="true"/>
    <Invited_Leaders xmlns="82861d20-1a01-4901-9fd7-ca75dcac90e1" xsi:nil="true"/>
    <FolderType xmlns="82861d20-1a01-4901-9fd7-ca75dcac90e1" xsi:nil="true"/>
    <Owner xmlns="82861d20-1a01-4901-9fd7-ca75dcac90e1">
      <UserInfo>
        <DisplayName/>
        <AccountId xsi:nil="true"/>
        <AccountType/>
      </UserInfo>
    </Owner>
    <Leaders xmlns="82861d20-1a01-4901-9fd7-ca75dcac90e1">
      <UserInfo>
        <DisplayName/>
        <AccountId xsi:nil="true"/>
        <AccountType/>
      </UserInfo>
    </Leaders>
    <Students xmlns="82861d20-1a01-4901-9fd7-ca75dcac90e1">
      <UserInfo>
        <DisplayName/>
        <AccountId xsi:nil="true"/>
        <AccountType/>
      </UserInfo>
    </Students>
    <Student_Groups xmlns="82861d20-1a01-4901-9fd7-ca75dcac90e1">
      <UserInfo>
        <DisplayName/>
        <AccountId xsi:nil="true"/>
        <AccountType/>
      </UserInfo>
    </Student_Groups>
    <Is_Collaboration_Space_Locked xmlns="82861d20-1a01-4901-9fd7-ca75dcac90e1" xsi:nil="true"/>
    <IsNotebookLocked xmlns="82861d20-1a01-4901-9fd7-ca75dcac90e1" xsi:nil="true"/>
    <NotebookType xmlns="82861d20-1a01-4901-9fd7-ca75dcac90e1" xsi:nil="true"/>
    <Distribution_Groups xmlns="82861d20-1a01-4901-9fd7-ca75dcac90e1" xsi:nil="true"/>
    <DefaultSectionNames xmlns="82861d20-1a01-4901-9fd7-ca75dcac90e1" xsi:nil="true"/>
    <Invited_Members xmlns="82861d20-1a01-4901-9fd7-ca75dcac90e1" xsi:nil="true"/>
    <Invited_Teachers xmlns="82861d20-1a01-4901-9fd7-ca75dcac90e1" xsi:nil="true"/>
    <Invited_Students xmlns="82861d20-1a01-4901-9fd7-ca75dcac90e1" xsi:nil="true"/>
    <Math_Settings xmlns="82861d20-1a01-4901-9fd7-ca75dcac90e1" xsi:nil="true"/>
    <Members xmlns="82861d20-1a01-4901-9fd7-ca75dcac90e1">
      <UserInfo>
        <DisplayName/>
        <AccountId xsi:nil="true"/>
        <AccountType/>
      </UserInfo>
    </Members>
    <Member_Groups xmlns="82861d20-1a01-4901-9fd7-ca75dcac90e1">
      <UserInfo>
        <DisplayName/>
        <AccountId xsi:nil="true"/>
        <AccountType/>
      </UserInfo>
    </Member_Groups>
    <Self_Registration_Enabled xmlns="82861d20-1a01-4901-9fd7-ca75dcac90e1" xsi:nil="true"/>
    <Has_Teacher_Only_SectionGroup xmlns="82861d20-1a01-4901-9fd7-ca75dcac90e1" xsi:nil="true"/>
    <AppVersion xmlns="82861d20-1a01-4901-9fd7-ca75dcac90e1" xsi:nil="true"/>
    <Teachers xmlns="82861d20-1a01-4901-9fd7-ca75dcac90e1">
      <UserInfo>
        <DisplayName/>
        <AccountId xsi:nil="true"/>
        <AccountType/>
      </UserInfo>
    </Teachers>
    <Templates xmlns="82861d20-1a01-4901-9fd7-ca75dcac90e1" xsi:nil="true"/>
    <LMS_Mappings xmlns="82861d20-1a01-4901-9fd7-ca75dcac90e1" xsi:nil="true"/>
    <CultureName xmlns="82861d20-1a01-4901-9fd7-ca75dcac90e1" xsi:nil="true"/>
    <Has_Leaders_Only_SectionGroup xmlns="82861d20-1a01-4901-9fd7-ca75dcac90e1" xsi:nil="true"/>
    <TaxCatchAll xmlns="567036c1-50ea-4cd1-a67a-ece905ab4e61" xsi:nil="true"/>
    <lcf76f155ced4ddcb4097134ff3c332f xmlns="82861d20-1a01-4901-9fd7-ca75dcac90e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B7AD7BB9722254A9EF584B97E258802" ma:contentTypeVersion="44" ma:contentTypeDescription="Opprett et nytt dokument." ma:contentTypeScope="" ma:versionID="5008c58242d23856388c0a9b029ad190">
  <xsd:schema xmlns:xsd="http://www.w3.org/2001/XMLSchema" xmlns:xs="http://www.w3.org/2001/XMLSchema" xmlns:p="http://schemas.microsoft.com/office/2006/metadata/properties" xmlns:ns2="82861d20-1a01-4901-9fd7-ca75dcac90e1" xmlns:ns3="567036c1-50ea-4cd1-a67a-ece905ab4e61" targetNamespace="http://schemas.microsoft.com/office/2006/metadata/properties" ma:root="true" ma:fieldsID="b2e5b1a6183a8c139dead15c5106a6f3" ns2:_="" ns3:_="">
    <xsd:import namespace="82861d20-1a01-4901-9fd7-ca75dcac90e1"/>
    <xsd:import namespace="567036c1-50ea-4cd1-a67a-ece905ab4e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Invited_Leaders" minOccurs="0"/>
                <xsd:element ref="ns2:Invited_Member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Teachers" minOccurs="0"/>
                <xsd:element ref="ns2:Students" minOccurs="0"/>
                <xsd:element ref="ns2:Student_Groups" minOccurs="0"/>
                <xsd:element ref="ns2:Distribution_Groups" minOccurs="0"/>
                <xsd:element ref="ns2:LMS_Mappings" minOccurs="0"/>
                <xsd:element ref="ns2:Invited_Teachers" minOccurs="0"/>
                <xsd:element ref="ns2:Invited_Students" minOccurs="0"/>
                <xsd:element ref="ns2:Self_Registration_Enabled" minOccurs="0"/>
                <xsd:element ref="ns2:Has_Teacher_Only_SectionGroup" minOccurs="0"/>
                <xsd:element ref="ns2:Is_Collaboration_Space_Locked" minOccurs="0"/>
                <xsd:element ref="ns2:IsNotebookLocked" minOccurs="0"/>
                <xsd:element ref="ns2:Has_Leaders_Only_SectionGroup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61d20-1a01-4901-9fd7-ca75dcac90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9" nillable="true" ma:displayName="Math Settings" ma:internalName="Math_Settings">
      <xsd:simpleType>
        <xsd:restriction base="dms:Text"/>
      </xsd:simpleType>
    </xsd:element>
    <xsd:element name="DefaultSectionNames" ma:index="2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1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2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3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4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5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6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Teachers" ma:index="31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2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3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6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7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8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9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40" nillable="true" ma:displayName="Is Collaboration Space Locked" ma:internalName="Is_Collaboration_Space_Locked">
      <xsd:simpleType>
        <xsd:restriction base="dms:Boolean"/>
      </xsd:simpleType>
    </xsd:element>
    <xsd:element name="IsNotebookLocked" ma:index="41" nillable="true" ma:displayName="Is Notebook Locked" ma:internalName="IsNotebookLocked">
      <xsd:simpleType>
        <xsd:restriction base="dms:Boolean"/>
      </xsd:simpleType>
    </xsd:element>
    <xsd:element name="Has_Leaders_Only_SectionGroup" ma:index="42" nillable="true" ma:displayName="Has Leaders Only SectionGroup" ma:internalName="Has_Leaders_Only_SectionGroup">
      <xsd:simpleType>
        <xsd:restriction base="dms:Boolean"/>
      </xsd:simpleType>
    </xsd:element>
    <xsd:element name="MediaServiceLocation" ma:index="43" nillable="true" ma:displayName="Location" ma:internalName="MediaServiceLocation" ma:readOnly="true">
      <xsd:simpleType>
        <xsd:restriction base="dms:Text"/>
      </xsd:simpleType>
    </xsd:element>
    <xsd:element name="MediaServiceAutoKeyPoints" ma:index="4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8" nillable="true" ma:taxonomy="true" ma:internalName="lcf76f155ced4ddcb4097134ff3c332f" ma:taxonomyFieldName="MediaServiceImageTags" ma:displayName="Bildemerkelapper" ma:readOnly="false" ma:fieldId="{5cf76f15-5ced-4ddc-b409-7134ff3c332f}" ma:taxonomyMulti="true" ma:sspId="d5ac12ea-e064-4df2-9638-65326f4f9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5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5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036c1-50ea-4cd1-a67a-ece905ab4e61" elementFormDefault="qualified">
    <xsd:import namespace="http://schemas.microsoft.com/office/2006/documentManagement/types"/>
    <xsd:import namespace="http://schemas.microsoft.com/office/infopath/2007/PartnerControls"/>
    <xsd:element name="SharedWithUsers" ma:index="2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49" nillable="true" ma:displayName="Taxonomy Catch All Column" ma:hidden="true" ma:list="{a2ebbced-47a8-4ffe-a4a5-480e64e0836b}" ma:internalName="TaxCatchAll" ma:showField="CatchAllData" ma:web="567036c1-50ea-4cd1-a67a-ece905ab4e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62CFBE-94F7-40F6-AFF0-1963A4BAC5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8AABE5-53D3-479E-A37A-D5EFA0E650E7}">
  <ds:schemaRefs>
    <ds:schemaRef ds:uri="567036c1-50ea-4cd1-a67a-ece905ab4e61"/>
    <ds:schemaRef ds:uri="82861d20-1a01-4901-9fd7-ca75dcac90e1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5BA92DE-7603-4A14-8BBA-005BFF632EB7}">
  <ds:schemaRefs>
    <ds:schemaRef ds:uri="567036c1-50ea-4cd1-a67a-ece905ab4e61"/>
    <ds:schemaRef ds:uri="82861d20-1a01-4901-9fd7-ca75dcac90e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28</Slides>
  <Notes>23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Lysbildetitler</vt:lpstr>
      </vt:variant>
      <vt:variant>
        <vt:i4>28</vt:i4>
      </vt:variant>
    </vt:vector>
  </HeadingPairs>
  <TitlesOfParts>
    <vt:vector size="30" baseType="lpstr">
      <vt:lpstr>Office-tema</vt:lpstr>
      <vt:lpstr>1_Office-tema</vt:lpstr>
      <vt:lpstr>Informasjonsmøte før utreise  Utveksling Vår 2025 </vt:lpstr>
      <vt:lpstr>Hva skal vi snakke om i dag?</vt:lpstr>
      <vt:lpstr>Språk</vt:lpstr>
      <vt:lpstr>Lånekassen - hva?</vt:lpstr>
      <vt:lpstr>Lånekassen – hvordan?</vt:lpstr>
      <vt:lpstr>Ekstra stipend </vt:lpstr>
      <vt:lpstr>Hvordan søke om lån?</vt:lpstr>
      <vt:lpstr>Viktig om opptaksbrev</vt:lpstr>
      <vt:lpstr>Bolig</vt:lpstr>
      <vt:lpstr>Visum generelt</vt:lpstr>
      <vt:lpstr>Visum til Sør-Afrika</vt:lpstr>
      <vt:lpstr>Visum til andre land i Afrika</vt:lpstr>
      <vt:lpstr>Visum til Brasil</vt:lpstr>
      <vt:lpstr>Visum til Nord-Amerika</vt:lpstr>
      <vt:lpstr>Visum til andre land</vt:lpstr>
      <vt:lpstr>Forsikring, helse og sikkerhet </vt:lpstr>
      <vt:lpstr>ANSA</vt:lpstr>
      <vt:lpstr>PowerPoint-presentasjon</vt:lpstr>
      <vt:lpstr>Viktige epostadresser og telefonnumre </vt:lpstr>
      <vt:lpstr>Forberedelser</vt:lpstr>
      <vt:lpstr>Sikkerhet – Tips 1</vt:lpstr>
      <vt:lpstr>Sikkerhet – Tips 2</vt:lpstr>
      <vt:lpstr>Om situasjonen i USA</vt:lpstr>
      <vt:lpstr>Godkjenning</vt:lpstr>
      <vt:lpstr>Registrering</vt:lpstr>
      <vt:lpstr>Når dere kommer tilbake</vt:lpstr>
      <vt:lpstr>Hold deg oppdatert i appen </vt:lpstr>
      <vt:lpstr>Følg oss på instagram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Informasjonsmøte før utreise  Utveksling høst 2024</dc:title>
  <dc:creator>Marit Schulstad Wasa</dc:creator>
  <cp:revision>12</cp:revision>
  <cp:lastPrinted>1601-01-01T00:00:00Z</cp:lastPrinted>
  <dcterms:created xsi:type="dcterms:W3CDTF">2024-11-06T12:52:15Z</dcterms:created>
  <dcterms:modified xsi:type="dcterms:W3CDTF">2025-04-09T08:32:49Z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</Properties>
</file>