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4"/>
    <p:sldMasterId id="2147483723" r:id="rId5"/>
    <p:sldMasterId id="2147483710" r:id="rId6"/>
    <p:sldMasterId id="2147483737" r:id="rId7"/>
  </p:sldMasterIdLst>
  <p:notesMasterIdLst>
    <p:notesMasterId r:id="rId9"/>
  </p:notesMasterIdLst>
  <p:sldIdLst>
    <p:sldId id="265" r:id="rId8"/>
  </p:sldIdLst>
  <p:sldSz cx="21383625" cy="30240288"/>
  <p:notesSz cx="6792913" cy="9925050"/>
  <p:defaultTextStyle>
    <a:defPPr>
      <a:defRPr lang="nb-NO"/>
    </a:defPPr>
    <a:lvl1pPr marL="0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1pPr>
    <a:lvl2pPr marL="1053526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2pPr>
    <a:lvl3pPr marL="2107052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3pPr>
    <a:lvl4pPr marL="3160578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4pPr>
    <a:lvl5pPr marL="4214104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5pPr>
    <a:lvl6pPr marL="5267630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6pPr>
    <a:lvl7pPr marL="6321156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7pPr>
    <a:lvl8pPr marL="7374682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8pPr>
    <a:lvl9pPr marL="8428208" algn="l" defTabSz="2107052" rtl="0" eaLnBrk="1" latinLnBrk="0" hangingPunct="1">
      <a:defRPr sz="41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BD"/>
    <a:srgbClr val="000026"/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9AA25-8814-A36E-9421-5BF1B4764B39}" v="3" dt="2023-10-20T11:49:01.629"/>
    <p1510:client id="{C873AFD0-9F18-4195-9D06-D99074BF3CB0}" v="24" dt="2023-10-20T08:12:25.268"/>
    <p1510:client id="{F9267B98-C573-8001-92B5-44796B61556E}" v="151" dt="2023-10-20T07:14:14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8" autoAdjust="0"/>
    <p:restoredTop sz="94680"/>
  </p:normalViewPr>
  <p:slideViewPr>
    <p:cSldViewPr snapToGrid="0" snapToObjects="1">
      <p:cViewPr varScale="1">
        <p:scale>
          <a:sx n="26" d="100"/>
          <a:sy n="26" d="100"/>
        </p:scale>
        <p:origin x="2964" y="150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20.10.2023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1239838"/>
            <a:ext cx="236696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1pPr>
    <a:lvl2pPr marL="1053526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2pPr>
    <a:lvl3pPr marL="2107052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3pPr>
    <a:lvl4pPr marL="3160578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4pPr>
    <a:lvl5pPr marL="4214104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5pPr>
    <a:lvl6pPr marL="5267630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6pPr>
    <a:lvl7pPr marL="6321156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7pPr>
    <a:lvl8pPr marL="7374682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8pPr>
    <a:lvl9pPr marL="8428208" algn="l" defTabSz="2107052" rtl="0" eaLnBrk="1" latinLnBrk="0" hangingPunct="1">
      <a:defRPr sz="27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L_lys blå oppset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0" name="Plassholder for innhold 5"/>
          <p:cNvSpPr>
            <a:spLocks noGrp="1"/>
          </p:cNvSpPr>
          <p:nvPr>
            <p:ph sz="quarter" idx="11"/>
          </p:nvPr>
        </p:nvSpPr>
        <p:spPr>
          <a:xfrm>
            <a:off x="783162" y="13478933"/>
            <a:ext cx="9850971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1" name="Plassholder for innhold 5"/>
          <p:cNvSpPr>
            <a:spLocks noGrp="1"/>
          </p:cNvSpPr>
          <p:nvPr>
            <p:ph sz="quarter" idx="12"/>
          </p:nvPr>
        </p:nvSpPr>
        <p:spPr>
          <a:xfrm>
            <a:off x="783162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2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5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078133"/>
            <a:ext cx="19754850" cy="601081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1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57468" y="13478933"/>
            <a:ext cx="9498244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3664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22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72706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L_mørk blå oppset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6485467"/>
            <a:ext cx="19754850" cy="660348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67" y="28065785"/>
            <a:ext cx="5261483" cy="1368634"/>
          </a:xfrm>
          <a:prstGeom prst="rect">
            <a:avLst/>
          </a:prstGeom>
        </p:spPr>
      </p:pic>
      <p:sp>
        <p:nvSpPr>
          <p:cNvPr id="21" name="Plassholder for innhold 4"/>
          <p:cNvSpPr>
            <a:spLocks noGrp="1"/>
          </p:cNvSpPr>
          <p:nvPr>
            <p:ph sz="quarter" idx="21"/>
          </p:nvPr>
        </p:nvSpPr>
        <p:spPr>
          <a:xfrm>
            <a:off x="814388" y="5299617"/>
            <a:ext cx="19234679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88153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VL_mørk blå oppset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9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7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pic>
        <p:nvPicPr>
          <p:cNvPr id="28" name="Bild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67" y="28065785"/>
            <a:ext cx="5261483" cy="1368634"/>
          </a:xfrm>
          <a:prstGeom prst="rect">
            <a:avLst/>
          </a:prstGeom>
        </p:spPr>
      </p:pic>
      <p:sp>
        <p:nvSpPr>
          <p:cNvPr id="29" name="Plassholder for innhold 4"/>
          <p:cNvSpPr>
            <a:spLocks noGrp="1"/>
          </p:cNvSpPr>
          <p:nvPr>
            <p:ph sz="quarter" idx="23"/>
          </p:nvPr>
        </p:nvSpPr>
        <p:spPr>
          <a:xfrm>
            <a:off x="837436" y="5202896"/>
            <a:ext cx="18805231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2842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1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4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179805"/>
            <a:ext cx="19754850" cy="5909147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9" name="Bild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30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079065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30427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2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823909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005563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22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6045199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50679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3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6485467"/>
            <a:ext cx="19754850" cy="660348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4" y="28040424"/>
            <a:ext cx="5028583" cy="1446511"/>
          </a:xfrm>
          <a:prstGeom prst="rect">
            <a:avLst/>
          </a:prstGeom>
        </p:spPr>
      </p:pic>
      <p:sp>
        <p:nvSpPr>
          <p:cNvPr id="20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5300062"/>
            <a:ext cx="19011905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1853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4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9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6" name="Bild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4" y="28040424"/>
            <a:ext cx="5028583" cy="1446511"/>
          </a:xfrm>
          <a:prstGeom prst="rect">
            <a:avLst/>
          </a:prstGeom>
        </p:spPr>
      </p:pic>
      <p:sp>
        <p:nvSpPr>
          <p:cNvPr id="27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29" name="Plassholder for innhold 4"/>
          <p:cNvSpPr>
            <a:spLocks noGrp="1"/>
          </p:cNvSpPr>
          <p:nvPr>
            <p:ph sz="quarter" idx="23"/>
          </p:nvPr>
        </p:nvSpPr>
        <p:spPr>
          <a:xfrm>
            <a:off x="769111" y="5252377"/>
            <a:ext cx="19093689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53230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2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71441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71441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6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15120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15120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23" name="Plassholder for innhold 4"/>
          <p:cNvSpPr>
            <a:spLocks noGrp="1"/>
          </p:cNvSpPr>
          <p:nvPr>
            <p:ph sz="quarter" idx="23"/>
          </p:nvPr>
        </p:nvSpPr>
        <p:spPr>
          <a:xfrm>
            <a:off x="783162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86017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814388" y="1620130"/>
            <a:ext cx="1379255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814389" y="3517182"/>
            <a:ext cx="1376151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4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89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9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30" name="Plassholder for innhold 5"/>
          <p:cNvSpPr>
            <a:spLocks noGrp="1"/>
          </p:cNvSpPr>
          <p:nvPr>
            <p:ph sz="quarter" idx="19"/>
          </p:nvPr>
        </p:nvSpPr>
        <p:spPr>
          <a:xfrm>
            <a:off x="814388" y="6282268"/>
            <a:ext cx="19754850" cy="728081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19" y="27990259"/>
            <a:ext cx="5692660" cy="1480794"/>
          </a:xfrm>
          <a:prstGeom prst="rect">
            <a:avLst/>
          </a:prstGeom>
        </p:spPr>
      </p:pic>
      <p:sp>
        <p:nvSpPr>
          <p:cNvPr id="16" name="Plassholder for innhold 4"/>
          <p:cNvSpPr>
            <a:spLocks noGrp="1"/>
          </p:cNvSpPr>
          <p:nvPr>
            <p:ph sz="quarter" idx="21"/>
          </p:nvPr>
        </p:nvSpPr>
        <p:spPr>
          <a:xfrm>
            <a:off x="814389" y="5217675"/>
            <a:ext cx="17778411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4950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set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9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19" y="27990259"/>
            <a:ext cx="5692660" cy="1480794"/>
          </a:xfrm>
          <a:prstGeom prst="rect">
            <a:avLst/>
          </a:prstGeom>
        </p:spPr>
      </p:pic>
      <p:sp>
        <p:nvSpPr>
          <p:cNvPr id="31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2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33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4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5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6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7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8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9" name="Plassholder for innhold 4"/>
          <p:cNvSpPr>
            <a:spLocks noGrp="1"/>
          </p:cNvSpPr>
          <p:nvPr>
            <p:ph sz="quarter" idx="23"/>
          </p:nvPr>
        </p:nvSpPr>
        <p:spPr>
          <a:xfrm>
            <a:off x="802039" y="5288471"/>
            <a:ext cx="17841561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13918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1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2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13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6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297898"/>
            <a:ext cx="19754850" cy="5791054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3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129864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7213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2 E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2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7" y="28028170"/>
            <a:ext cx="4895654" cy="1406249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3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4066807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4066859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7105851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7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7105956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9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0" name="Plassholder for innhold 4"/>
          <p:cNvSpPr>
            <a:spLocks noGrp="1"/>
          </p:cNvSpPr>
          <p:nvPr>
            <p:ph sz="quarter" idx="23"/>
          </p:nvPr>
        </p:nvSpPr>
        <p:spPr>
          <a:xfrm>
            <a:off x="837436" y="5994400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24004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sett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9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99" y="27830608"/>
            <a:ext cx="6263653" cy="1801372"/>
          </a:xfrm>
          <a:prstGeom prst="rect">
            <a:avLst/>
          </a:prstGeom>
        </p:spPr>
      </p:pic>
      <p:sp>
        <p:nvSpPr>
          <p:cNvPr id="20" name="Tittel 1"/>
          <p:cNvSpPr>
            <a:spLocks noGrp="1"/>
          </p:cNvSpPr>
          <p:nvPr>
            <p:ph type="ctrTitle"/>
          </p:nvPr>
        </p:nvSpPr>
        <p:spPr>
          <a:xfrm>
            <a:off x="814388" y="1620130"/>
            <a:ext cx="1379255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1" name="Undertittel 2"/>
          <p:cNvSpPr>
            <a:spLocks noGrp="1"/>
          </p:cNvSpPr>
          <p:nvPr>
            <p:ph type="subTitle" idx="1"/>
          </p:nvPr>
        </p:nvSpPr>
        <p:spPr>
          <a:xfrm>
            <a:off x="814389" y="3517182"/>
            <a:ext cx="1376151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89" y="14071600"/>
            <a:ext cx="9550148" cy="6579971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innhold 5"/>
          <p:cNvSpPr>
            <a:spLocks noGrp="1"/>
          </p:cNvSpPr>
          <p:nvPr>
            <p:ph sz="quarter" idx="19"/>
          </p:nvPr>
        </p:nvSpPr>
        <p:spPr>
          <a:xfrm>
            <a:off x="814388" y="6282268"/>
            <a:ext cx="19754850" cy="728081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7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5028686"/>
            <a:ext cx="17572571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53294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lys blå oppsett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29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99" y="27830608"/>
            <a:ext cx="6263653" cy="180137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6" name="Undertittel 2"/>
          <p:cNvSpPr>
            <a:spLocks noGrp="1"/>
          </p:cNvSpPr>
          <p:nvPr>
            <p:ph type="subTitle" idx="1"/>
          </p:nvPr>
        </p:nvSpPr>
        <p:spPr>
          <a:xfrm>
            <a:off x="837436" y="3568067"/>
            <a:ext cx="15655080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7" name="Plassholder for innhold 5"/>
          <p:cNvSpPr>
            <a:spLocks noGrp="1"/>
          </p:cNvSpPr>
          <p:nvPr>
            <p:ph sz="quarter" idx="11"/>
          </p:nvPr>
        </p:nvSpPr>
        <p:spPr>
          <a:xfrm>
            <a:off x="802039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8" name="Plassholder for innhold 5"/>
          <p:cNvSpPr>
            <a:spLocks noGrp="1"/>
          </p:cNvSpPr>
          <p:nvPr>
            <p:ph sz="quarter" idx="13"/>
          </p:nvPr>
        </p:nvSpPr>
        <p:spPr>
          <a:xfrm>
            <a:off x="11019090" y="13732772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19"/>
          </p:nvPr>
        </p:nvSpPr>
        <p:spPr>
          <a:xfrm>
            <a:off x="837436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20"/>
          </p:nvPr>
        </p:nvSpPr>
        <p:spPr>
          <a:xfrm>
            <a:off x="11019090" y="6437782"/>
            <a:ext cx="9550148" cy="637906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4" name="Plassholder for innhold 5"/>
          <p:cNvSpPr>
            <a:spLocks noGrp="1"/>
          </p:cNvSpPr>
          <p:nvPr>
            <p:ph sz="quarter" idx="21"/>
          </p:nvPr>
        </p:nvSpPr>
        <p:spPr>
          <a:xfrm>
            <a:off x="11019090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5" name="Plassholder for innhold 5"/>
          <p:cNvSpPr>
            <a:spLocks noGrp="1"/>
          </p:cNvSpPr>
          <p:nvPr>
            <p:ph sz="quarter" idx="22"/>
          </p:nvPr>
        </p:nvSpPr>
        <p:spPr>
          <a:xfrm>
            <a:off x="837435" y="20955696"/>
            <a:ext cx="9550148" cy="6307003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6" name="Plassholder for innhold 4"/>
          <p:cNvSpPr>
            <a:spLocks noGrp="1"/>
          </p:cNvSpPr>
          <p:nvPr>
            <p:ph sz="quarter" idx="23"/>
          </p:nvPr>
        </p:nvSpPr>
        <p:spPr>
          <a:xfrm>
            <a:off x="802039" y="5288471"/>
            <a:ext cx="17943161" cy="863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85249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L_mørk blå oppset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4"/>
          <p:cNvSpPr>
            <a:spLocks noGrp="1"/>
          </p:cNvSpPr>
          <p:nvPr>
            <p:ph type="pic" sz="quarter" idx="15" hasCustomPrompt="1"/>
          </p:nvPr>
        </p:nvSpPr>
        <p:spPr>
          <a:xfrm>
            <a:off x="16527828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3</a:t>
            </a:r>
          </a:p>
        </p:txBody>
      </p:sp>
      <p:sp>
        <p:nvSpPr>
          <p:cNvPr id="18" name="Plassholder for bilde 4"/>
          <p:cNvSpPr>
            <a:spLocks noGrp="1"/>
          </p:cNvSpPr>
          <p:nvPr>
            <p:ph type="pic" sz="quarter" idx="16" hasCustomPrompt="1"/>
          </p:nvPr>
        </p:nvSpPr>
        <p:spPr>
          <a:xfrm>
            <a:off x="8373642" y="27978254"/>
            <a:ext cx="4027883" cy="1517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Logo 2</a:t>
            </a:r>
          </a:p>
        </p:txBody>
      </p:sp>
      <p:sp>
        <p:nvSpPr>
          <p:cNvPr id="14" name="Tittel 1"/>
          <p:cNvSpPr>
            <a:spLocks noGrp="1"/>
          </p:cNvSpPr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5" name="Undertittel 2"/>
          <p:cNvSpPr>
            <a:spLocks noGrp="1"/>
          </p:cNvSpPr>
          <p:nvPr>
            <p:ph type="subTitle" idx="1"/>
          </p:nvPr>
        </p:nvSpPr>
        <p:spPr>
          <a:xfrm>
            <a:off x="783162" y="3656104"/>
            <a:ext cx="15961767" cy="7954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360035" indent="0" algn="ctr">
              <a:buNone/>
              <a:defRPr sz="1575"/>
            </a:lvl2pPr>
            <a:lvl3pPr marL="720070" indent="0" algn="ctr">
              <a:buNone/>
              <a:defRPr sz="1418"/>
            </a:lvl3pPr>
            <a:lvl4pPr marL="1080105" indent="0" algn="ctr">
              <a:buNone/>
              <a:defRPr sz="1260"/>
            </a:lvl4pPr>
            <a:lvl5pPr marL="1440139" indent="0" algn="ctr">
              <a:buNone/>
              <a:defRPr sz="1260"/>
            </a:lvl5pPr>
            <a:lvl6pPr marL="1800175" indent="0" algn="ctr">
              <a:buNone/>
              <a:defRPr sz="1260"/>
            </a:lvl6pPr>
            <a:lvl7pPr marL="2160210" indent="0" algn="ctr">
              <a:buNone/>
              <a:defRPr sz="1260"/>
            </a:lvl7pPr>
            <a:lvl8pPr marL="2520244" indent="0" algn="ctr">
              <a:buNone/>
              <a:defRPr sz="1260"/>
            </a:lvl8pPr>
            <a:lvl9pPr marL="2880280" indent="0" algn="ctr">
              <a:buNone/>
              <a:defRPr sz="126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0" name="Plassholder for innhold 5"/>
          <p:cNvSpPr>
            <a:spLocks noGrp="1"/>
          </p:cNvSpPr>
          <p:nvPr>
            <p:ph sz="quarter" idx="11"/>
          </p:nvPr>
        </p:nvSpPr>
        <p:spPr>
          <a:xfrm>
            <a:off x="814388" y="13478933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1" name="Plassholder for innhold 5"/>
          <p:cNvSpPr>
            <a:spLocks noGrp="1"/>
          </p:cNvSpPr>
          <p:nvPr>
            <p:ph sz="quarter" idx="12"/>
          </p:nvPr>
        </p:nvSpPr>
        <p:spPr>
          <a:xfrm>
            <a:off x="814388" y="21041551"/>
            <a:ext cx="19754850" cy="6546721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2" name="Plassholder for innhold 5"/>
          <p:cNvSpPr>
            <a:spLocks noGrp="1"/>
          </p:cNvSpPr>
          <p:nvPr>
            <p:ph sz="quarter" idx="19"/>
          </p:nvPr>
        </p:nvSpPr>
        <p:spPr>
          <a:xfrm>
            <a:off x="783162" y="7310152"/>
            <a:ext cx="19754850" cy="5778800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8" name="Plassholder for innhold 5"/>
          <p:cNvSpPr>
            <a:spLocks noGrp="1"/>
          </p:cNvSpPr>
          <p:nvPr>
            <p:ph sz="quarter" idx="20"/>
          </p:nvPr>
        </p:nvSpPr>
        <p:spPr>
          <a:xfrm>
            <a:off x="11301292" y="13478934"/>
            <a:ext cx="9254419" cy="7172635"/>
          </a:xfrm>
        </p:spPr>
        <p:txBody>
          <a:bodyPr>
            <a:noAutofit/>
          </a:bodyPr>
          <a:lstStyle>
            <a:lvl1pPr marL="0" indent="0">
              <a:buNone/>
              <a:defRPr sz="4000"/>
            </a:lvl1pPr>
            <a:lvl2pPr marL="360035" indent="0">
              <a:buNone/>
              <a:defRPr sz="4000"/>
            </a:lvl2pPr>
            <a:lvl3pPr marL="720070" indent="0">
              <a:buNone/>
              <a:defRPr sz="4000"/>
            </a:lvl3pPr>
            <a:lvl4pPr marL="1080104" indent="0">
              <a:buNone/>
              <a:defRPr sz="4000"/>
            </a:lvl4pPr>
            <a:lvl5pPr marL="1440139" indent="0">
              <a:buNone/>
              <a:defRPr sz="4000"/>
            </a:lvl5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29" name="Bild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85" y="28040424"/>
            <a:ext cx="5368064" cy="1393995"/>
          </a:xfrm>
          <a:prstGeom prst="rect">
            <a:avLst/>
          </a:prstGeom>
        </p:spPr>
      </p:pic>
      <p:sp>
        <p:nvSpPr>
          <p:cNvPr id="30" name="Plassholder for innhold 4"/>
          <p:cNvSpPr>
            <a:spLocks noGrp="1"/>
          </p:cNvSpPr>
          <p:nvPr>
            <p:ph sz="quarter" idx="21"/>
          </p:nvPr>
        </p:nvSpPr>
        <p:spPr>
          <a:xfrm>
            <a:off x="783162" y="6146797"/>
            <a:ext cx="19786600" cy="863600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b-NO" dirty="0"/>
              <a:t>Rediger tekststiler i malen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394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21383625" cy="5873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83867"/>
            <a:ext cx="19165082" cy="21863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5" t="34093" r="26731" b="17145"/>
          <a:stretch/>
        </p:blipFill>
        <p:spPr>
          <a:xfrm>
            <a:off x="15477067" y="-50800"/>
            <a:ext cx="5926666" cy="59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3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8" r:id="rId2"/>
    <p:sldLayoutId id="2147483742" r:id="rId3"/>
    <p:sldLayoutId id="2147483743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21383625" cy="58732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739467"/>
            <a:ext cx="19165082" cy="215079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5" t="34093" r="26731" b="17145"/>
          <a:stretch/>
        </p:blipFill>
        <p:spPr>
          <a:xfrm>
            <a:off x="15477067" y="-50800"/>
            <a:ext cx="5926666" cy="59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1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  <p:sldLayoutId id="2147483726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7151"/>
            <a:ext cx="21383625" cy="5917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16133"/>
            <a:ext cx="19165082" cy="21931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5" r="43904" b="14749"/>
          <a:stretch/>
        </p:blipFill>
        <p:spPr>
          <a:xfrm>
            <a:off x="14644925" y="-16933"/>
            <a:ext cx="6758808" cy="59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6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9" r:id="rId2"/>
    <p:sldLayoutId id="2147483734" r:id="rId3"/>
    <p:sldLayoutId id="2147483735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-17151"/>
            <a:ext cx="21383625" cy="59179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3928" y="6316133"/>
            <a:ext cx="19165082" cy="21931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788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788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5" r="43904" b="14749"/>
          <a:stretch/>
        </p:blipFill>
        <p:spPr>
          <a:xfrm>
            <a:off x="14644925" y="-16933"/>
            <a:ext cx="6758808" cy="59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</p:sldLayoutIdLst>
  <p:hf hdr="0" dt="0"/>
  <p:txStyles>
    <p:titleStyle>
      <a:lvl1pPr algn="l" defTabSz="720070" rtl="0" eaLnBrk="1" latinLnBrk="0" hangingPunct="1">
        <a:lnSpc>
          <a:spcPct val="100000"/>
        </a:lnSpc>
        <a:spcBef>
          <a:spcPct val="0"/>
        </a:spcBef>
        <a:buNone/>
        <a:defRPr sz="7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26" indent="-270026" algn="l" defTabSz="720070" rtl="0" eaLnBrk="1" latinLnBrk="0" hangingPunct="1">
        <a:lnSpc>
          <a:spcPct val="100000"/>
        </a:lnSpc>
        <a:spcBef>
          <a:spcPts val="788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53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90008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260121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1620157" indent="-180018" algn="l" defTabSz="720070" rtl="0" eaLnBrk="1" latinLnBrk="0" hangingPunct="1">
        <a:lnSpc>
          <a:spcPct val="100000"/>
        </a:lnSpc>
        <a:spcBef>
          <a:spcPts val="394"/>
        </a:spcBef>
        <a:buClr>
          <a:schemeClr val="accent1"/>
        </a:buClr>
        <a:buFont typeface=".AppleSystemUIFont" charset="-120"/>
        <a:buChar char="›"/>
        <a:defRPr sz="5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198019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2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262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297" indent="-180018" algn="l" defTabSz="720070" rtl="0" eaLnBrk="1" latinLnBrk="0" hangingPunct="1">
        <a:lnSpc>
          <a:spcPct val="90000"/>
        </a:lnSpc>
        <a:spcBef>
          <a:spcPts val="394"/>
        </a:spcBef>
        <a:buFont typeface="Arial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3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7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0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39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175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1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244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280" algn="l" defTabSz="72007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cid:18b399555a5cc0e8dd41" TargetMode="External"/><Relationship Id="rId3" Type="http://schemas.openxmlformats.org/officeDocument/2006/relationships/image" Target="cid:image004.png@01DA0052.EFF04470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cid:109504546692123161230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lassholder for innhold 17" descr="Et bilde som inneholder innendørs, møbler, stol, gulv&#10;&#10;Automatisk generert beskrivelse">
            <a:extLst>
              <a:ext uri="{FF2B5EF4-FFF2-40B4-BE49-F238E27FC236}">
                <a16:creationId xmlns:a16="http://schemas.microsoft.com/office/drawing/2014/main" id="{A2B6C370-CB9F-B2C0-BB53-7A7A1C35B5B4}"/>
              </a:ext>
            </a:extLst>
          </p:cNvPr>
          <p:cNvPicPr>
            <a:picLocks noGrp="1"/>
          </p:cNvPicPr>
          <p:nvPr>
            <p:ph sz="quarter" idx="1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94" y="23231041"/>
            <a:ext cx="5118896" cy="333103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ittel 3">
            <a:extLst>
              <a:ext uri="{FF2B5EF4-FFF2-40B4-BE49-F238E27FC236}">
                <a16:creationId xmlns:a16="http://schemas.microsoft.com/office/drawing/2014/main" id="{EF85DBAB-8998-07C7-BD00-29B0197C536A}"/>
              </a:ext>
            </a:extLst>
          </p:cNvPr>
          <p:cNvSpPr txBox="1">
            <a:spLocks/>
          </p:cNvSpPr>
          <p:nvPr/>
        </p:nvSpPr>
        <p:spPr>
          <a:xfrm>
            <a:off x="1036325" y="1293228"/>
            <a:ext cx="17266522" cy="17671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7200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600" b="1" dirty="0">
                <a:latin typeface="+mn-lt"/>
              </a:rPr>
              <a:t>Kommunikasjon om smak i den praktiske og estetiske utforminga av </a:t>
            </a:r>
            <a:r>
              <a:rPr lang="nb-NO" sz="5600" b="1" dirty="0" err="1">
                <a:latin typeface="+mn-lt"/>
              </a:rPr>
              <a:t>undervisningskjøkenet</a:t>
            </a:r>
            <a:endParaRPr lang="nn-NO" sz="5600" b="1" dirty="0">
              <a:latin typeface="+mn-lt"/>
            </a:endParaRPr>
          </a:p>
        </p:txBody>
      </p:sp>
      <p:sp>
        <p:nvSpPr>
          <p:cNvPr id="36" name="Undertittel 4">
            <a:extLst>
              <a:ext uri="{FF2B5EF4-FFF2-40B4-BE49-F238E27FC236}">
                <a16:creationId xmlns:a16="http://schemas.microsoft.com/office/drawing/2014/main" id="{9AC499EC-A139-BDE2-29FF-E99E197FD88B}"/>
              </a:ext>
            </a:extLst>
          </p:cNvPr>
          <p:cNvSpPr txBox="1">
            <a:spLocks/>
          </p:cNvSpPr>
          <p:nvPr/>
        </p:nvSpPr>
        <p:spPr>
          <a:xfrm>
            <a:off x="971294" y="3493820"/>
            <a:ext cx="16620394" cy="10535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20070" rtl="0" eaLnBrk="1" latinLnBrk="0" hangingPunct="1">
              <a:lnSpc>
                <a:spcPct val="100000"/>
              </a:lnSpc>
              <a:spcBef>
                <a:spcPts val="788"/>
              </a:spcBef>
              <a:buClr>
                <a:schemeClr val="accent1"/>
              </a:buClr>
              <a:buFont typeface=".AppleSystemUIFont" charset="-12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35" indent="0" algn="ctr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1575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2pPr>
            <a:lvl3pPr marL="720070" indent="0" algn="ctr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1418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3pPr>
            <a:lvl4pPr marL="1080105" indent="0" algn="ctr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126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4pPr>
            <a:lvl5pPr marL="1440139" indent="0" algn="ctr" defTabSz="720070" rtl="0" eaLnBrk="1" latinLnBrk="0" hangingPunct="1">
              <a:lnSpc>
                <a:spcPct val="100000"/>
              </a:lnSpc>
              <a:spcBef>
                <a:spcPts val="394"/>
              </a:spcBef>
              <a:buClr>
                <a:schemeClr val="accent1"/>
              </a:buClr>
              <a:buFont typeface=".AppleSystemUIFont" charset="-120"/>
              <a:buNone/>
              <a:defRPr sz="126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5pPr>
            <a:lvl6pPr marL="1800175" indent="0" algn="ctr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210" indent="0" algn="ctr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244" indent="0" algn="ctr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280" indent="0" algn="ctr" defTabSz="720070" rtl="0" eaLnBrk="1" latinLnBrk="0" hangingPunct="1">
              <a:lnSpc>
                <a:spcPct val="90000"/>
              </a:lnSpc>
              <a:spcBef>
                <a:spcPts val="394"/>
              </a:spcBef>
              <a:buFont typeface="Arial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800"/>
              </a:spcAft>
            </a:pPr>
            <a:r>
              <a:rPr lang="nn-NO" sz="2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Undervisningskjøkena i grunnskulen er ulikt utforma. </a:t>
            </a:r>
          </a:p>
          <a:p>
            <a:pPr algn="just">
              <a:spcAft>
                <a:spcPts val="800"/>
              </a:spcAft>
            </a:pPr>
            <a:r>
              <a:rPr lang="nn-NO" sz="2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Korleis uttrykker og utforskar elevane smak i ulike undervisningskjøken?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F7398858-8185-CC68-A021-75DC80A4C02E}"/>
              </a:ext>
            </a:extLst>
          </p:cNvPr>
          <p:cNvSpPr txBox="1"/>
          <p:nvPr/>
        </p:nvSpPr>
        <p:spPr>
          <a:xfrm>
            <a:off x="930660" y="6266845"/>
            <a:ext cx="19424795" cy="274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nn-NO" sz="2000" b="1" kern="100" dirty="0">
                <a:solidFill>
                  <a:srgbClr val="009AA2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Innleiing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Tradisjonelt har norske undervisningskjøken vore organisert etter familiemodellen. Familiemodellen tyder at elevane er delte inn i grupper opp til fire, og vart utvikla i fyrste halvdel av 1900-talet, etter tilrådingar frå Modellkomitéen </a:t>
            </a:r>
            <a:r>
              <a:rPr lang="nn-NO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(1937)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I-kjøken har oppvask og komfyr på kvar side av ein arbeidsbenk, dette var tilrådd av Modellkomitéen i 1937. L-kjøken (hjørnekjøken) og U-kjøken vart tilrådd på 1950-talet </a:t>
            </a:r>
            <a:r>
              <a:rPr lang="nn-NO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(Lassen, 2020, s. 188)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I samband med kvar stasjon har kvar base (eller familie) utstyr til matlaging og måltid, samt oppvaskbenk og komfyr. I dag er</a:t>
            </a:r>
            <a:r>
              <a:rPr lang="nb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undervisningskjøken stort sett base-/familiekjøken, som inneheld minst fire basar og er forma som I, L eller U. Lassen (</a:t>
            </a:r>
            <a:r>
              <a:rPr lang="nn-NO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2020, s. 189)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viser til at undervisningskjøken som har demonstrasjonskjøken, brukar det til utstyr og ikkje demonstrasjon.  </a:t>
            </a:r>
            <a:r>
              <a:rPr lang="nn-NO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(2020, s. 189)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3AF76F0C-77BF-BC45-5CDF-7554C52A75D8}"/>
              </a:ext>
            </a:extLst>
          </p:cNvPr>
          <p:cNvSpPr txBox="1"/>
          <p:nvPr/>
        </p:nvSpPr>
        <p:spPr>
          <a:xfrm>
            <a:off x="930660" y="9531517"/>
            <a:ext cx="9317784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nn-NO" sz="2100" b="1" kern="100" dirty="0">
                <a:solidFill>
                  <a:srgbClr val="009AA2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Auka fokus på utforsking av smak og matglede</a:t>
            </a:r>
            <a:r>
              <a:rPr lang="nb-NO" sz="2100" b="1" kern="100" dirty="0">
                <a:solidFill>
                  <a:srgbClr val="009AA2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  </a:t>
            </a:r>
            <a:r>
              <a:rPr lang="nb-NO" sz="2100" b="1" kern="100" dirty="0">
                <a:solidFill>
                  <a:srgbClr val="00B6BD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nn-NO" sz="2100" b="1" kern="100" dirty="0">
              <a:solidFill>
                <a:srgbClr val="00B6BD"/>
              </a:solidFill>
              <a:effectLst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Samanliknar ein læreplanmåla frå Normalplanen i 1939 og fram til Kunnskapsløftet i 2020 (LK20), er nokre element som </a:t>
            </a:r>
            <a:r>
              <a:rPr lang="nn-NO" sz="2000" i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matglede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og </a:t>
            </a:r>
            <a:r>
              <a:rPr lang="nn-NO" sz="2000" i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utforsking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fråverande i 1939. Medan i LK20 er matlaging og måltid  «sosiale arenaer for utforsking, samarbeid og samskaping», og dei skal oppleve matglede saman.</a:t>
            </a:r>
          </a:p>
          <a:p>
            <a:pPr algn="just">
              <a:spcAft>
                <a:spcPts val="800"/>
              </a:spcAft>
            </a:pP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Kunnskapsløftet </a:t>
            </a:r>
            <a:r>
              <a:rPr lang="nb-NO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(Kunnskapsdepartementet, 2019)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er det auka fokus på smak.</a:t>
            </a:r>
          </a:p>
        </p:txBody>
      </p:sp>
      <p:graphicFrame>
        <p:nvGraphicFramePr>
          <p:cNvPr id="41" name="Tabell 40">
            <a:extLst>
              <a:ext uri="{FF2B5EF4-FFF2-40B4-BE49-F238E27FC236}">
                <a16:creationId xmlns:a16="http://schemas.microsoft.com/office/drawing/2014/main" id="{C2DE5F56-D535-75A9-3FE5-E7FA77ED4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495950"/>
              </p:ext>
            </p:extLst>
          </p:nvPr>
        </p:nvGraphicFramePr>
        <p:xfrm>
          <a:off x="1036325" y="12475053"/>
          <a:ext cx="9212119" cy="2902429"/>
        </p:xfrm>
        <a:graphic>
          <a:graphicData uri="http://schemas.openxmlformats.org/drawingml/2006/table">
            <a:tbl>
              <a:tblPr firstCol="1" bandRow="1">
                <a:tableStyleId>{D113A9D2-9D6B-4929-AA2D-F23B5EE8CBE7}</a:tableStyleId>
              </a:tblPr>
              <a:tblGrid>
                <a:gridCol w="2776525">
                  <a:extLst>
                    <a:ext uri="{9D8B030D-6E8A-4147-A177-3AD203B41FA5}">
                      <a16:colId xmlns:a16="http://schemas.microsoft.com/office/drawing/2014/main" val="1029923800"/>
                    </a:ext>
                  </a:extLst>
                </a:gridCol>
                <a:gridCol w="6435594">
                  <a:extLst>
                    <a:ext uri="{9D8B030D-6E8A-4147-A177-3AD203B41FA5}">
                      <a16:colId xmlns:a16="http://schemas.microsoft.com/office/drawing/2014/main" val="2595655239"/>
                    </a:ext>
                  </a:extLst>
                </a:gridCol>
              </a:tblGrid>
              <a:tr h="580486">
                <a:tc>
                  <a:txBody>
                    <a:bodyPr/>
                    <a:lstStyle/>
                    <a:p>
                      <a:pPr algn="just"/>
                      <a:r>
                        <a:rPr lang="nn-NO" sz="1800" kern="100" dirty="0">
                          <a:solidFill>
                            <a:schemeClr val="bg1"/>
                          </a:solidFill>
                          <a:effectLst/>
                        </a:rPr>
                        <a:t>Etter 4. trinn skal elevane</a:t>
                      </a:r>
                      <a:endParaRPr lang="nn-NO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B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n-NO" sz="1800" kern="100" dirty="0">
                          <a:solidFill>
                            <a:schemeClr val="bg1"/>
                          </a:solidFill>
                          <a:effectLst/>
                        </a:rPr>
                        <a:t>kjenne att smakar i mat og undre seg over kvifor smak er noko vi opplever ulikt</a:t>
                      </a:r>
                      <a:endParaRPr lang="nn-NO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29760"/>
                  </a:ext>
                </a:extLst>
              </a:tr>
              <a:tr h="1451215">
                <a:tc>
                  <a:txBody>
                    <a:bodyPr/>
                    <a:lstStyle/>
                    <a:p>
                      <a:pPr algn="just"/>
                      <a:r>
                        <a:rPr lang="nn-NO" sz="1800" kern="100" dirty="0">
                          <a:solidFill>
                            <a:schemeClr val="bg1"/>
                          </a:solidFill>
                          <a:effectLst/>
                        </a:rPr>
                        <a:t>Etter 7.trinn skal elevane</a:t>
                      </a:r>
                      <a:endParaRPr lang="nn-NO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B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n-NO" sz="1800" kern="100" dirty="0">
                          <a:solidFill>
                            <a:schemeClr val="bg1"/>
                          </a:solidFill>
                          <a:effectLst/>
                        </a:rPr>
                        <a:t>bruke sansane til å utforske og vurdere matens smak og tekstur og til å utforske anretning av mat og </a:t>
                      </a:r>
                    </a:p>
                    <a:p>
                      <a:pPr algn="just"/>
                      <a:r>
                        <a:rPr lang="nn-NO" sz="1800" kern="100" dirty="0">
                          <a:solidFill>
                            <a:schemeClr val="bg1"/>
                          </a:solidFill>
                          <a:effectLst/>
                        </a:rPr>
                        <a:t>kjenne att og greie ut om grunnsmakar i matvarer og fortelje om og diskutere korleis smak kan påverke matpreferansar og </a:t>
                      </a:r>
                      <a:r>
                        <a:rPr lang="nn-NO" sz="1800" kern="100" dirty="0" err="1">
                          <a:solidFill>
                            <a:schemeClr val="bg1"/>
                          </a:solidFill>
                          <a:effectLst/>
                        </a:rPr>
                        <a:t>matval</a:t>
                      </a:r>
                      <a:endParaRPr lang="nn-NO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80176"/>
                  </a:ext>
                </a:extLst>
              </a:tr>
              <a:tr h="870728">
                <a:tc>
                  <a:txBody>
                    <a:bodyPr/>
                    <a:lstStyle/>
                    <a:p>
                      <a:pPr algn="just"/>
                      <a:r>
                        <a:rPr lang="nn-NO" sz="1800" kern="100" dirty="0">
                          <a:solidFill>
                            <a:schemeClr val="bg1"/>
                          </a:solidFill>
                          <a:effectLst/>
                        </a:rPr>
                        <a:t>Etter 10.trinn skal elevane</a:t>
                      </a:r>
                      <a:endParaRPr lang="nn-NO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B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n-NO" sz="1800" kern="100" dirty="0">
                          <a:solidFill>
                            <a:schemeClr val="bg1"/>
                          </a:solidFill>
                          <a:effectLst/>
                        </a:rPr>
                        <a:t>bruke sansane til å vurdere kvaliteten på matvarer, utforske og kombinere smakar i matlaginga og forbetre oppskrifter, menyar og anretning av mat</a:t>
                      </a:r>
                      <a:endParaRPr lang="nn-NO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414155"/>
                  </a:ext>
                </a:extLst>
              </a:tr>
            </a:tbl>
          </a:graphicData>
        </a:graphic>
      </p:graphicFrame>
      <p:sp>
        <p:nvSpPr>
          <p:cNvPr id="42" name="Rectangle 2">
            <a:extLst>
              <a:ext uri="{FF2B5EF4-FFF2-40B4-BE49-F238E27FC236}">
                <a16:creationId xmlns:a16="http://schemas.microsoft.com/office/drawing/2014/main" id="{FC3387D2-7EAB-6572-0C5B-9F76DB422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60" y="12014533"/>
            <a:ext cx="6826872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Tabell 1: Kompetansemål med fokus på smak henta frå LK20 </a:t>
            </a:r>
            <a:endParaRPr kumimoji="0" lang="nn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EAE5D0FD-C696-5D9B-D3D9-69F87C7FE6C3}"/>
              </a:ext>
            </a:extLst>
          </p:cNvPr>
          <p:cNvSpPr txBox="1"/>
          <p:nvPr/>
        </p:nvSpPr>
        <p:spPr>
          <a:xfrm>
            <a:off x="930660" y="15603857"/>
            <a:ext cx="934682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følgje </a:t>
            </a:r>
            <a:r>
              <a:rPr lang="nn-NO" sz="20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Wistoft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nn-NO" sz="20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Qvortrup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n-NO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(2018, s. 50)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skal elevane i den estetiske smaksdimensjonen kunna grunngje smaksopplevingane sine estetisk – «det smakar godt eller dårleg fordi..» , så skal eleven kunna drøfta kva ein smak </a:t>
            </a:r>
            <a:r>
              <a:rPr lang="nn-NO" sz="20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minnar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om, deretter reflektera om smak i eit fellesskap for så å skjøna at smak vert forma i smakskulturar. Til slutt oppnår eleven ein form for smakstoleranse, at eleven er i stand til å setja pris på smaksmangfaldet. I samband med «den </a:t>
            </a:r>
            <a:r>
              <a:rPr lang="nn-NO" sz="20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sansede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n-NO" sz="20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smag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nn-NO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(2018, s. 62)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kan elevane diskutera og undersøka smak i samband med matlaging og </a:t>
            </a:r>
            <a:r>
              <a:rPr lang="nn-NO" sz="20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tilsmaking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til dømes kva dei luktar, kjenner på tunga, kva smakskombinasjonar og tekstur dei kjenner i munnhola. I studien til </a:t>
            </a:r>
            <a:r>
              <a:rPr lang="nn-NO" sz="20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Höijer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et al.  </a:t>
            </a:r>
            <a:r>
              <a:rPr lang="nn-NO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(2013)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registrerte dei at lærarane sette klart alle ingrediensane i eigne skåler før undervisninga starta, og det var ikkje </a:t>
            </a:r>
            <a:r>
              <a:rPr lang="nn-NO" sz="20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tillete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for elevane å henta andre ingrediensar frå matskapa. Det kjem ikkje fram i studien om dei sette fram alternative krydder og andre ingrediensar for å bruka sansane til å justera eller utforska nye smakar.</a:t>
            </a:r>
          </a:p>
          <a:p>
            <a:pPr algn="just">
              <a:spcAft>
                <a:spcPts val="800"/>
              </a:spcAft>
            </a:pP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Ein av dei grunnleggjande ferdigheitene er munnleg ferdigheit som seier at elevane skal formidla fagleg undring og refleksjon, og kunna samtale om matlaging og måltid. Derimot har studien til </a:t>
            </a:r>
            <a:r>
              <a:rPr lang="nn-NO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Aadland &amp; </a:t>
            </a:r>
            <a:r>
              <a:rPr lang="nn-NO" sz="2000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Wergedahl</a:t>
            </a:r>
            <a:r>
              <a:rPr lang="nn-NO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(2022) vist at elevane snakkar med kvarandre i berre 2% av tida, og viser dermed at munnleg aktivitet omtrent er </a:t>
            </a:r>
            <a:r>
              <a:rPr lang="nn-NO" sz="20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fråværande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i mat- og helseundervisinga. 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05624E6B-C986-3C3E-7259-BFDE89CFC6A2}"/>
              </a:ext>
            </a:extLst>
          </p:cNvPr>
          <p:cNvSpPr txBox="1"/>
          <p:nvPr/>
        </p:nvSpPr>
        <p:spPr>
          <a:xfrm>
            <a:off x="10993886" y="15696945"/>
            <a:ext cx="9240893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nn-NO" sz="2100" b="1" kern="100" dirty="0">
                <a:solidFill>
                  <a:srgbClr val="009AA2"/>
                </a:solidFill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Material og metode</a:t>
            </a:r>
          </a:p>
          <a:p>
            <a:pPr algn="just"/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Masterprosjektet er ein del av </a:t>
            </a:r>
            <a:r>
              <a:rPr lang="nn-NO" sz="20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forskningsprosjektet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TASTE </a:t>
            </a:r>
            <a:r>
              <a:rPr lang="nn-NO" sz="20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Didactics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som overordna handlar om å la elevar ta informerte og reflekterte </a:t>
            </a:r>
            <a:r>
              <a:rPr lang="nn-NO" sz="20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matval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basert på kritisk tenking. Dette masterprosjektet skal observera mat- og helseundervisning, ved å ta film og lydopptak av fire undervisningsøkter. Det vil bli gjort eit strategisk utval for å få variasjon i utforming av undervisningskjøkken i forhold til korleis arbeidsstasjonane er satt opp og om elevane sit ved småbord eller langbord under måltidet. Målet med lydopptak er å fange opp omfang og innhald i kommunikasjonen mellom elevar, og mellom lærar og elevar. Om kommunikasjonen skjer </a:t>
            </a:r>
            <a:r>
              <a:rPr lang="nn-NO" sz="20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innad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i elevgruppene, eller på tvers av elevgrupper, og avdekke korleis smak inngår i undervisninga, og korleis smak kjem til uttrykk i elevane og læraren sin kommunikasjon </a:t>
            </a:r>
            <a:r>
              <a:rPr lang="nn-NO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n-NO" sz="2000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Raudaskoski</a:t>
            </a:r>
            <a:r>
              <a:rPr lang="nn-NO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2020)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Bruk av reiskap, bøker, plakatar, kjøkenutstyr, pynt, matvarer og andre artefakter vil òg bli notert. For å supplere og validere observasjonane skal det gjennomførast fokusgruppeintervju med elevar. </a:t>
            </a:r>
          </a:p>
          <a:p>
            <a:pPr algn="just"/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Observasjon og intervju vil bli transkribert og det blir gjennomført en </a:t>
            </a:r>
            <a:r>
              <a:rPr lang="nn-NO" sz="20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innholdsanalyse</a:t>
            </a:r>
            <a:r>
              <a:rPr lang="nn-NO" sz="20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n-NO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(Fauskanger &amp; Mosvold, 2014)</a:t>
            </a:r>
            <a:r>
              <a:rPr lang="nn-NO" sz="2000" kern="100" dirty="0">
                <a:effectLst/>
                <a:ea typeface="Yu Mincho" panose="02020400000000000000" pitchFamily="18" charset="-128"/>
                <a:cs typeface="Arial" panose="020B0604020202020204" pitchFamily="34" charset="0"/>
              </a:rPr>
              <a:t>. En teoridrevet </a:t>
            </a:r>
            <a:r>
              <a:rPr lang="nn-NO" sz="2000" kern="100" dirty="0" err="1">
                <a:effectLst/>
                <a:ea typeface="Yu Mincho" panose="02020400000000000000" pitchFamily="18" charset="-128"/>
                <a:cs typeface="Arial" panose="020B0604020202020204" pitchFamily="34" charset="0"/>
              </a:rPr>
              <a:t>innholdsanalyse</a:t>
            </a:r>
            <a:r>
              <a:rPr lang="nn-NO" sz="2000" kern="100" dirty="0">
                <a:effectLst/>
                <a:ea typeface="Yu Mincho" panose="02020400000000000000" pitchFamily="18" charset="-128"/>
                <a:cs typeface="Arial" panose="020B0604020202020204" pitchFamily="34" charset="0"/>
              </a:rPr>
              <a:t> er av Fauskanger &amp; Mosvold (2014) skildra som ei tilnærming der ein allereie utvikla teori eller eit eksisterande teoretisk rammeverk vert nytta. </a:t>
            </a:r>
            <a:r>
              <a:rPr lang="nb-NO" sz="2000" kern="100" dirty="0">
                <a:effectLst/>
                <a:ea typeface="Yu Mincho" panose="02020400000000000000" pitchFamily="18" charset="-128"/>
                <a:cs typeface="Arial" panose="020B0604020202020204" pitchFamily="34" charset="0"/>
              </a:rPr>
              <a:t>I undervisning, kor mat og måltider er i fokus, vil teori om </a:t>
            </a:r>
            <a:r>
              <a:rPr lang="nb-NO" sz="2000" kern="100" dirty="0" err="1">
                <a:effectLst/>
                <a:ea typeface="Yu Mincho" panose="02020400000000000000" pitchFamily="18" charset="-128"/>
                <a:cs typeface="Arial" panose="020B0604020202020204" pitchFamily="34" charset="0"/>
              </a:rPr>
              <a:t>smaksdimensjonar</a:t>
            </a:r>
            <a:r>
              <a:rPr lang="nb-NO" sz="2000" kern="100" dirty="0">
                <a:effectLst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nb-NO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b-NO" sz="2000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Wistoft</a:t>
            </a:r>
            <a:r>
              <a:rPr lang="nb-NO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nb-NO" sz="2000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Qvortrup</a:t>
            </a:r>
            <a:r>
              <a:rPr lang="nb-NO" sz="20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2018)</a:t>
            </a:r>
            <a:r>
              <a:rPr lang="nb-NO" sz="2000" kern="100" dirty="0">
                <a:effectLst/>
                <a:ea typeface="Yu Mincho" panose="02020400000000000000" pitchFamily="18" charset="-128"/>
                <a:cs typeface="Arial" panose="020B0604020202020204" pitchFamily="34" charset="0"/>
              </a:rPr>
              <a:t> bli brukt. </a:t>
            </a:r>
            <a:r>
              <a:rPr lang="nn-NO" sz="2000" kern="100" dirty="0">
                <a:effectLst/>
                <a:ea typeface="Yu Mincho" panose="02020400000000000000" pitchFamily="18" charset="-128"/>
                <a:cs typeface="Arial" panose="020B0604020202020204" pitchFamily="34" charset="0"/>
              </a:rPr>
              <a:t>De sju smaksdimensjonane er ei teoretisk referanseramme, som skal hjelpa til å identifisera og systematisera kva for ein smakskompetanse som vert kommunisert i mat- og helseundervisninga. </a:t>
            </a:r>
            <a:endParaRPr lang="nn-NO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Bilde 1423338749" descr="Figur 1 L-Kjøken frå skule i Romsdalen. Elevane på biletet er ikkje på same gruppe.(foto: H.W. Hustad)">
            <a:extLst>
              <a:ext uri="{FF2B5EF4-FFF2-40B4-BE49-F238E27FC236}">
                <a16:creationId xmlns:a16="http://schemas.microsoft.com/office/drawing/2014/main" id="{0451338A-3AFB-6397-B3F0-E96F48BD7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182" y="10367018"/>
            <a:ext cx="3191656" cy="42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kstSylinder 45">
            <a:extLst>
              <a:ext uri="{FF2B5EF4-FFF2-40B4-BE49-F238E27FC236}">
                <a16:creationId xmlns:a16="http://schemas.microsoft.com/office/drawing/2014/main" id="{154CCFA6-4514-44A0-C387-E8D0F299B8A6}"/>
              </a:ext>
            </a:extLst>
          </p:cNvPr>
          <p:cNvSpPr txBox="1"/>
          <p:nvPr/>
        </p:nvSpPr>
        <p:spPr>
          <a:xfrm>
            <a:off x="11135182" y="14641106"/>
            <a:ext cx="558902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1800" i="1" kern="100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Arial"/>
              </a:rPr>
              <a:t>Figur 1</a:t>
            </a:r>
            <a:r>
              <a:rPr lang="nn-NO" sz="1800" i="1" kern="100" dirty="0">
                <a:solidFill>
                  <a:srgbClr val="44546A"/>
                </a:solidFill>
                <a:latin typeface="+mj-lt"/>
                <a:ea typeface="Calibri" panose="020F0502020204030204" pitchFamily="34" charset="0"/>
                <a:cs typeface="Arial"/>
              </a:rPr>
              <a:t>:</a:t>
            </a:r>
            <a:r>
              <a:rPr lang="nn-NO" sz="1800" i="1" kern="100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Arial"/>
              </a:rPr>
              <a:t> L-Kjøken frå skule i Romsdalen. Elevane på biletet er ikkje på same gruppe.</a:t>
            </a:r>
            <a:r>
              <a:rPr lang="nn-NO" sz="1600" i="1" kern="100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Arial"/>
              </a:rPr>
              <a:t>(foto: H.W. Hustad)</a:t>
            </a:r>
          </a:p>
        </p:txBody>
      </p:sp>
      <p:pic>
        <p:nvPicPr>
          <p:cNvPr id="47" name="Bilde 46" descr="Et bilde som inneholder innendørs, vegg, tak, Arbeidsplate&#10;&#10;Automatisk generert beskrivelse">
            <a:extLst>
              <a:ext uri="{FF2B5EF4-FFF2-40B4-BE49-F238E27FC236}">
                <a16:creationId xmlns:a16="http://schemas.microsoft.com/office/drawing/2014/main" id="{73DB99CF-880B-B842-5682-F9AABB22B8D9}"/>
              </a:ext>
            </a:extLst>
          </p:cNvPr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228" y="10385047"/>
            <a:ext cx="5321428" cy="289211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kstSylinder 47">
            <a:extLst>
              <a:ext uri="{FF2B5EF4-FFF2-40B4-BE49-F238E27FC236}">
                <a16:creationId xmlns:a16="http://schemas.microsoft.com/office/drawing/2014/main" id="{9B725595-1C34-A7AB-0996-215411374E98}"/>
              </a:ext>
            </a:extLst>
          </p:cNvPr>
          <p:cNvSpPr txBox="1"/>
          <p:nvPr/>
        </p:nvSpPr>
        <p:spPr>
          <a:xfrm>
            <a:off x="14941425" y="13327241"/>
            <a:ext cx="5285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1800" i="1" kern="100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Arial"/>
              </a:rPr>
              <a:t>Figur 2</a:t>
            </a:r>
            <a:r>
              <a:rPr lang="nn-NO" sz="1800" i="1" kern="100" dirty="0">
                <a:solidFill>
                  <a:srgbClr val="44546A"/>
                </a:solidFill>
                <a:latin typeface="+mj-lt"/>
                <a:ea typeface="Calibri" panose="020F0502020204030204" pitchFamily="34" charset="0"/>
                <a:cs typeface="Arial"/>
              </a:rPr>
              <a:t>:</a:t>
            </a:r>
            <a:r>
              <a:rPr lang="nb-NO" sz="1800" i="1" kern="100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Arial"/>
              </a:rPr>
              <a:t> </a:t>
            </a:r>
            <a:r>
              <a:rPr lang="nn-NO" sz="1800" i="1" kern="100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Arial"/>
              </a:rPr>
              <a:t>U-kjøken frå skule i Rosendal. </a:t>
            </a:r>
            <a:r>
              <a:rPr lang="nn-NO" sz="1800" i="1" kern="100" dirty="0" err="1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Arial"/>
              </a:rPr>
              <a:t>Overskap</a:t>
            </a:r>
            <a:r>
              <a:rPr lang="nn-NO" sz="1800" i="1" kern="100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Arial"/>
              </a:rPr>
              <a:t> mellom to av gruppene. </a:t>
            </a:r>
            <a:r>
              <a:rPr lang="nn-NO" sz="1600" i="1" kern="100" dirty="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Arial"/>
              </a:rPr>
              <a:t>(foto: L.S.B. Ulvestadbakken)</a:t>
            </a: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321A5C31-5C03-E936-8D27-16A6F3654D92}"/>
              </a:ext>
            </a:extLst>
          </p:cNvPr>
          <p:cNvSpPr txBox="1"/>
          <p:nvPr/>
        </p:nvSpPr>
        <p:spPr>
          <a:xfrm>
            <a:off x="11135182" y="9651170"/>
            <a:ext cx="92408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n-NO" sz="2000" dirty="0">
                <a:solidFill>
                  <a:srgbClr val="009AA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Korleis er kommunikasjonen mellom elevane på dei ulike kjøkenutformingane? </a:t>
            </a:r>
            <a:endParaRPr lang="nn-NO" sz="2000" dirty="0">
              <a:solidFill>
                <a:srgbClr val="009AA2"/>
              </a:solidFill>
              <a:latin typeface="+mj-lt"/>
            </a:endParaRPr>
          </a:p>
        </p:txBody>
      </p:sp>
      <p:pic>
        <p:nvPicPr>
          <p:cNvPr id="50" name="Bilde 49" descr="Et bilde som inneholder trapper, innendørs, vegg, konstruksjon">
            <a:extLst>
              <a:ext uri="{FF2B5EF4-FFF2-40B4-BE49-F238E27FC236}">
                <a16:creationId xmlns:a16="http://schemas.microsoft.com/office/drawing/2014/main" id="{9AABFC5B-5974-C0ED-0B2E-AC51C32C8398}"/>
              </a:ext>
            </a:extLst>
          </p:cNvPr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5096" y="21916164"/>
            <a:ext cx="4035170" cy="375152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kstSylinder 50">
            <a:extLst>
              <a:ext uri="{FF2B5EF4-FFF2-40B4-BE49-F238E27FC236}">
                <a16:creationId xmlns:a16="http://schemas.microsoft.com/office/drawing/2014/main" id="{F08B05E8-F4DB-DE61-6957-FA92F58D858F}"/>
              </a:ext>
            </a:extLst>
          </p:cNvPr>
          <p:cNvSpPr txBox="1"/>
          <p:nvPr/>
        </p:nvSpPr>
        <p:spPr>
          <a:xfrm>
            <a:off x="6642029" y="25809512"/>
            <a:ext cx="3247889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1800" i="1" kern="100">
                <a:solidFill>
                  <a:srgbClr val="44546A"/>
                </a:solidFill>
                <a:effectLst/>
                <a:ea typeface="Calibri" panose="020F0502020204030204" pitchFamily="34" charset="0"/>
                <a:cs typeface="Arial"/>
              </a:rPr>
              <a:t>Figur 4</a:t>
            </a:r>
            <a:r>
              <a:rPr lang="nb-NO" sz="1800" i="1" kern="100">
                <a:solidFill>
                  <a:srgbClr val="44546A"/>
                </a:solidFill>
                <a:ea typeface="Calibri" panose="020F0502020204030204" pitchFamily="34" charset="0"/>
                <a:cs typeface="Arial"/>
              </a:rPr>
              <a:t>:</a:t>
            </a:r>
            <a:r>
              <a:rPr lang="nb-NO" sz="1800" i="1" kern="100">
                <a:solidFill>
                  <a:srgbClr val="44546A"/>
                </a:solidFill>
                <a:effectLst/>
                <a:ea typeface="Calibri" panose="020F0502020204030204" pitchFamily="34" charset="0"/>
                <a:cs typeface="Arial"/>
              </a:rPr>
              <a:t> Måltidet ved </a:t>
            </a:r>
            <a:r>
              <a:rPr lang="nb-NO" sz="1800" i="1" kern="100" err="1">
                <a:solidFill>
                  <a:srgbClr val="44546A"/>
                </a:solidFill>
                <a:effectLst/>
                <a:ea typeface="Calibri" panose="020F0502020204030204" pitchFamily="34" charset="0"/>
                <a:cs typeface="Arial"/>
              </a:rPr>
              <a:t>fellesbord</a:t>
            </a:r>
            <a:r>
              <a:rPr lang="nb-NO" sz="1800" i="1" kern="100">
                <a:solidFill>
                  <a:srgbClr val="44546A"/>
                </a:solidFill>
                <a:effectLst/>
                <a:ea typeface="Calibri" panose="020F0502020204030204" pitchFamily="34" charset="0"/>
                <a:cs typeface="Arial"/>
              </a:rPr>
              <a:t> i tilknytning til </a:t>
            </a:r>
            <a:r>
              <a:rPr lang="nb-NO" sz="1800" i="1" kern="100" err="1">
                <a:solidFill>
                  <a:srgbClr val="44546A"/>
                </a:solidFill>
                <a:effectLst/>
                <a:ea typeface="Calibri" panose="020F0502020204030204" pitchFamily="34" charset="0"/>
                <a:cs typeface="Arial"/>
              </a:rPr>
              <a:t>undervisningskjøken</a:t>
            </a:r>
            <a:r>
              <a:rPr lang="nb-NO" sz="1800" i="1" kern="100">
                <a:solidFill>
                  <a:srgbClr val="44546A"/>
                </a:solidFill>
                <a:ea typeface="Calibri" panose="020F0502020204030204" pitchFamily="34" charset="0"/>
                <a:cs typeface="Arial"/>
              </a:rPr>
              <a:t> </a:t>
            </a:r>
            <a:endParaRPr lang="nn-NO" sz="1600" i="1" kern="100">
              <a:solidFill>
                <a:srgbClr val="44546A"/>
              </a:solidFill>
              <a:ea typeface="Calibri" panose="020F0502020204030204" pitchFamily="34" charset="0"/>
              <a:cs typeface="Arial"/>
            </a:endParaRPr>
          </a:p>
          <a:p>
            <a:r>
              <a:rPr lang="nb-NO" sz="1600" i="1" kern="100">
                <a:solidFill>
                  <a:srgbClr val="44546A"/>
                </a:solidFill>
                <a:effectLst/>
                <a:ea typeface="Calibri" panose="020F0502020204030204" pitchFamily="34" charset="0"/>
                <a:cs typeface="Arial"/>
              </a:rPr>
              <a:t>(foto: </a:t>
            </a:r>
            <a:r>
              <a:rPr lang="nb-NO" sz="1600" i="1" kern="100" err="1">
                <a:solidFill>
                  <a:srgbClr val="44546A"/>
                </a:solidFill>
                <a:effectLst/>
                <a:ea typeface="Calibri" panose="020F0502020204030204" pitchFamily="34" charset="0"/>
                <a:cs typeface="Arial"/>
              </a:rPr>
              <a:t>L.S.B.</a:t>
            </a:r>
            <a:r>
              <a:rPr lang="nb-NO" sz="1600" i="1" kern="100" err="1">
                <a:solidFill>
                  <a:srgbClr val="44546A"/>
                </a:solidFill>
                <a:ea typeface="Calibri" panose="020F0502020204030204" pitchFamily="34" charset="0"/>
                <a:cs typeface="Arial"/>
              </a:rPr>
              <a:t>Ulvestadbakken</a:t>
            </a:r>
            <a:r>
              <a:rPr lang="nb-NO" sz="1600" i="1" kern="100">
                <a:solidFill>
                  <a:srgbClr val="44546A"/>
                </a:solidFill>
                <a:effectLst/>
                <a:ea typeface="Calibri" panose="020F0502020204030204" pitchFamily="34" charset="0"/>
                <a:cs typeface="Arial"/>
              </a:rPr>
              <a:t>)</a:t>
            </a:r>
            <a:endParaRPr lang="nn-NO" sz="1600" i="1" kern="100">
              <a:solidFill>
                <a:srgbClr val="44546A"/>
              </a:solidFill>
              <a:effectLst/>
              <a:ea typeface="Calibri" panose="020F0502020204030204" pitchFamily="34" charset="0"/>
              <a:cs typeface="Arial"/>
            </a:endParaRPr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A38C759F-31AB-0ABA-924C-B62C604BD8FF}"/>
              </a:ext>
            </a:extLst>
          </p:cNvPr>
          <p:cNvSpPr txBox="1"/>
          <p:nvPr/>
        </p:nvSpPr>
        <p:spPr>
          <a:xfrm>
            <a:off x="930660" y="21748348"/>
            <a:ext cx="51614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n-NO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Nokre et måltidet rundt eit felles langbord, medan andre har kvar sine kjøkenbord på gruppa. Nokre har kanskje høve til å veksla mellom langbord og småbord på gruppene. </a:t>
            </a:r>
            <a:endParaRPr lang="nn-NO" sz="1800" dirty="0"/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986A61F6-F573-A360-F931-54EE56348916}"/>
              </a:ext>
            </a:extLst>
          </p:cNvPr>
          <p:cNvSpPr txBox="1"/>
          <p:nvPr/>
        </p:nvSpPr>
        <p:spPr>
          <a:xfrm>
            <a:off x="969536" y="26636052"/>
            <a:ext cx="391027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800" i="1" kern="10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Arial"/>
              </a:rPr>
              <a:t>Figur 3</a:t>
            </a:r>
            <a:r>
              <a:rPr lang="nb-NO" sz="1800" i="1" kern="100">
                <a:solidFill>
                  <a:srgbClr val="44546A"/>
                </a:solidFill>
                <a:latin typeface="+mj-lt"/>
                <a:ea typeface="Calibri" panose="020F0502020204030204" pitchFamily="34" charset="0"/>
                <a:cs typeface="Arial"/>
              </a:rPr>
              <a:t>:</a:t>
            </a:r>
            <a:r>
              <a:rPr lang="nb-NO" sz="1800" i="1" kern="10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Arial"/>
              </a:rPr>
              <a:t> Måltidet ved småbord på </a:t>
            </a:r>
            <a:r>
              <a:rPr lang="nb-NO" sz="1800" i="1" kern="100" err="1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Arial"/>
              </a:rPr>
              <a:t>undervisningkjøken</a:t>
            </a:r>
            <a:r>
              <a:rPr lang="nb-NO" sz="1800" i="1" kern="100">
                <a:solidFill>
                  <a:srgbClr val="44546A"/>
                </a:solidFill>
                <a:latin typeface="+mj-lt"/>
                <a:ea typeface="Calibri" panose="020F0502020204030204" pitchFamily="34" charset="0"/>
                <a:cs typeface="Arial"/>
              </a:rPr>
              <a:t> </a:t>
            </a:r>
            <a:endParaRPr lang="en-US"/>
          </a:p>
          <a:p>
            <a:r>
              <a:rPr lang="nn-NO" sz="1600" i="1" kern="100">
                <a:solidFill>
                  <a:srgbClr val="44546A"/>
                </a:solidFill>
                <a:effectLst/>
                <a:latin typeface="+mj-lt"/>
                <a:ea typeface="Calibri" panose="020F0502020204030204" pitchFamily="34" charset="0"/>
                <a:cs typeface="Arial"/>
              </a:rPr>
              <a:t>(foto: E.K. Aadland)</a:t>
            </a:r>
            <a:endParaRPr lang="nn-NO"/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6C658418-C40C-B758-E4DF-8A1E59B7B204}"/>
              </a:ext>
            </a:extLst>
          </p:cNvPr>
          <p:cNvSpPr txBox="1"/>
          <p:nvPr/>
        </p:nvSpPr>
        <p:spPr>
          <a:xfrm>
            <a:off x="10940453" y="23176260"/>
            <a:ext cx="9286770" cy="35702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Aft>
                <a:spcPts val="800"/>
              </a:spcAft>
            </a:pPr>
            <a:r>
              <a:rPr lang="nn-NO" sz="1500" b="1" kern="100" dirty="0">
                <a:solidFill>
                  <a:srgbClr val="009AA2"/>
                </a:solidFill>
                <a:effectLst/>
                <a:latin typeface="+mj-lt"/>
                <a:ea typeface="Yu Gothic Light" panose="020B0300000000000000" pitchFamily="34" charset="-128"/>
                <a:cs typeface="Times New Roman" panose="02020603050405020304" pitchFamily="18" charset="0"/>
              </a:rPr>
              <a:t>Referansar</a:t>
            </a:r>
          </a:p>
          <a:p>
            <a:pPr algn="just">
              <a:spcAft>
                <a:spcPts val="800"/>
              </a:spcAft>
            </a:pP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Fauskanger, J. &amp; Mosvold, R. (2014). Innholdsanalysens muligheter i utdanningsforskning. </a:t>
            </a:r>
            <a:r>
              <a:rPr lang="nb-NO" sz="1200" i="1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98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(2),</a:t>
            </a:r>
            <a:r>
              <a:rPr lang="nb-NO" sz="1200" kern="100" dirty="0">
                <a:latin typeface="+mj-lt"/>
                <a:ea typeface="Calibri" panose="020F0502020204030204" pitchFamily="34" charset="0"/>
                <a:cs typeface="Calibri"/>
              </a:rPr>
              <a:t>127–    139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.</a:t>
            </a:r>
            <a:r>
              <a:rPr lang="nb-NO" sz="1200" kern="100" dirty="0">
                <a:latin typeface="+mj-lt"/>
                <a:ea typeface="Calibri" panose="020F0502020204030204" pitchFamily="34" charset="0"/>
                <a:cs typeface="Calibri"/>
              </a:rPr>
              <a:t> </a:t>
            </a:r>
            <a:r>
              <a:rPr lang="nb-NO" sz="1200" i="1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Norsk pedagogisk tidsskrift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. https://doi.org/10.18261/ISSN1504-2987-2014-02-07</a:t>
            </a:r>
            <a:endParaRPr lang="nn-NO" sz="1200" kern="100" dirty="0">
              <a:effectLst/>
              <a:latin typeface="+mj-lt"/>
              <a:ea typeface="Calibri" panose="020F0502020204030204" pitchFamily="34" charset="0"/>
              <a:cs typeface="Arial"/>
            </a:endParaRPr>
          </a:p>
          <a:p>
            <a:pPr algn="just">
              <a:spcAft>
                <a:spcPts val="800"/>
              </a:spcAft>
            </a:pPr>
            <a:r>
              <a:rPr lang="nb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Höijer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, K., </a:t>
            </a:r>
            <a:r>
              <a:rPr lang="nb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Fjellström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, C. &amp; </a:t>
            </a:r>
            <a:r>
              <a:rPr lang="nb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Hjälmeskog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, K. (2013). Learning </a:t>
            </a:r>
            <a:r>
              <a:rPr lang="nb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space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 for </a:t>
            </a:r>
            <a:r>
              <a:rPr lang="nb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food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: </a:t>
            </a:r>
            <a:r>
              <a:rPr lang="nb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Exploring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 </a:t>
            </a:r>
            <a:r>
              <a:rPr lang="nb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three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 Home </a:t>
            </a:r>
            <a:r>
              <a:rPr lang="nb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Economics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 </a:t>
            </a:r>
            <a:r>
              <a:rPr lang="nb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classrooms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. </a:t>
            </a:r>
            <a:r>
              <a:rPr lang="nn-NO" sz="1200" i="1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Pedagogy</a:t>
            </a:r>
            <a:r>
              <a:rPr lang="nn-NO" sz="1200" i="1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, </a:t>
            </a:r>
            <a:r>
              <a:rPr lang="nn-NO" sz="1200" i="1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Culture</a:t>
            </a:r>
            <a:r>
              <a:rPr lang="nn-NO" sz="1200" i="1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 &amp; Society</a:t>
            </a:r>
            <a:r>
              <a:rPr lang="nn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, </a:t>
            </a:r>
            <a:r>
              <a:rPr lang="nn-NO" sz="1200" i="1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21</a:t>
            </a:r>
            <a:r>
              <a:rPr lang="nn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(3), 449–469. https://doi.org/10.1080/14681366.2013.809374</a:t>
            </a:r>
            <a:endParaRPr lang="nn-NO" sz="1200" kern="100" dirty="0">
              <a:latin typeface="+mj-lt"/>
              <a:ea typeface="Calibri" panose="020F0502020204030204" pitchFamily="34" charset="0"/>
              <a:cs typeface="Calibri"/>
            </a:endParaRPr>
          </a:p>
          <a:p>
            <a:pPr algn="just">
              <a:spcAft>
                <a:spcPts val="800"/>
              </a:spcAft>
            </a:pPr>
            <a:r>
              <a:rPr lang="nn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Kunnskapsdepartementet. (2019). </a:t>
            </a:r>
            <a:r>
              <a:rPr lang="nn-NO" sz="1200" i="1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Læreplan i mat og helse (MHE01-02)</a:t>
            </a:r>
            <a:r>
              <a:rPr lang="nn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. https://www.udir.no/lk20/mhe01-02</a:t>
            </a:r>
            <a:endParaRPr lang="nb-NO" sz="1200" kern="100" dirty="0">
              <a:latin typeface="+mj-lt"/>
              <a:ea typeface="Calibri" panose="020F0502020204030204" pitchFamily="34" charset="0"/>
              <a:cs typeface="Calibri"/>
            </a:endParaRPr>
          </a:p>
          <a:p>
            <a:pPr algn="just">
              <a:spcAft>
                <a:spcPts val="800"/>
              </a:spcAft>
            </a:pP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Lassen, K. (2020). </a:t>
            </a:r>
            <a:r>
              <a:rPr lang="nb-NO" sz="1200" i="1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Skolekjøkkenets hemmeligheter. En kvalitativ studie om lærernes matlagingsundervisning på ungdomsskolekjøkkenet.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 [Doktoravhandling]. Universitetet i Sørøst-Norge.</a:t>
            </a:r>
            <a:endParaRPr lang="nn-NO" sz="1200" kern="100" dirty="0">
              <a:effectLst/>
              <a:latin typeface="+mj-lt"/>
              <a:ea typeface="Calibri" panose="020F0502020204030204" pitchFamily="34" charset="0"/>
              <a:cs typeface="Calibri"/>
            </a:endParaRPr>
          </a:p>
          <a:p>
            <a:pPr algn="just">
              <a:spcAft>
                <a:spcPts val="800"/>
              </a:spcAft>
            </a:pPr>
            <a:r>
              <a:rPr lang="nb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Modellkomitéen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. (1937). Undervisningskjøkkenet: Innberetning fra modellkomiteen. </a:t>
            </a:r>
            <a:r>
              <a:rPr lang="nb-NO" sz="1200" i="1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Tidsskrift for </a:t>
            </a:r>
            <a:r>
              <a:rPr lang="nb-NO" sz="1200" i="1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Husstellærerinner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, (6).</a:t>
            </a:r>
            <a:endParaRPr lang="nb-NO" sz="1200" kern="100" dirty="0">
              <a:latin typeface="+mj-lt"/>
              <a:ea typeface="Calibri" panose="020F0502020204030204" pitchFamily="34" charset="0"/>
              <a:cs typeface="Calibri"/>
            </a:endParaRPr>
          </a:p>
          <a:p>
            <a:pPr algn="just">
              <a:spcAft>
                <a:spcPts val="800"/>
              </a:spcAft>
            </a:pPr>
            <a:r>
              <a:rPr lang="nb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Raudaskoski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, P. (2020). </a:t>
            </a:r>
            <a:r>
              <a:rPr lang="nb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Observationsmetoder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 (herunder </a:t>
            </a:r>
            <a:r>
              <a:rPr lang="nb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videoobservation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). I S. </a:t>
            </a:r>
            <a:r>
              <a:rPr lang="nb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Brinkmann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 &amp; L. </a:t>
            </a:r>
            <a:r>
              <a:rPr lang="nb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Tanggard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 (Red.), </a:t>
            </a:r>
            <a:r>
              <a:rPr lang="nb-NO" sz="1200" i="1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Kvalitative metoder. En </a:t>
            </a:r>
            <a:r>
              <a:rPr lang="nb-NO" sz="1200" i="1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grundbog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 (3. utg., s. 117–136). Hans </a:t>
            </a:r>
            <a:r>
              <a:rPr lang="nb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Reitzels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 forlag.</a:t>
            </a:r>
            <a:endParaRPr lang="nb-NO" sz="1200" kern="100" dirty="0">
              <a:latin typeface="+mj-lt"/>
              <a:ea typeface="Calibri" panose="020F0502020204030204" pitchFamily="34" charset="0"/>
              <a:cs typeface="Calibri"/>
            </a:endParaRPr>
          </a:p>
          <a:p>
            <a:pPr algn="just">
              <a:spcAft>
                <a:spcPts val="800"/>
              </a:spcAft>
            </a:pPr>
            <a:r>
              <a:rPr lang="nb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Wistoft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, K. &amp; </a:t>
            </a:r>
            <a:r>
              <a:rPr lang="nb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Qvortrup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, L. (2018). </a:t>
            </a:r>
            <a:r>
              <a:rPr lang="nb-NO" sz="1200" i="1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Smagens</a:t>
            </a:r>
            <a:r>
              <a:rPr lang="nb-NO" sz="1200" i="1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 </a:t>
            </a:r>
            <a:r>
              <a:rPr lang="nb-NO" sz="1200" i="1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didaktik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 (1. utg.). Akademisk forlag.</a:t>
            </a:r>
            <a:endParaRPr lang="nb-NO" sz="1200" kern="100" dirty="0">
              <a:latin typeface="+mj-lt"/>
              <a:ea typeface="Calibri" panose="020F0502020204030204" pitchFamily="34" charset="0"/>
              <a:cs typeface="Calibri"/>
            </a:endParaRPr>
          </a:p>
          <a:p>
            <a:pPr algn="just"/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Aadland, E. K. &amp; </a:t>
            </a:r>
            <a:r>
              <a:rPr lang="nb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Wergedahl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, H. (2022).</a:t>
            </a:r>
            <a:r>
              <a:rPr lang="nb-NO" sz="1200" kern="100" dirty="0">
                <a:latin typeface="+mj-lt"/>
                <a:ea typeface="Calibri" panose="020F0502020204030204" pitchFamily="34" charset="0"/>
                <a:cs typeface="Calibri"/>
              </a:rPr>
              <a:t> </a:t>
            </a:r>
            <a:r>
              <a:rPr lang="nb-NO" sz="1200" i="1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 </a:t>
            </a:r>
            <a:r>
              <a:rPr lang="nn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Lesson</a:t>
            </a:r>
            <a:r>
              <a:rPr lang="nn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 </a:t>
            </a:r>
            <a:r>
              <a:rPr lang="nn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signature</a:t>
            </a:r>
            <a:r>
              <a:rPr lang="nn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 in </a:t>
            </a:r>
            <a:r>
              <a:rPr lang="nn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food</a:t>
            </a:r>
            <a:r>
              <a:rPr lang="nn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 and </a:t>
            </a:r>
            <a:r>
              <a:rPr lang="nn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health</a:t>
            </a:r>
            <a:r>
              <a:rPr lang="nn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 </a:t>
            </a:r>
            <a:r>
              <a:rPr lang="nn-NO" sz="1200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education</a:t>
            </a:r>
            <a:r>
              <a:rPr lang="nn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.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Arial"/>
              </a:rPr>
              <a:t>   </a:t>
            </a:r>
            <a:r>
              <a:rPr lang="nb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 </a:t>
            </a:r>
            <a:r>
              <a:rPr lang="nn-NO" sz="1200" i="1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Education </a:t>
            </a:r>
            <a:r>
              <a:rPr lang="nn-NO" sz="1200" i="1" kern="100" dirty="0" err="1">
                <a:effectLst/>
                <a:latin typeface="+mj-lt"/>
                <a:ea typeface="Calibri" panose="020F0502020204030204" pitchFamily="34" charset="0"/>
                <a:cs typeface="Calibri"/>
              </a:rPr>
              <a:t>Inquiry</a:t>
            </a:r>
            <a:r>
              <a:rPr lang="nn-NO" sz="1200" kern="100" dirty="0">
                <a:effectLst/>
                <a:latin typeface="+mj-lt"/>
                <a:ea typeface="Calibri" panose="020F0502020204030204" pitchFamily="34" charset="0"/>
                <a:cs typeface="Calibri"/>
              </a:rPr>
              <a:t>. https://www.tandfonline.com/doi/full/10.1080/20004508.2022.2109559</a:t>
            </a:r>
          </a:p>
        </p:txBody>
      </p:sp>
      <p:sp>
        <p:nvSpPr>
          <p:cNvPr id="55" name="AutoShape 6">
            <a:extLst>
              <a:ext uri="{FF2B5EF4-FFF2-40B4-BE49-F238E27FC236}">
                <a16:creationId xmlns:a16="http://schemas.microsoft.com/office/drawing/2014/main" id="{F7A663C5-7603-4D86-EE4C-9B940C689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671702" y="231587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/>
          </a:p>
        </p:txBody>
      </p:sp>
      <p:sp>
        <p:nvSpPr>
          <p:cNvPr id="56" name="AutoShape 8">
            <a:extLst>
              <a:ext uri="{FF2B5EF4-FFF2-40B4-BE49-F238E27FC236}">
                <a16:creationId xmlns:a16="http://schemas.microsoft.com/office/drawing/2014/main" id="{F7886345-5641-B5CA-4B06-BF951F1AC9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39412" y="14966949"/>
            <a:ext cx="2579046" cy="257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162FE0-B56F-C2C3-28DF-558538AF01F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323" t="13810" r="4825" b="11481"/>
          <a:stretch/>
        </p:blipFill>
        <p:spPr>
          <a:xfrm>
            <a:off x="13150908" y="26763974"/>
            <a:ext cx="3739386" cy="3152664"/>
          </a:xfrm>
          <a:prstGeom prst="rect">
            <a:avLst/>
          </a:prstGeom>
        </p:spPr>
      </p:pic>
      <p:sp>
        <p:nvSpPr>
          <p:cNvPr id="58" name="TekstSylinder 57">
            <a:extLst>
              <a:ext uri="{FF2B5EF4-FFF2-40B4-BE49-F238E27FC236}">
                <a16:creationId xmlns:a16="http://schemas.microsoft.com/office/drawing/2014/main" id="{828F1CB7-D654-FAFC-25EA-C852E940E2E6}"/>
              </a:ext>
            </a:extLst>
          </p:cNvPr>
          <p:cNvSpPr txBox="1"/>
          <p:nvPr/>
        </p:nvSpPr>
        <p:spPr>
          <a:xfrm>
            <a:off x="971294" y="4918855"/>
            <a:ext cx="12191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Liv Signe Bleie Ulvestadbakken &amp; Eli Kristin Aadland</a:t>
            </a:r>
            <a:endParaRPr lang="nb-NO" sz="20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n-NO" sz="2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Institutt for idrett, kosthald og naturfag. Høgskulen på Vestlandet, Bergen</a:t>
            </a:r>
            <a:endParaRPr lang="nb-NO" sz="20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93098"/>
      </p:ext>
    </p:extLst>
  </p:cSld>
  <p:clrMapOvr>
    <a:masterClrMapping/>
  </p:clrMapOvr>
</p:sld>
</file>

<file path=ppt/theme/theme1.xml><?xml version="1.0" encoding="utf-8"?>
<a:theme xmlns:a="http://schemas.openxmlformats.org/drawingml/2006/main" name="HVL_lys blå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HVL_lys blå ENG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3.xml><?xml version="1.0" encoding="utf-8"?>
<a:theme xmlns:a="http://schemas.openxmlformats.org/drawingml/2006/main" name="HVL_mørk blå 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4.xml><?xml version="1.0" encoding="utf-8"?>
<a:theme xmlns:a="http://schemas.openxmlformats.org/drawingml/2006/main" name="HVL_mørk blå  ENG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329E0BC05D1547AB0F8C74BAEB8FC0" ma:contentTypeVersion="14" ma:contentTypeDescription="Opprett et nytt dokument." ma:contentTypeScope="" ma:versionID="34ae162a292aaa0579cf9bdd37e5e475">
  <xsd:schema xmlns:xsd="http://www.w3.org/2001/XMLSchema" xmlns:xs="http://www.w3.org/2001/XMLSchema" xmlns:p="http://schemas.microsoft.com/office/2006/metadata/properties" xmlns:ns3="7ab66be2-cae5-4dd8-8a1e-b6e9c096368c" xmlns:ns4="0762d1b6-e487-4328-9871-90c2c52bc4cb" targetNamespace="http://schemas.microsoft.com/office/2006/metadata/properties" ma:root="true" ma:fieldsID="0236160fce32c1b2db1744da54c99cb0" ns3:_="" ns4:_="">
    <xsd:import namespace="7ab66be2-cae5-4dd8-8a1e-b6e9c096368c"/>
    <xsd:import namespace="0762d1b6-e487-4328-9871-90c2c52bc4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66be2-cae5-4dd8-8a1e-b6e9c09636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2d1b6-e487-4328-9871-90c2c52bc4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877AA5-7A94-4FF9-8EE7-7BB46EAEB3B4}">
  <ds:schemaRefs>
    <ds:schemaRef ds:uri="http://schemas.microsoft.com/office/2006/documentManagement/types"/>
    <ds:schemaRef ds:uri="7ab66be2-cae5-4dd8-8a1e-b6e9c096368c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0762d1b6-e487-4328-9871-90c2c52bc4c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0E8EB37-4880-40C4-AA38-E10C561FB2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D3AA00-C4ED-4A9C-B32F-E7AAA8339833}">
  <ds:schemaRefs>
    <ds:schemaRef ds:uri="0762d1b6-e487-4328-9871-90c2c52bc4cb"/>
    <ds:schemaRef ds:uri="7ab66be2-cae5-4dd8-8a1e-b6e9c09636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HVL_ppt_mal</Template>
  <TotalTime>6565</TotalTime>
  <Words>1302</Words>
  <Application>Microsoft Office PowerPoint</Application>
  <PresentationFormat>Egendefinert</PresentationFormat>
  <Paragraphs>40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</vt:i4>
      </vt:variant>
    </vt:vector>
  </HeadingPairs>
  <TitlesOfParts>
    <vt:vector size="9" baseType="lpstr">
      <vt:lpstr>.AppleSystemUIFont</vt:lpstr>
      <vt:lpstr>Arial</vt:lpstr>
      <vt:lpstr>Calibri</vt:lpstr>
      <vt:lpstr>Times New Roman</vt:lpstr>
      <vt:lpstr>HVL_lys blå</vt:lpstr>
      <vt:lpstr>HVL_lys blå ENG</vt:lpstr>
      <vt:lpstr>HVL_mørk blå </vt:lpstr>
      <vt:lpstr>HVL_mørk blå  ENG</vt:lpstr>
      <vt:lpstr>PowerPoint-presentasjon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lastModifiedBy>Eli Kristin Aadland</cp:lastModifiedBy>
  <cp:revision>42</cp:revision>
  <cp:lastPrinted>2023-10-20T08:14:44Z</cp:lastPrinted>
  <dcterms:created xsi:type="dcterms:W3CDTF">2016-11-30T08:20:17Z</dcterms:created>
  <dcterms:modified xsi:type="dcterms:W3CDTF">2023-10-20T12:53:48Z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0x01010058329E0BC05D1547AB0F8C74BAEB8FC0</vt:lpwstr>
  </property>
</Properties>
</file>