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93" r:id="rId2"/>
    <p:sldId id="327" r:id="rId3"/>
    <p:sldId id="326" r:id="rId4"/>
    <p:sldId id="328" r:id="rId5"/>
    <p:sldId id="329" r:id="rId6"/>
    <p:sldId id="284" r:id="rId7"/>
    <p:sldId id="330" r:id="rId8"/>
    <p:sldId id="331" r:id="rId9"/>
    <p:sldId id="335" r:id="rId10"/>
    <p:sldId id="332" r:id="rId11"/>
    <p:sldId id="333" r:id="rId12"/>
    <p:sldId id="338" r:id="rId13"/>
    <p:sldId id="300" r:id="rId14"/>
    <p:sldId id="334" r:id="rId15"/>
    <p:sldId id="336" r:id="rId16"/>
    <p:sldId id="337" r:id="rId17"/>
    <p:sldId id="339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6395" autoAdjust="0"/>
  </p:normalViewPr>
  <p:slideViewPr>
    <p:cSldViewPr snapToGrid="0" snapToObjects="1">
      <p:cViewPr varScale="1">
        <p:scale>
          <a:sx n="69" d="100"/>
          <a:sy n="69" d="100"/>
        </p:scale>
        <p:origin x="44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5283-168F-8940-A073-B2FF66BC4C5E}" type="datetimeFigureOut">
              <a:rPr lang="nb-NO" smtClean="0"/>
              <a:t>06.03.2019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BF77-11FD-8E4D-B223-FC6B75E0C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98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100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11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622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21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238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61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5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967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7442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2205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90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064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649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mtClean="0"/>
              <a:t>  </a:t>
            </a:r>
            <a:endParaRPr lang="nb-NO" dirty="0"/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523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dirty="0" smtClean="0"/>
              <a:t>  </a:t>
            </a:r>
            <a:endParaRPr lang="nb-NO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mtClean="0"/>
              <a:t>  </a:t>
            </a:r>
            <a:endParaRPr lang="nb-NO" dirty="0"/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205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110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725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3" r:id="rId3"/>
    <p:sldLayoutId id="2147483674" r:id="rId4"/>
    <p:sldLayoutId id="2147483650" r:id="rId5"/>
    <p:sldLayoutId id="2147483664" r:id="rId6"/>
    <p:sldLayoutId id="2147483671" r:id="rId7"/>
    <p:sldLayoutId id="2147483667" r:id="rId8"/>
    <p:sldLayoutId id="2147483672" r:id="rId9"/>
    <p:sldLayoutId id="2147483670" r:id="rId10"/>
    <p:sldLayoutId id="2147483665" r:id="rId11"/>
    <p:sldLayoutId id="2147483666" r:id="rId12"/>
    <p:sldLayoutId id="2147483655" r:id="rId13"/>
    <p:sldLayoutId id="2147483661" r:id="rId14"/>
    <p:sldLayoutId id="2147483668" r:id="rId15"/>
    <p:sldLayoutId id="2147483675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49135" y="2054942"/>
            <a:ext cx="4089861" cy="1258529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Campus Kronstad</a:t>
            </a:r>
            <a:br>
              <a:rPr lang="nb-NO" dirty="0" smtClean="0"/>
            </a:br>
            <a:r>
              <a:rPr lang="nb-NO" dirty="0" smtClean="0"/>
              <a:t>Nybygg 2020 – K2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9135" y="3718184"/>
            <a:ext cx="4335432" cy="1050462"/>
          </a:xfrm>
        </p:spPr>
        <p:txBody>
          <a:bodyPr/>
          <a:lstStyle/>
          <a:p>
            <a:r>
              <a:rPr lang="nb-NO" dirty="0" smtClean="0"/>
              <a:t>          Styreseminar - Førde</a:t>
            </a:r>
          </a:p>
          <a:p>
            <a:pPr algn="ctr"/>
            <a:r>
              <a:rPr lang="nb-NO" dirty="0" smtClean="0"/>
              <a:t>06.03.2019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idx="10"/>
          </p:nvPr>
        </p:nvSpPr>
        <p:spPr>
          <a:xfrm>
            <a:off x="513917" y="5596146"/>
            <a:ext cx="5040000" cy="908050"/>
          </a:xfrm>
        </p:spPr>
        <p:txBody>
          <a:bodyPr/>
          <a:lstStyle/>
          <a:p>
            <a:r>
              <a:rPr lang="nb-NO" dirty="0" smtClean="0"/>
              <a:t>Knut E. Kismul</a:t>
            </a:r>
          </a:p>
          <a:p>
            <a:r>
              <a:rPr lang="nb-NO" dirty="0" smtClean="0"/>
              <a:t>Campus Bergen</a:t>
            </a:r>
            <a:br>
              <a:rPr lang="nb-NO" dirty="0" smtClean="0"/>
            </a:br>
            <a:r>
              <a:rPr lang="nb-NO" dirty="0"/>
              <a:t>1</a:t>
            </a:r>
            <a:r>
              <a:rPr lang="nb-NO" dirty="0" smtClean="0"/>
              <a:t> mars 2019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67" y="235843"/>
            <a:ext cx="7329331" cy="506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Utvikling av planløsning – Brukerutvalg 2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7956" y="973384"/>
            <a:ext cx="3766414" cy="394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40" y="973112"/>
            <a:ext cx="3868115" cy="395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il høyre 7"/>
          <p:cNvSpPr/>
          <p:nvPr/>
        </p:nvSpPr>
        <p:spPr>
          <a:xfrm>
            <a:off x="5619407" y="27131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2169622" y="4962697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15.08.17</a:t>
            </a:r>
            <a:endParaRPr lang="nb-NO" sz="1400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8919557" y="4924287"/>
            <a:ext cx="86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15.11.17</a:t>
            </a:r>
            <a:endParaRPr lang="nb-NO" sz="1400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870140" y="5486400"/>
            <a:ext cx="1100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23 multirom pr. etasje – 3,3 ansatte pr. multirom – norm for tilsvarende løsninger 7-8 personer pr. multirom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46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2779">
            <a:off x="10048304" y="1235980"/>
            <a:ext cx="1733975" cy="235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8307"/>
            <a:ext cx="10926000" cy="1156726"/>
          </a:xfrm>
        </p:spPr>
        <p:txBody>
          <a:bodyPr/>
          <a:lstStyle/>
          <a:p>
            <a:r>
              <a:rPr lang="nb-NO" dirty="0" smtClean="0"/>
              <a:t>Brukerutvalg 2 – Endelig planløsning – utdrag fra møtereferat 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112" y="1470965"/>
            <a:ext cx="9950967" cy="115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44112" y="1163188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26.09.17</a:t>
            </a:r>
            <a:endParaRPr lang="nb-NO" sz="140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191853"/>
            <a:ext cx="9745287" cy="100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Sylinder 8"/>
          <p:cNvSpPr txBox="1"/>
          <p:nvPr/>
        </p:nvSpPr>
        <p:spPr>
          <a:xfrm>
            <a:off x="304800" y="2859583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25.10.17</a:t>
            </a:r>
            <a:endParaRPr lang="nb-NO" sz="1400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303181" y="4506041"/>
            <a:ext cx="9991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Beslutningen kom etter diskusjon i gruppen. Samme regler måtte gjelde for samtlige. Dersom alle i brukerutvalget skulle ta med tegninger for diskusjon i sine enheter, ville dette i praksis bli en høring hvor kun deler av organisasjonen fikk delta. Det var flertall for å betrakte medlemmene i brukerutvalget som selvstendige representative deltakere i prosessen frem til endelig planløsning.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13602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6913">
            <a:off x="9835362" y="894478"/>
            <a:ext cx="1764576" cy="239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Brukerutvalg 2 – Endelig planløsning – utdrag fra møtereferat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950" y="1328169"/>
            <a:ext cx="9905700" cy="246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kstSylinder 6"/>
          <p:cNvSpPr txBox="1"/>
          <p:nvPr/>
        </p:nvSpPr>
        <p:spPr>
          <a:xfrm>
            <a:off x="811950" y="1020392"/>
            <a:ext cx="86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15.11.17</a:t>
            </a:r>
            <a:endParaRPr lang="nb-NO" sz="14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793632" y="4090403"/>
            <a:ext cx="999189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Plantegningene utviklet seg fra møte til møte, som illustrert tidligere. Tegningene som ble oversendt til styringsgruppen var de samme som ble behandlet på siste møte i brukerutvalget. Mindretallet i brukerutvalget har i en senere epost gitt et inntrykk av at brukerutvalget ikke fikk se tegningene som ble oversendt til styringsgruppen. Dette er ikke korrekt.</a:t>
            </a:r>
          </a:p>
          <a:p>
            <a:endParaRPr lang="nb-NO" sz="1400" dirty="0"/>
          </a:p>
          <a:p>
            <a:r>
              <a:rPr lang="nb-NO" sz="1400" dirty="0" smtClean="0"/>
              <a:t>Styringsgruppen sendte plantegningene til en uavhengig faglig kontroll. Løsningen ble vurdert til å inneholde i overkant mange multirom i forhold til hva som er vanlig for aktivitetsbaserte arbeidsplasser. Styringsgruppen valgte likevel å godkjenne plantegningene slik de ble utformet i brukerutvalget.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8795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00" y="340356"/>
            <a:ext cx="4065616" cy="271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Byggestart og detaljprosjektering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051" y="1114892"/>
            <a:ext cx="7777422" cy="300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0248471" y="2618003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21.03.18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00" y="3638377"/>
            <a:ext cx="4151515" cy="276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Sylinder 8"/>
          <p:cNvSpPr txBox="1"/>
          <p:nvPr/>
        </p:nvSpPr>
        <p:spPr>
          <a:xfrm>
            <a:off x="10248471" y="5926468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27.02.19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369051" y="4375884"/>
            <a:ext cx="6301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Detaljprosjektering av tekniske fag på grunnlag av plantegningene startet i januar og ble avsluttet august 2018.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02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Arbeidstilsynet - tilsyn 06.06.18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950" y="956156"/>
            <a:ext cx="9855604" cy="73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809976" y="1817761"/>
            <a:ext cx="997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Grunnlaget for denne vurderingen er ukjent. Prosjektledelse hos Statsbygg, HVL eller entreprenør har ikke vært kontaktet i denne forbindelse. Som vist sendte entreprenør varsel om forsinkelse dersom ikke planløsning var landet til 5.12.17.</a:t>
            </a:r>
            <a:endParaRPr lang="nb-NO" sz="1400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50" y="2547405"/>
            <a:ext cx="9110330" cy="270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kstSylinder 11"/>
          <p:cNvSpPr txBox="1"/>
          <p:nvPr/>
        </p:nvSpPr>
        <p:spPr>
          <a:xfrm>
            <a:off x="811950" y="5454217"/>
            <a:ext cx="997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Risikovurdering og tiltak for et fullt forsvarlig arbeidsmiljø blir gjennomført i campusutviklingsprosjektet. Dette vil danne grunnlaget for innredningen av lokalene. Planløsningene er godkjent av arbeidstilsynet.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9361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Arbeidstilsynet - samtykke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5061" y="946026"/>
            <a:ext cx="6348026" cy="459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811950" y="1055716"/>
            <a:ext cx="4657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Møte med arbeidstilsynet 23.10.18: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Gjennomgang av planløsninger og konsept.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Redegjørelse for brukermedvirkning i prosjektet frem til nå, og for planlagt brukermedvirkning frem til innflytting.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Gjennomgang av momenter til endelig søknad.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Endelig søknad forventet innsendt  ved årsskiftet 2019/2020.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06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685" y="129227"/>
            <a:ext cx="10926000" cy="770435"/>
          </a:xfrm>
        </p:spPr>
        <p:txBody>
          <a:bodyPr/>
          <a:lstStyle/>
          <a:p>
            <a:r>
              <a:rPr lang="nb-NO" dirty="0" smtClean="0"/>
              <a:t>Bekymringsmelding 21.12.18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685" y="893353"/>
            <a:ext cx="7829550" cy="55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85" y="2107477"/>
            <a:ext cx="7648575" cy="75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50" y="3714821"/>
            <a:ext cx="6896100" cy="27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89" y="5075448"/>
            <a:ext cx="74676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kstSylinder 9"/>
          <p:cNvSpPr txBox="1"/>
          <p:nvPr/>
        </p:nvSpPr>
        <p:spPr>
          <a:xfrm>
            <a:off x="1130532" y="1509801"/>
            <a:ext cx="999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Medvirkning til nå er belyst. Videre medvirkning blir redegjort for i Campusutviklingsprosjektet. Det har vært en omfattende brukermedvirkning så langt, og det legges opp til gode prosesser videre.</a:t>
            </a:r>
            <a:endParaRPr lang="nb-NO" sz="1400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1130531" y="2964134"/>
            <a:ext cx="999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Ingen løfter til Arbeidstilsynet er brutt. I møter med arbeidstilsynets saksbehandlere er det blitt redegjort for forutgående og fremtidige prosesser. Videre løp frem til søknad om endelig samtykke er avtalt med arbeidstilsynet.  </a:t>
            </a:r>
            <a:endParaRPr lang="nb-NO" sz="1400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811950" y="4093818"/>
            <a:ext cx="1021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Antall personer fra faglige enheter som ønsker å flytte inn i K2 ser ut til å bli nærmere 45%. K2 vil gi oss et samlet campus på Kronstad som vil romme både administrative og faglige enheter. I styrets vedtak om utbygging ligger det ingen føringer på hvordan ulike ansattgrupper blir fordelt på campus. K2 vil bli et svært godt undervisningsbygg og komplettere øvrige bygg på Kronstad.</a:t>
            </a:r>
            <a:endParaRPr lang="nb-NO" sz="1400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906080" y="5679098"/>
            <a:ext cx="9991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K2 svarer svært godt på vedtatt strategi. Nøkkelord er: </a:t>
            </a:r>
            <a:r>
              <a:rPr lang="nb-NO" sz="1400" dirty="0" err="1" smtClean="0"/>
              <a:t>Samspel</a:t>
            </a:r>
            <a:r>
              <a:rPr lang="nb-NO" sz="1400" dirty="0" smtClean="0"/>
              <a:t>, Bærekraft og Nyskaping. Høgskolens verdier er: Utfordrende, </a:t>
            </a:r>
            <a:r>
              <a:rPr lang="nb-NO" sz="1400" dirty="0" err="1" smtClean="0"/>
              <a:t>Delande</a:t>
            </a:r>
            <a:r>
              <a:rPr lang="nb-NO" sz="1400" dirty="0" smtClean="0"/>
              <a:t> og Tett på. Mye tyder på at K2 vil styrke høgskolens muligheter for å oppnå universitetsstatus snarere enn å svekke den. 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5474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Spørsmål og diskusjon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14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51" y="15979"/>
            <a:ext cx="11263745" cy="68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4" y="658437"/>
            <a:ext cx="10088503" cy="2609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795711"/>
          </a:xfrm>
        </p:spPr>
        <p:txBody>
          <a:bodyPr/>
          <a:lstStyle/>
          <a:p>
            <a:r>
              <a:rPr lang="nb-NO" dirty="0" smtClean="0"/>
              <a:t>Bestilling og svar - 2015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3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2" y="3132741"/>
            <a:ext cx="9248224" cy="3635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0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Romprogram – Brukerutvalg 1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9913">
            <a:off x="9325519" y="369293"/>
            <a:ext cx="2267061" cy="2980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19" y="1083514"/>
            <a:ext cx="8086725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797" y="3116802"/>
            <a:ext cx="7991475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3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924" y="2078510"/>
            <a:ext cx="3029975" cy="359695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Hvem skal flytte inn i K2? 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950" y="2531268"/>
            <a:ext cx="8267700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809976" y="1004745"/>
            <a:ext cx="951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I tråd med departementets føringer har det i prosjektet vært en forutsetning at hele campus skal sees på under ett ved innplassering. Det har derfor aldri vært en automatikk i at enheter som sitter i Møllendalsveien skal inn i K2. Dette har vært klart oppfattet av brukerutvalg 1.</a:t>
            </a:r>
          </a:p>
        </p:txBody>
      </p:sp>
    </p:spTree>
    <p:extLst>
      <p:ext uri="{BB962C8B-B14F-4D97-AF65-F5344CB8AC3E}">
        <p14:creationId xmlns:p14="http://schemas.microsoft.com/office/powerpoint/2010/main" val="8195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158" y="960268"/>
            <a:ext cx="3214123" cy="2273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kstSylinder 2"/>
          <p:cNvSpPr txBox="1"/>
          <p:nvPr/>
        </p:nvSpPr>
        <p:spPr>
          <a:xfrm>
            <a:off x="1762928" y="282685"/>
            <a:ext cx="757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/>
              <a:t>Anbudskonkurranse - evaluering</a:t>
            </a:r>
            <a:endParaRPr lang="nb-NO" sz="40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108" y="3426764"/>
            <a:ext cx="2488279" cy="143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636" y="5244004"/>
            <a:ext cx="2438591" cy="137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394" y="3505036"/>
            <a:ext cx="2469833" cy="137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1781" y="5142473"/>
            <a:ext cx="2126620" cy="147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Sylinder 8"/>
          <p:cNvSpPr txBox="1"/>
          <p:nvPr/>
        </p:nvSpPr>
        <p:spPr>
          <a:xfrm>
            <a:off x="648393" y="1211872"/>
            <a:ext cx="59020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Evalueringsprosess: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Brukerutvalg ble utvidet med representant for EVO og utdanning.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Løsningsforslagene lagt på intranettet med oppfordring til innspill.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Åpent møte der løsningsforslagene ble presentert.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Brukerutvalg innstilte på Kruse Smith/L2.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Jury nedsatt av Statsbygg med 2 representanter fra HVL.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Juryen kåret Kruse Smith/L2 arkitekter som vinner.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45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Anbudskonkurranse 50/50 celle/landskap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1" y="1347919"/>
            <a:ext cx="6108766" cy="505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6986" y="140479"/>
            <a:ext cx="4209794" cy="5059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21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Grunnlag for beslutning om aktivitetsbaserte arbeidsplasser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055463"/>
            <a:ext cx="10926000" cy="5058000"/>
          </a:xfrm>
        </p:spPr>
        <p:txBody>
          <a:bodyPr>
            <a:normAutofit/>
          </a:bodyPr>
          <a:lstStyle/>
          <a:p>
            <a:r>
              <a:rPr lang="nb-NO" sz="1800" dirty="0" smtClean="0"/>
              <a:t>Rapport fra brukerutvalg 1.</a:t>
            </a:r>
          </a:p>
          <a:p>
            <a:r>
              <a:rPr lang="nb-NO" sz="1800" dirty="0" smtClean="0"/>
              <a:t>Tilbakemelding fra Kunnskapsdepartementet på anbudstegninger</a:t>
            </a:r>
            <a:r>
              <a:rPr lang="nb-NO" sz="1800" dirty="0"/>
              <a:t> </a:t>
            </a:r>
            <a:r>
              <a:rPr lang="nb-NO" sz="1800" dirty="0" smtClean="0"/>
              <a:t>var at planløsningene ikke svarte godt nok på følgende forutsetninger:</a:t>
            </a:r>
          </a:p>
          <a:p>
            <a:pPr lvl="1"/>
            <a:r>
              <a:rPr lang="nb-NO" sz="1800" dirty="0" smtClean="0"/>
              <a:t>Hele campus skal betraktes under ett.</a:t>
            </a:r>
          </a:p>
          <a:p>
            <a:pPr lvl="1"/>
            <a:r>
              <a:rPr lang="nb-NO" sz="1800" dirty="0" smtClean="0"/>
              <a:t>Nybygg skal være arealeffektive og tidsmessige.</a:t>
            </a:r>
          </a:p>
          <a:p>
            <a:pPr marL="457200"/>
            <a:r>
              <a:rPr lang="nb-NO" sz="1800" dirty="0" smtClean="0"/>
              <a:t>Seminar hos KD om campusutvikling i mai 2017</a:t>
            </a:r>
            <a:r>
              <a:rPr lang="nb-NO" sz="1800" dirty="0" smtClean="0"/>
              <a:t>.</a:t>
            </a:r>
          </a:p>
          <a:p>
            <a:pPr marL="457200"/>
            <a:r>
              <a:rPr lang="nb-NO" sz="1800" dirty="0" smtClean="0">
                <a:solidFill>
                  <a:schemeClr val="tx1"/>
                </a:solidFill>
              </a:rPr>
              <a:t>Anbefaling fra Statsbygg og arkitekt knyttet til løsning i anbudskonkurranse.</a:t>
            </a:r>
            <a:endParaRPr lang="nb-NO" sz="1800" dirty="0" smtClean="0">
              <a:solidFill>
                <a:schemeClr val="tx1"/>
              </a:solidFill>
            </a:endParaRPr>
          </a:p>
          <a:p>
            <a:pPr marL="457200"/>
            <a:r>
              <a:rPr lang="nb-NO" sz="1800" dirty="0" smtClean="0"/>
              <a:t>Areal avsatt til arbeidsplasser ble </a:t>
            </a:r>
            <a:r>
              <a:rPr lang="nb-NO" sz="1800" b="1" dirty="0" smtClean="0"/>
              <a:t>ikke</a:t>
            </a:r>
            <a:r>
              <a:rPr lang="nb-NO" sz="1800" dirty="0" smtClean="0"/>
              <a:t> endret som følge av beslutningen.</a:t>
            </a:r>
          </a:p>
          <a:p>
            <a:pPr marL="457200"/>
            <a:r>
              <a:rPr lang="nb-NO" sz="1800" dirty="0" smtClean="0"/>
              <a:t>Beslutningen ble drøftet i IDF-møter 11.09.17 og 06.10.17 i form av mandat til styringsgruppe/brukerutvalg </a:t>
            </a:r>
            <a:endParaRPr lang="nb-NO" sz="180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6" y="4758021"/>
            <a:ext cx="2878900" cy="187076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28" y="4862643"/>
            <a:ext cx="2257773" cy="166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Styrevedtak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976" y="944404"/>
            <a:ext cx="5934075" cy="386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Sylinder 8"/>
          <p:cNvSpPr txBox="1"/>
          <p:nvPr/>
        </p:nvSpPr>
        <p:spPr>
          <a:xfrm>
            <a:off x="7154561" y="944404"/>
            <a:ext cx="428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Løsningen med aktivitetsbaserte arbeidsplasser er beskrevet </a:t>
            </a:r>
            <a:r>
              <a:rPr lang="nb-NO" smtClean="0"/>
              <a:t>i saksfremstillingen.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08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HVL_ppt_mal</Template>
  <TotalTime>9194</TotalTime>
  <Words>789</Words>
  <Application>Microsoft Office PowerPoint</Application>
  <PresentationFormat>Widescreen</PresentationFormat>
  <Paragraphs>76</Paragraphs>
  <Slides>17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.AppleSystemUIFont</vt:lpstr>
      <vt:lpstr>Arial</vt:lpstr>
      <vt:lpstr>Calibri</vt:lpstr>
      <vt:lpstr>Georgia</vt:lpstr>
      <vt:lpstr>HVL</vt:lpstr>
      <vt:lpstr> Campus Kronstad Nybygg 2020 – K2</vt:lpstr>
      <vt:lpstr>PowerPoint-presentasjon</vt:lpstr>
      <vt:lpstr>Bestilling og svar - 2015</vt:lpstr>
      <vt:lpstr>Romprogram – Brukerutvalg 1</vt:lpstr>
      <vt:lpstr>Hvem skal flytte inn i K2? </vt:lpstr>
      <vt:lpstr>PowerPoint-presentasjon</vt:lpstr>
      <vt:lpstr>Anbudskonkurranse 50/50 celle/landskap</vt:lpstr>
      <vt:lpstr>Grunnlag for beslutning om aktivitetsbaserte arbeidsplasser</vt:lpstr>
      <vt:lpstr>Styrevedtak</vt:lpstr>
      <vt:lpstr>Utvikling av planløsning – Brukerutvalg 2</vt:lpstr>
      <vt:lpstr>Brukerutvalg 2 – Endelig planløsning – utdrag fra møtereferat </vt:lpstr>
      <vt:lpstr>Brukerutvalg 2 – Endelig planløsning – utdrag fra møtereferat </vt:lpstr>
      <vt:lpstr>Byggestart og detaljprosjektering</vt:lpstr>
      <vt:lpstr>Arbeidstilsynet - tilsyn 06.06.18</vt:lpstr>
      <vt:lpstr>Arbeidstilsynet - samtykke</vt:lpstr>
      <vt:lpstr>Bekymringsmelding 21.12.18</vt:lpstr>
      <vt:lpstr>Spørsmål og diskusjon</vt:lpstr>
    </vt:vector>
  </TitlesOfParts>
  <Company>Hogskolen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Kamilla Hedvig Halvorsen Myklebust</dc:creator>
  <cp:lastModifiedBy>Knut Erik Kismul</cp:lastModifiedBy>
  <cp:revision>178</cp:revision>
  <dcterms:created xsi:type="dcterms:W3CDTF">2016-11-30T08:20:17Z</dcterms:created>
  <dcterms:modified xsi:type="dcterms:W3CDTF">2019-03-06T09:06:41Z</dcterms:modified>
</cp:coreProperties>
</file>