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7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10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41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2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24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15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0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8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968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05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73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72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7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293E-6C8A-43C2-843C-35B41762C1A0}" type="datetimeFigureOut">
              <a:rPr lang="nb-NO" smtClean="0"/>
              <a:t>21.03.2019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39E2-4662-436D-824E-FC733BE9E6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3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DeKomp</a:t>
            </a:r>
            <a:r>
              <a:rPr lang="nb-NO" dirty="0"/>
              <a:t> Midtfylke/Ringeriksregionen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Kompetanseutvikling </a:t>
            </a:r>
          </a:p>
          <a:p>
            <a:r>
              <a:rPr lang="nb-NO" dirty="0"/>
              <a:t>2018 – 2020 og framover</a:t>
            </a:r>
          </a:p>
          <a:p>
            <a:endParaRPr lang="nb-NO" dirty="0"/>
          </a:p>
          <a:p>
            <a:r>
              <a:rPr lang="nb-NO" dirty="0"/>
              <a:t>Hole - Krødsherad – Modum – Ringerike - Sigdal</a:t>
            </a:r>
          </a:p>
        </p:txBody>
      </p:sp>
    </p:spTree>
    <p:extLst>
      <p:ext uri="{BB962C8B-B14F-4D97-AF65-F5344CB8AC3E}">
        <p14:creationId xmlns:p14="http://schemas.microsoft.com/office/powerpoint/2010/main" val="305829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>
            <a:extLst>
              <a:ext uri="{FF2B5EF4-FFF2-40B4-BE49-F238E27FC236}">
                <a16:creationId xmlns:a16="http://schemas.microsoft.com/office/drawing/2014/main" id="{ECF8F744-C01A-43D0-8573-F78DF614DAD6}"/>
              </a:ext>
            </a:extLst>
          </p:cNvPr>
          <p:cNvSpPr/>
          <p:nvPr/>
        </p:nvSpPr>
        <p:spPr>
          <a:xfrm>
            <a:off x="2615638" y="1855279"/>
            <a:ext cx="3912721" cy="1358836"/>
          </a:xfrm>
          <a:prstGeom prst="ellipse">
            <a:avLst/>
          </a:prstGeom>
          <a:solidFill>
            <a:srgbClr val="4BACC6">
              <a:tint val="50000"/>
              <a:alpha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9B221C4-8A06-4D65-B68E-02A25EC0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600" b="1" dirty="0">
                <a:latin typeface="Arial" panose="020B0604020202020204" pitchFamily="34" charset="0"/>
                <a:cs typeface="Arial" panose="020B0604020202020204" pitchFamily="34" charset="0"/>
              </a:rPr>
              <a:t>Bygging av kompetanse- langsiktige tiltak</a:t>
            </a:r>
            <a:endParaRPr lang="nb-NO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423B2FF6-DA6C-40E8-A0A9-3F93F38F4C5B}"/>
              </a:ext>
            </a:extLst>
          </p:cNvPr>
          <p:cNvGrpSpPr/>
          <p:nvPr/>
        </p:nvGrpSpPr>
        <p:grpSpPr>
          <a:xfrm>
            <a:off x="3929436" y="3255813"/>
            <a:ext cx="1364902" cy="1364902"/>
            <a:chOff x="3867005" y="1634395"/>
            <a:chExt cx="1364902" cy="1364902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69C8EB96-3195-496E-80C2-096F4B01F7D3}"/>
                </a:ext>
              </a:extLst>
            </p:cNvPr>
            <p:cNvSpPr/>
            <p:nvPr/>
          </p:nvSpPr>
          <p:spPr>
            <a:xfrm>
              <a:off x="3867005" y="1634395"/>
              <a:ext cx="1364902" cy="1364902"/>
            </a:xfrm>
            <a:prstGeom prst="ellipse">
              <a:avLst/>
            </a:pr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8" name="Ellipse 4">
              <a:extLst>
                <a:ext uri="{FF2B5EF4-FFF2-40B4-BE49-F238E27FC236}">
                  <a16:creationId xmlns:a16="http://schemas.microsoft.com/office/drawing/2014/main" id="{F42175D4-71A6-420E-9AD7-8FAD5DC25943}"/>
                </a:ext>
              </a:extLst>
            </p:cNvPr>
            <p:cNvSpPr txBox="1"/>
            <p:nvPr/>
          </p:nvSpPr>
          <p:spPr>
            <a:xfrm>
              <a:off x="4066890" y="1834280"/>
              <a:ext cx="965132" cy="9651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Kommunale prioriteringer  – egne midler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BCD68DAF-52FB-4948-8DDD-2F8DAFA81137}"/>
              </a:ext>
            </a:extLst>
          </p:cNvPr>
          <p:cNvGrpSpPr/>
          <p:nvPr/>
        </p:nvGrpSpPr>
        <p:grpSpPr>
          <a:xfrm>
            <a:off x="3168377" y="2398730"/>
            <a:ext cx="1364902" cy="1364902"/>
            <a:chOff x="2853734" y="592725"/>
            <a:chExt cx="1364902" cy="1364902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3564B9A-D62A-4901-A8C0-4BB502769E4A}"/>
                </a:ext>
              </a:extLst>
            </p:cNvPr>
            <p:cNvSpPr/>
            <p:nvPr/>
          </p:nvSpPr>
          <p:spPr>
            <a:xfrm>
              <a:off x="2853734" y="592725"/>
              <a:ext cx="1364902" cy="1364902"/>
            </a:xfrm>
            <a:prstGeom prst="ellipse">
              <a:avLst/>
            </a:prstGeom>
            <a:solidFill>
              <a:srgbClr val="4BACC6">
                <a:hueOff val="-4966938"/>
                <a:satOff val="19906"/>
                <a:lumOff val="4314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ED86951E-FFD5-43D4-A208-3B970B48375D}"/>
                </a:ext>
              </a:extLst>
            </p:cNvPr>
            <p:cNvSpPr txBox="1"/>
            <p:nvPr/>
          </p:nvSpPr>
          <p:spPr>
            <a:xfrm>
              <a:off x="3053619" y="792610"/>
              <a:ext cx="965132" cy="9651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Høyskoler og Universiteter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3277DE0F-1A03-47B2-96B6-40DDF5E1F00A}"/>
              </a:ext>
            </a:extLst>
          </p:cNvPr>
          <p:cNvGrpSpPr/>
          <p:nvPr/>
        </p:nvGrpSpPr>
        <p:grpSpPr>
          <a:xfrm>
            <a:off x="4577278" y="2163441"/>
            <a:ext cx="1364902" cy="1364902"/>
            <a:chOff x="4285575" y="280411"/>
            <a:chExt cx="1364902" cy="1364902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FB19F9CF-5B5A-45B5-850C-413FCB020B4F}"/>
                </a:ext>
              </a:extLst>
            </p:cNvPr>
            <p:cNvSpPr/>
            <p:nvPr/>
          </p:nvSpPr>
          <p:spPr>
            <a:xfrm>
              <a:off x="4285575" y="280411"/>
              <a:ext cx="1364902" cy="1364902"/>
            </a:xfrm>
            <a:prstGeom prst="ellipse">
              <a:avLst/>
            </a:prstGeom>
            <a:solidFill>
              <a:srgbClr val="4BACC6">
                <a:hueOff val="-9933876"/>
                <a:satOff val="39811"/>
                <a:lumOff val="8628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4" name="Ellipse 4">
              <a:extLst>
                <a:ext uri="{FF2B5EF4-FFF2-40B4-BE49-F238E27FC236}">
                  <a16:creationId xmlns:a16="http://schemas.microsoft.com/office/drawing/2014/main" id="{46F57F44-FF59-4239-B5FF-9D2607C8B469}"/>
                </a:ext>
              </a:extLst>
            </p:cNvPr>
            <p:cNvSpPr txBox="1"/>
            <p:nvPr/>
          </p:nvSpPr>
          <p:spPr>
            <a:xfrm>
              <a:off x="4485460" y="480296"/>
              <a:ext cx="965132" cy="9651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Statlige  føringer - midler</a:t>
              </a:r>
            </a:p>
          </p:txBody>
        </p:sp>
      </p:grpSp>
      <p:sp>
        <p:nvSpPr>
          <p:cNvPr id="5" name="Figur 4">
            <a:extLst>
              <a:ext uri="{FF2B5EF4-FFF2-40B4-BE49-F238E27FC236}">
                <a16:creationId xmlns:a16="http://schemas.microsoft.com/office/drawing/2014/main" id="{7B78C522-1F6C-4D87-8ECA-D073B135262B}"/>
              </a:ext>
            </a:extLst>
          </p:cNvPr>
          <p:cNvSpPr/>
          <p:nvPr/>
        </p:nvSpPr>
        <p:spPr>
          <a:xfrm>
            <a:off x="2448816" y="1682992"/>
            <a:ext cx="4246364" cy="3290932"/>
          </a:xfrm>
          <a:prstGeom prst="funnel">
            <a:avLst/>
          </a:prstGeom>
          <a:solidFill>
            <a:sysClr val="window" lastClr="FFFFFF">
              <a:alpha val="40000"/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rgbClr val="4BACC6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6" name="Pil: ned 15">
            <a:extLst>
              <a:ext uri="{FF2B5EF4-FFF2-40B4-BE49-F238E27FC236}">
                <a16:creationId xmlns:a16="http://schemas.microsoft.com/office/drawing/2014/main" id="{26AC269A-2441-42A0-AC24-5219BDAB329C}"/>
              </a:ext>
            </a:extLst>
          </p:cNvPr>
          <p:cNvSpPr/>
          <p:nvPr/>
        </p:nvSpPr>
        <p:spPr>
          <a:xfrm>
            <a:off x="4208140" y="5024430"/>
            <a:ext cx="758279" cy="485298"/>
          </a:xfrm>
          <a:prstGeom prst="downArrow">
            <a:avLst/>
          </a:prstGeom>
          <a:solidFill>
            <a:srgbClr val="4BACC6">
              <a:tint val="4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FE9C564-E139-42D8-9CFE-47C532B07D52}"/>
              </a:ext>
            </a:extLst>
          </p:cNvPr>
          <p:cNvSpPr/>
          <p:nvPr/>
        </p:nvSpPr>
        <p:spPr>
          <a:xfrm>
            <a:off x="2987824" y="53864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b-NO" dirty="0"/>
              <a:t>Skolebasert kompetanseutvikling- profesjonalisering</a:t>
            </a:r>
          </a:p>
        </p:txBody>
      </p:sp>
    </p:spTree>
    <p:extLst>
      <p:ext uri="{BB962C8B-B14F-4D97-AF65-F5344CB8AC3E}">
        <p14:creationId xmlns:p14="http://schemas.microsoft.com/office/powerpoint/2010/main" val="197259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69E7E8-0D46-45E1-BDF1-D2A37034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sz="3100" dirty="0"/>
              <a:t>Kompetanseutvikling </a:t>
            </a:r>
            <a:br>
              <a:rPr lang="nb-NO" sz="3100" dirty="0"/>
            </a:br>
            <a:r>
              <a:rPr lang="nb-NO" sz="2700" dirty="0"/>
              <a:t>Hole – Krødsherad – Modum – Ringerike – Sigdal</a:t>
            </a:r>
            <a:r>
              <a:rPr lang="nb-NO" sz="3100" dirty="0"/>
              <a:t/>
            </a:r>
            <a:br>
              <a:rPr lang="nb-NO" sz="3100" dirty="0"/>
            </a:br>
            <a:r>
              <a:rPr lang="nb-NO" sz="3100" dirty="0"/>
              <a:t>2018 </a:t>
            </a:r>
            <a:r>
              <a:rPr lang="nb-NO" sz="3100" dirty="0">
                <a:sym typeface="Wingdings" panose="05000000000000000000" pitchFamily="2" charset="2"/>
              </a:rPr>
              <a:t> </a:t>
            </a:r>
            <a:endParaRPr lang="nb-NO" sz="3100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388D117E-ECFD-4D18-988D-D753D4D6E876}"/>
              </a:ext>
            </a:extLst>
          </p:cNvPr>
          <p:cNvSpPr/>
          <p:nvPr/>
        </p:nvSpPr>
        <p:spPr>
          <a:xfrm>
            <a:off x="1716886" y="1315684"/>
            <a:ext cx="5810753" cy="3114328"/>
          </a:xfrm>
          <a:prstGeom prst="ellipse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3C36F82-EBD2-49E7-82A2-4BD3668AF998}"/>
              </a:ext>
            </a:extLst>
          </p:cNvPr>
          <p:cNvSpPr txBox="1"/>
          <p:nvPr/>
        </p:nvSpPr>
        <p:spPr>
          <a:xfrm>
            <a:off x="3521139" y="1412776"/>
            <a:ext cx="210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Skole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2F2F0BD-BB87-4341-B3CD-F4FE223A0DC0}"/>
              </a:ext>
            </a:extLst>
          </p:cNvPr>
          <p:cNvSpPr/>
          <p:nvPr/>
        </p:nvSpPr>
        <p:spPr>
          <a:xfrm>
            <a:off x="2987824" y="1874441"/>
            <a:ext cx="3268879" cy="731073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Rektor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Utviklingsgruppen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0E93C2B-90DB-4BE9-AF1C-1EC942423DB7}"/>
              </a:ext>
            </a:extLst>
          </p:cNvPr>
          <p:cNvSpPr/>
          <p:nvPr/>
        </p:nvSpPr>
        <p:spPr>
          <a:xfrm>
            <a:off x="3851920" y="2624693"/>
            <a:ext cx="1223963" cy="58363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Team/-fag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 trinn grupper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009F605-1231-4099-94E4-91481D2F6153}"/>
              </a:ext>
            </a:extLst>
          </p:cNvPr>
          <p:cNvSpPr/>
          <p:nvPr/>
        </p:nvSpPr>
        <p:spPr>
          <a:xfrm>
            <a:off x="3455797" y="2967068"/>
            <a:ext cx="1223963" cy="58168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Team/-fag eller trinn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grupper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D896A57-0CCF-4685-A09B-CA1ABE678773}"/>
              </a:ext>
            </a:extLst>
          </p:cNvPr>
          <p:cNvSpPr/>
          <p:nvPr/>
        </p:nvSpPr>
        <p:spPr>
          <a:xfrm>
            <a:off x="4211960" y="2815131"/>
            <a:ext cx="1223963" cy="65246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Team/-fag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 trinn grupper</a:t>
            </a:r>
          </a:p>
        </p:txBody>
      </p:sp>
      <p:sp>
        <p:nvSpPr>
          <p:cNvPr id="9" name="Sorter 8">
            <a:extLst>
              <a:ext uri="{FF2B5EF4-FFF2-40B4-BE49-F238E27FC236}">
                <a16:creationId xmlns:a16="http://schemas.microsoft.com/office/drawing/2014/main" id="{238AD7EC-264B-4838-AC9B-E9692BE812AA}"/>
              </a:ext>
            </a:extLst>
          </p:cNvPr>
          <p:cNvSpPr/>
          <p:nvPr/>
        </p:nvSpPr>
        <p:spPr>
          <a:xfrm>
            <a:off x="342209" y="1848578"/>
            <a:ext cx="3201448" cy="3409357"/>
          </a:xfrm>
          <a:prstGeom prst="flowChartSort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VIDERE-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UTDANNING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Norsk 1-7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Engelsk 1-7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Matematikk 1-7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ETTER-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UTDANNING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Norsk</a:t>
            </a: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Engelsk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Matematikk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Knip diagonale hjørner i rektangel 25">
            <a:extLst>
              <a:ext uri="{FF2B5EF4-FFF2-40B4-BE49-F238E27FC236}">
                <a16:creationId xmlns:a16="http://schemas.microsoft.com/office/drawing/2014/main" id="{3AA031F5-665B-4700-A54B-260374AEB241}"/>
              </a:ext>
            </a:extLst>
          </p:cNvPr>
          <p:cNvSpPr/>
          <p:nvPr/>
        </p:nvSpPr>
        <p:spPr>
          <a:xfrm>
            <a:off x="251520" y="908720"/>
            <a:ext cx="1946610" cy="1312832"/>
          </a:xfrm>
          <a:prstGeom prst="snip2DiagRect">
            <a:avLst/>
          </a:prstGeom>
          <a:solidFill>
            <a:srgbClr val="C0504D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USN: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Videreutdanning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Etterutdanning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Fagnettverk</a:t>
            </a:r>
          </a:p>
        </p:txBody>
      </p:sp>
      <p:sp>
        <p:nvSpPr>
          <p:cNvPr id="11" name="Sky 10">
            <a:extLst>
              <a:ext uri="{FF2B5EF4-FFF2-40B4-BE49-F238E27FC236}">
                <a16:creationId xmlns:a16="http://schemas.microsoft.com/office/drawing/2014/main" id="{2D4C704E-85CB-46B7-8464-FEF12CE6DF14}"/>
              </a:ext>
            </a:extLst>
          </p:cNvPr>
          <p:cNvSpPr/>
          <p:nvPr/>
        </p:nvSpPr>
        <p:spPr>
          <a:xfrm>
            <a:off x="1273301" y="4843503"/>
            <a:ext cx="2119951" cy="1610341"/>
          </a:xfrm>
          <a:prstGeom prst="cloud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INNHOLD</a:t>
            </a: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Fagfornyelse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Fagutvikling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73AD8D1-DFF6-4EE1-BD7B-22B76A1DE098}"/>
              </a:ext>
            </a:extLst>
          </p:cNvPr>
          <p:cNvSpPr/>
          <p:nvPr/>
        </p:nvSpPr>
        <p:spPr>
          <a:xfrm>
            <a:off x="4031564" y="3766654"/>
            <a:ext cx="1515605" cy="971666"/>
          </a:xfrm>
          <a:prstGeom prst="ellipse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LÆRENDE NETTVERK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Naturfag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kern="0" dirty="0">
                <a:solidFill>
                  <a:prstClr val="black"/>
                </a:solidFill>
                <a:latin typeface="Calibri"/>
              </a:rPr>
              <a:t>1-10</a:t>
            </a: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2B5915A-6289-4796-AE9C-6ADF2A3C5EB6}"/>
              </a:ext>
            </a:extLst>
          </p:cNvPr>
          <p:cNvSpPr/>
          <p:nvPr/>
        </p:nvSpPr>
        <p:spPr>
          <a:xfrm>
            <a:off x="4161691" y="4815035"/>
            <a:ext cx="1660032" cy="1091246"/>
          </a:xfrm>
          <a:prstGeom prst="ellipse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LÆRENDE NETTVERK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 8-13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B3ED10A-D01B-463D-8196-CB446E575713}"/>
              </a:ext>
            </a:extLst>
          </p:cNvPr>
          <p:cNvSpPr/>
          <p:nvPr/>
        </p:nvSpPr>
        <p:spPr>
          <a:xfrm>
            <a:off x="3268711" y="4313561"/>
            <a:ext cx="1408394" cy="1059826"/>
          </a:xfrm>
          <a:prstGeom prst="ellipse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LÆRENDE NETTVERK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MH 1-10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CFEEFAA-9F0B-4800-AA88-01277D292AEC}"/>
              </a:ext>
            </a:extLst>
          </p:cNvPr>
          <p:cNvSpPr/>
          <p:nvPr/>
        </p:nvSpPr>
        <p:spPr>
          <a:xfrm>
            <a:off x="4954929" y="4331696"/>
            <a:ext cx="1408394" cy="813247"/>
          </a:xfrm>
          <a:prstGeom prst="ellipse">
            <a:avLst/>
          </a:prstGeom>
          <a:solidFill>
            <a:srgbClr val="C0504D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LÆRENDE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NETTVERK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 1-10</a:t>
            </a:r>
          </a:p>
        </p:txBody>
      </p:sp>
      <p:sp>
        <p:nvSpPr>
          <p:cNvPr id="16" name="Sorter 15">
            <a:extLst>
              <a:ext uri="{FF2B5EF4-FFF2-40B4-BE49-F238E27FC236}">
                <a16:creationId xmlns:a16="http://schemas.microsoft.com/office/drawing/2014/main" id="{4559DDA5-822A-4A3E-8E92-22BB7512A460}"/>
              </a:ext>
            </a:extLst>
          </p:cNvPr>
          <p:cNvSpPr/>
          <p:nvPr/>
        </p:nvSpPr>
        <p:spPr>
          <a:xfrm>
            <a:off x="6371316" y="1670301"/>
            <a:ext cx="2772684" cy="2944087"/>
          </a:xfrm>
          <a:prstGeom prst="flowChartSort">
            <a:avLst/>
          </a:prstGeom>
          <a:solidFill>
            <a:srgbClr val="9BBB59">
              <a:lumMod val="75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LEDER-NETTVERK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Pedagogisk vandring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LÆRENDE NETTVERK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Utviklings-gruppen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Knip diagonale hjørner i rektangel 25">
            <a:extLst>
              <a:ext uri="{FF2B5EF4-FFF2-40B4-BE49-F238E27FC236}">
                <a16:creationId xmlns:a16="http://schemas.microsoft.com/office/drawing/2014/main" id="{54F7AF3A-9137-4297-9671-9353114BBDB8}"/>
              </a:ext>
            </a:extLst>
          </p:cNvPr>
          <p:cNvSpPr/>
          <p:nvPr/>
        </p:nvSpPr>
        <p:spPr>
          <a:xfrm>
            <a:off x="7178415" y="901004"/>
            <a:ext cx="1878692" cy="1404073"/>
          </a:xfrm>
          <a:prstGeom prst="snip2DiagRect">
            <a:avLst/>
          </a:prstGeom>
          <a:solidFill>
            <a:srgbClr val="9BBB59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USN: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Lederutvikling</a:t>
            </a:r>
            <a:endParaRPr lang="nb-NO" sz="1400" kern="0" dirty="0">
              <a:solidFill>
                <a:prstClr val="white"/>
              </a:solidFill>
              <a:latin typeface="Calibri"/>
            </a:endParaRP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Prosessledelse</a:t>
            </a:r>
          </a:p>
          <a:p>
            <a:pPr marL="171450" marR="0" lvl="0" indent="-1714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Veiledning</a:t>
            </a:r>
          </a:p>
        </p:txBody>
      </p:sp>
      <p:sp>
        <p:nvSpPr>
          <p:cNvPr id="18" name="Sky 17">
            <a:extLst>
              <a:ext uri="{FF2B5EF4-FFF2-40B4-BE49-F238E27FC236}">
                <a16:creationId xmlns:a16="http://schemas.microsoft.com/office/drawing/2014/main" id="{C85F1E93-B5D1-4735-B6A8-FA7F5B84552A}"/>
              </a:ext>
            </a:extLst>
          </p:cNvPr>
          <p:cNvSpPr/>
          <p:nvPr/>
        </p:nvSpPr>
        <p:spPr>
          <a:xfrm>
            <a:off x="6579149" y="4382528"/>
            <a:ext cx="2119951" cy="1610341"/>
          </a:xfrm>
          <a:prstGeom prst="cloud">
            <a:avLst/>
          </a:prstGeom>
          <a:solidFill>
            <a:srgbClr val="9BBB59">
              <a:lumMod val="75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METODE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Skolebasert </a:t>
            </a:r>
            <a:r>
              <a:rPr kumimoji="0" lang="nb-NO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kompetanseut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-vikling </a:t>
            </a:r>
            <a:r>
              <a:rPr kumimoji="0" lang="nb-NO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(SKU)</a:t>
            </a:r>
          </a:p>
        </p:txBody>
      </p:sp>
      <p:sp>
        <p:nvSpPr>
          <p:cNvPr id="19" name="Pil mot venstre og høyre 22">
            <a:extLst>
              <a:ext uri="{FF2B5EF4-FFF2-40B4-BE49-F238E27FC236}">
                <a16:creationId xmlns:a16="http://schemas.microsoft.com/office/drawing/2014/main" id="{D347C5B3-B823-469B-8C63-46AA87B8B6B0}"/>
              </a:ext>
            </a:extLst>
          </p:cNvPr>
          <p:cNvSpPr/>
          <p:nvPr/>
        </p:nvSpPr>
        <p:spPr>
          <a:xfrm>
            <a:off x="2697940" y="4675074"/>
            <a:ext cx="835863" cy="608724"/>
          </a:xfrm>
          <a:prstGeom prst="leftRigh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il mot venstre og høyre 22">
            <a:extLst>
              <a:ext uri="{FF2B5EF4-FFF2-40B4-BE49-F238E27FC236}">
                <a16:creationId xmlns:a16="http://schemas.microsoft.com/office/drawing/2014/main" id="{A9F1C593-96B7-4EA5-A149-C29B55F29C36}"/>
              </a:ext>
            </a:extLst>
          </p:cNvPr>
          <p:cNvSpPr/>
          <p:nvPr/>
        </p:nvSpPr>
        <p:spPr>
          <a:xfrm rot="1976824">
            <a:off x="5915328" y="4154519"/>
            <a:ext cx="1022294" cy="608724"/>
          </a:xfrm>
          <a:prstGeom prst="leftRigh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" name="Bilde 20">
            <a:extLst>
              <a:ext uri="{FF2B5EF4-FFF2-40B4-BE49-F238E27FC236}">
                <a16:creationId xmlns:a16="http://schemas.microsoft.com/office/drawing/2014/main" id="{F04C1AE8-CF93-4183-AE93-7D603109D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916" y="3070189"/>
            <a:ext cx="1022218" cy="7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7FF14B-B400-4DD2-A3C0-6303B714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Langsiktig plan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9A6911-1011-4A3C-AEA7-4E7C9AE95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Regional videreutdanning norsk 1-7: 2018/2019 15 </a:t>
            </a:r>
            <a:r>
              <a:rPr lang="nb-NO" dirty="0" err="1"/>
              <a:t>st.p</a:t>
            </a:r>
            <a:r>
              <a:rPr lang="nb-NO" dirty="0"/>
              <a:t>. og 2019/2020 15 </a:t>
            </a:r>
            <a:r>
              <a:rPr lang="nb-NO" dirty="0" err="1"/>
              <a:t>st.p</a:t>
            </a:r>
            <a:r>
              <a:rPr lang="nb-NO" dirty="0"/>
              <a:t>. – en samling felles med etterutdanning, ellers tirsdag i skolenes utviklingstid – nettbasert forelesning for studenter og tilpasset nettbasert forelesning for refleksjon på skolene (faggrupper eller alle) for etterutdanning </a:t>
            </a:r>
          </a:p>
          <a:p>
            <a:endParaRPr lang="nb-NO" dirty="0"/>
          </a:p>
          <a:p>
            <a:r>
              <a:rPr lang="nb-NO" dirty="0"/>
              <a:t>Regional videreutdanning engelsk 1-7: 2020/2021 15 </a:t>
            </a:r>
            <a:r>
              <a:rPr lang="nb-NO" dirty="0" err="1"/>
              <a:t>st.p</a:t>
            </a:r>
            <a:r>
              <a:rPr lang="nb-NO" dirty="0"/>
              <a:t>. 2021/2022 15 </a:t>
            </a:r>
            <a:r>
              <a:rPr lang="nb-NO" dirty="0" err="1"/>
              <a:t>st.p</a:t>
            </a:r>
            <a:r>
              <a:rPr lang="nb-NO" dirty="0"/>
              <a:t>. – samme som norsk</a:t>
            </a:r>
          </a:p>
          <a:p>
            <a:endParaRPr lang="nb-NO" dirty="0"/>
          </a:p>
          <a:p>
            <a:r>
              <a:rPr lang="nb-NO" dirty="0"/>
              <a:t>Regional videreutdanning matematikk1-7:  2022/2023 15 </a:t>
            </a:r>
            <a:r>
              <a:rPr lang="nb-NO" dirty="0" err="1"/>
              <a:t>st.p</a:t>
            </a:r>
            <a:r>
              <a:rPr lang="nb-NO" dirty="0"/>
              <a:t>. 2023/2024 15 </a:t>
            </a:r>
            <a:r>
              <a:rPr lang="nb-NO" dirty="0" err="1"/>
              <a:t>st.p</a:t>
            </a:r>
            <a:r>
              <a:rPr lang="nb-NO" dirty="0"/>
              <a:t>. – samme som norsk</a:t>
            </a:r>
          </a:p>
        </p:txBody>
      </p:sp>
    </p:spTree>
    <p:extLst>
      <p:ext uri="{BB962C8B-B14F-4D97-AF65-F5344CB8AC3E}">
        <p14:creationId xmlns:p14="http://schemas.microsoft.com/office/powerpoint/2010/main" val="26001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335A4-25F6-4C92-9B39-E265E28F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Langsiktig plan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8CB1F9-9738-424B-9A04-6A280802B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Lærende nettverk/fagnettverk 2018/2019: </a:t>
            </a:r>
            <a:r>
              <a:rPr lang="nb-NO" dirty="0" err="1"/>
              <a:t>Nat.fag</a:t>
            </a:r>
            <a:r>
              <a:rPr lang="nb-NO" dirty="0"/>
              <a:t>, MH, KH (og eng 8-13) - forberedelse til fagfornyelsen</a:t>
            </a:r>
          </a:p>
          <a:p>
            <a:endParaRPr lang="nb-NO" dirty="0"/>
          </a:p>
          <a:p>
            <a:r>
              <a:rPr lang="nb-NO" dirty="0"/>
              <a:t>Lærende nettverk/fagnettverk 2019/2020: KRLE, </a:t>
            </a:r>
            <a:r>
              <a:rPr lang="nb-NO" dirty="0" err="1"/>
              <a:t>samf.fag</a:t>
            </a:r>
            <a:r>
              <a:rPr lang="nb-NO" dirty="0"/>
              <a:t>, KØ, mus – forberedelse til fagfornyelsen</a:t>
            </a:r>
          </a:p>
          <a:p>
            <a:endParaRPr lang="nb-NO" dirty="0"/>
          </a:p>
          <a:p>
            <a:r>
              <a:rPr lang="nb-NO" dirty="0"/>
              <a:t>Lærende nettverk/fagnettverk 2020/2021: </a:t>
            </a:r>
            <a:r>
              <a:rPr lang="nb-NO" dirty="0" err="1"/>
              <a:t>Nat.fag</a:t>
            </a:r>
            <a:r>
              <a:rPr lang="nb-NO" dirty="0"/>
              <a:t>, MH, KH – nye fagplaner + jobbe med lærende nettverk – videre</a:t>
            </a:r>
          </a:p>
          <a:p>
            <a:endParaRPr lang="nb-NO" dirty="0"/>
          </a:p>
          <a:p>
            <a:r>
              <a:rPr lang="nb-NO" dirty="0"/>
              <a:t>Lærende nettverk/fagnettverk 2019/2020: KRLE, </a:t>
            </a:r>
            <a:r>
              <a:rPr lang="nb-NO" dirty="0" err="1"/>
              <a:t>samf.fag</a:t>
            </a:r>
            <a:r>
              <a:rPr lang="nb-NO" dirty="0"/>
              <a:t>, KØ, mus – nye fagplaner + jobbe med lærende nettverk – videre</a:t>
            </a:r>
          </a:p>
          <a:p>
            <a:endParaRPr lang="nb-NO" dirty="0"/>
          </a:p>
          <a:p>
            <a:r>
              <a:rPr lang="nb-NO" dirty="0"/>
              <a:t>Utviklings-/Plangruppene </a:t>
            </a:r>
            <a:r>
              <a:rPr lang="nb-NO" dirty="0">
                <a:sym typeface="Wingdings" panose="05000000000000000000" pitchFamily="2" charset="2"/>
              </a:rPr>
              <a:t>  skolebasert kompetanseutvikling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64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leskolen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7AD7BB9722254A9EF584B97E258802" ma:contentTypeVersion="4" ma:contentTypeDescription="Opprett et nytt dokument." ma:contentTypeScope="" ma:versionID="34a494d322f362b65948410e4cd3e822">
  <xsd:schema xmlns:xsd="http://www.w3.org/2001/XMLSchema" xmlns:xs="http://www.w3.org/2001/XMLSchema" xmlns:p="http://schemas.microsoft.com/office/2006/metadata/properties" xmlns:ns2="82861d20-1a01-4901-9fd7-ca75dcac90e1" xmlns:ns3="567036c1-50ea-4cd1-a67a-ece905ab4e61" targetNamespace="http://schemas.microsoft.com/office/2006/metadata/properties" ma:root="true" ma:fieldsID="bd6da099c6dd4cc0ed164bb6e980b843" ns2:_="" ns3:_="">
    <xsd:import namespace="82861d20-1a01-4901-9fd7-ca75dcac90e1"/>
    <xsd:import namespace="567036c1-50ea-4cd1-a67a-ece905ab4e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61d20-1a01-4901-9fd7-ca75dcac9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036c1-50ea-4cd1-a67a-ece905ab4e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6B1069-7B1A-443D-A1EC-09E555BFDD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861d20-1a01-4901-9fd7-ca75dcac90e1"/>
    <ds:schemaRef ds:uri="567036c1-50ea-4cd1-a67a-ece905ab4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ECFDB4-00F2-4FED-99F0-5CDEDB03BC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C8F013-B057-413A-8AA5-FCC7B6D4C029}">
  <ds:schemaRefs>
    <ds:schemaRef ds:uri="http://schemas.microsoft.com/office/2006/documentManagement/types"/>
    <ds:schemaRef ds:uri="http://purl.org/dc/terms/"/>
    <ds:schemaRef ds:uri="http://purl.org/dc/dcmitype/"/>
    <ds:schemaRef ds:uri="82861d20-1a01-4901-9fd7-ca75dcac90e1"/>
    <ds:schemaRef ds:uri="567036c1-50ea-4cd1-a67a-ece905ab4e6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Holeskolene2</Template>
  <TotalTime>323</TotalTime>
  <Words>282</Words>
  <Application>Microsoft Office PowerPoint</Application>
  <PresentationFormat>Skjermfremvisning (4:3)</PresentationFormat>
  <Paragraphs>106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Holeskolene2</vt:lpstr>
      <vt:lpstr>DeKomp Midtfylke/Ringeriksregionen</vt:lpstr>
      <vt:lpstr>Bygging av kompetanse- langsiktige tiltak</vt:lpstr>
      <vt:lpstr>Kompetanseutvikling  Hole – Krødsherad – Modum – Ringerike – Sigdal 2018  </vt:lpstr>
      <vt:lpstr>Langsiktig plan</vt:lpstr>
      <vt:lpstr>Langsiktig plan forts.</vt:lpstr>
    </vt:vector>
  </TitlesOfParts>
  <Company>Hole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Merete Iversen Ludmann</dc:creator>
  <cp:lastModifiedBy>Liv Åse Solstad Hagland</cp:lastModifiedBy>
  <cp:revision>18</cp:revision>
  <dcterms:created xsi:type="dcterms:W3CDTF">2016-04-19T06:47:19Z</dcterms:created>
  <dcterms:modified xsi:type="dcterms:W3CDTF">2019-03-21T11:29:55Z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0x0101006B7AD7BB9722254A9EF584B97E258802</vt:lpwstr>
  </property>
</Properties>
</file>