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82" r:id="rId2"/>
    <p:sldId id="285" r:id="rId3"/>
    <p:sldId id="269" r:id="rId4"/>
    <p:sldId id="280" r:id="rId5"/>
  </p:sldIdLst>
  <p:sldSz cx="12192000" cy="6858000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24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711"/>
    <p:restoredTop sz="94680"/>
  </p:normalViewPr>
  <p:slideViewPr>
    <p:cSldViewPr snapToGrid="0" snapToObjects="1">
      <p:cViewPr varScale="1">
        <p:scale>
          <a:sx n="67" d="100"/>
          <a:sy n="67" d="100"/>
        </p:scale>
        <p:origin x="8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45283-168F-8940-A073-B2FF66BC4C5E}" type="datetimeFigureOut">
              <a:rPr lang="nb-NO" smtClean="0"/>
              <a:t>16.06.2022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B4BF77-11FD-8E4D-B223-FC6B75E0C3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198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479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4BF77-11FD-8E4D-B223-FC6B75E0C35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7992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16223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to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552147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976" y="1354730"/>
            <a:ext cx="10926000" cy="5058000"/>
          </a:xfrm>
          <a:noFill/>
          <a:ln>
            <a:noFill/>
          </a:ln>
        </p:spPr>
        <p:txBody>
          <a:bodyPr lIns="0" tIns="0" rIns="0" bIns="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238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uten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20" name="Plassholder for bunntekst 1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1" name="Plassholder for lysbildenumm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047" y="135202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79976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896191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2758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s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bilde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39673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ly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744265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side mør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1"/>
          <p:cNvSpPr>
            <a:spLocks noGrp="1"/>
          </p:cNvSpPr>
          <p:nvPr>
            <p:ph type="ctrTitle"/>
          </p:nvPr>
        </p:nvSpPr>
        <p:spPr>
          <a:xfrm>
            <a:off x="2856000" y="5755342"/>
            <a:ext cx="6480000" cy="360000"/>
          </a:xfrm>
        </p:spPr>
        <p:txBody>
          <a:bodyPr lIns="0" tIns="0" rIns="0" bIns="0" anchor="b">
            <a:normAutofit/>
          </a:bodyPr>
          <a:lstStyle>
            <a:lvl1pPr algn="ctr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grpSp>
        <p:nvGrpSpPr>
          <p:cNvPr id="3" name="Gruppe 2"/>
          <p:cNvGrpSpPr>
            <a:grpSpLocks noChangeAspect="1"/>
          </p:cNvGrpSpPr>
          <p:nvPr userDrawn="1"/>
        </p:nvGrpSpPr>
        <p:grpSpPr>
          <a:xfrm>
            <a:off x="3774141" y="1039515"/>
            <a:ext cx="4643718" cy="4052830"/>
            <a:chOff x="5122863" y="2579688"/>
            <a:chExt cx="1946276" cy="1698625"/>
          </a:xfrm>
          <a:solidFill>
            <a:schemeClr val="accent1"/>
          </a:solidFill>
        </p:grpSpPr>
        <p:sp>
          <p:nvSpPr>
            <p:cNvPr id="4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</p:spTree>
    <p:extLst>
      <p:ext uri="{BB962C8B-B14F-4D97-AF65-F5344CB8AC3E}">
        <p14:creationId xmlns:p14="http://schemas.microsoft.com/office/powerpoint/2010/main" val="1822056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1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0462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39" y="553771"/>
            <a:ext cx="3113909" cy="810000"/>
          </a:xfrm>
          <a:prstGeom prst="rect">
            <a:avLst/>
          </a:prstGeom>
        </p:spPr>
      </p:pic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accent3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29040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06484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ørk - liggende bil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619512" y="2054942"/>
            <a:ext cx="504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619512" y="3718184"/>
            <a:ext cx="504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13" name="Plassholder for tekst 2"/>
          <p:cNvSpPr>
            <a:spLocks noGrp="1"/>
          </p:cNvSpPr>
          <p:nvPr>
            <p:ph type="body" idx="10"/>
          </p:nvPr>
        </p:nvSpPr>
        <p:spPr>
          <a:xfrm>
            <a:off x="1619512" y="5596146"/>
            <a:ext cx="5040000" cy="90805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 b="0" i="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9512" y="5433342"/>
            <a:ext cx="42193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0" y="537312"/>
            <a:ext cx="3113908" cy="810000"/>
          </a:xfrm>
          <a:prstGeom prst="rect">
            <a:avLst/>
          </a:prstGeom>
        </p:spPr>
      </p:pic>
      <p:sp>
        <p:nvSpPr>
          <p:cNvPr id="11" name="Plassholder for bilde 8"/>
          <p:cNvSpPr>
            <a:spLocks noGrp="1"/>
          </p:cNvSpPr>
          <p:nvPr>
            <p:ph type="pic" sz="quarter" idx="11"/>
          </p:nvPr>
        </p:nvSpPr>
        <p:spPr>
          <a:xfrm>
            <a:off x="7152000" y="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8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3474000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964940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n spalte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2602" y="1363946"/>
            <a:ext cx="1092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58552"/>
            <a:ext cx="1092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/>
          <a:lstStyle>
            <a:lvl1pPr algn="l"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9427" y="1361080"/>
            <a:ext cx="1092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 marL="342900" indent="-342900">
              <a:lnSpc>
                <a:spcPct val="100000"/>
              </a:lnSpc>
              <a:buFont typeface=".AppleSystemUIFont" charset="-120"/>
              <a:buChar char="›"/>
              <a:defRPr sz="2000"/>
            </a:lvl1pPr>
            <a:lvl2pPr marL="6858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2pPr>
            <a:lvl3pPr marL="11430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3pPr>
            <a:lvl4pPr marL="16002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4pPr>
            <a:lvl5pPr marL="2057400" indent="-228600">
              <a:lnSpc>
                <a:spcPct val="100000"/>
              </a:lnSpc>
              <a:buFont typeface=".AppleSystemUIFont" charset="-120"/>
              <a:buChar char="›"/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22" name="Plassholder for bunntekst 2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23" name="Plassholder for lysbildenumm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85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 spalter med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>
            <a:grpSpLocks noChangeAspect="1"/>
          </p:cNvGrpSpPr>
          <p:nvPr userDrawn="1"/>
        </p:nvGrpSpPr>
        <p:grpSpPr>
          <a:xfrm>
            <a:off x="279820" y="6504062"/>
            <a:ext cx="250360" cy="218504"/>
            <a:chOff x="5122863" y="2579688"/>
            <a:chExt cx="1946276" cy="1698625"/>
          </a:xfrm>
          <a:solidFill>
            <a:schemeClr val="bg2"/>
          </a:solidFill>
        </p:grpSpPr>
        <p:sp>
          <p:nvSpPr>
            <p:cNvPr id="13" name="Freeform 5"/>
            <p:cNvSpPr>
              <a:spLocks/>
            </p:cNvSpPr>
            <p:nvPr/>
          </p:nvSpPr>
          <p:spPr bwMode="auto">
            <a:xfrm>
              <a:off x="5122863" y="2579688"/>
              <a:ext cx="554038" cy="747713"/>
            </a:xfrm>
            <a:custGeom>
              <a:avLst/>
              <a:gdLst>
                <a:gd name="T0" fmla="*/ 164 w 349"/>
                <a:gd name="T1" fmla="*/ 0 h 471"/>
                <a:gd name="T2" fmla="*/ 0 w 349"/>
                <a:gd name="T3" fmla="*/ 0 h 471"/>
                <a:gd name="T4" fmla="*/ 271 w 349"/>
                <a:gd name="T5" fmla="*/ 471 h 471"/>
                <a:gd name="T6" fmla="*/ 349 w 349"/>
                <a:gd name="T7" fmla="*/ 328 h 471"/>
                <a:gd name="T8" fmla="*/ 164 w 349"/>
                <a:gd name="T9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9" h="471">
                  <a:moveTo>
                    <a:pt x="164" y="0"/>
                  </a:moveTo>
                  <a:lnTo>
                    <a:pt x="0" y="0"/>
                  </a:lnTo>
                  <a:lnTo>
                    <a:pt x="271" y="471"/>
                  </a:lnTo>
                  <a:lnTo>
                    <a:pt x="349" y="328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5756276" y="2579688"/>
              <a:ext cx="1312863" cy="1698625"/>
            </a:xfrm>
            <a:custGeom>
              <a:avLst/>
              <a:gdLst>
                <a:gd name="T0" fmla="*/ 406 w 827"/>
                <a:gd name="T1" fmla="*/ 0 h 1070"/>
                <a:gd name="T2" fmla="*/ 86 w 827"/>
                <a:gd name="T3" fmla="*/ 564 h 1070"/>
                <a:gd name="T4" fmla="*/ 0 w 827"/>
                <a:gd name="T5" fmla="*/ 699 h 1070"/>
                <a:gd name="T6" fmla="*/ 214 w 827"/>
                <a:gd name="T7" fmla="*/ 1070 h 1070"/>
                <a:gd name="T8" fmla="*/ 827 w 827"/>
                <a:gd name="T9" fmla="*/ 0 h 1070"/>
                <a:gd name="T10" fmla="*/ 406 w 827"/>
                <a:gd name="T11" fmla="*/ 0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7" h="1070">
                  <a:moveTo>
                    <a:pt x="406" y="0"/>
                  </a:moveTo>
                  <a:lnTo>
                    <a:pt x="86" y="564"/>
                  </a:lnTo>
                  <a:lnTo>
                    <a:pt x="0" y="699"/>
                  </a:lnTo>
                  <a:lnTo>
                    <a:pt x="214" y="1070"/>
                  </a:lnTo>
                  <a:lnTo>
                    <a:pt x="827" y="0"/>
                  </a:lnTo>
                  <a:lnTo>
                    <a:pt x="40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b-NO"/>
            </a:p>
          </p:txBody>
        </p:sp>
      </p:grpSp>
      <p:sp>
        <p:nvSpPr>
          <p:cNvPr id="4" name="Rektangel 3"/>
          <p:cNvSpPr/>
          <p:nvPr userDrawn="1"/>
        </p:nvSpPr>
        <p:spPr>
          <a:xfrm>
            <a:off x="810594" y="1352959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 dirty="0"/>
              <a:t>  </a:t>
            </a:r>
          </a:p>
        </p:txBody>
      </p:sp>
      <p:sp>
        <p:nvSpPr>
          <p:cNvPr id="11" name="Rektangel 10"/>
          <p:cNvSpPr/>
          <p:nvPr userDrawn="1"/>
        </p:nvSpPr>
        <p:spPr>
          <a:xfrm>
            <a:off x="6480905" y="1351536"/>
            <a:ext cx="5256000" cy="505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nb-NO"/>
              <a:t>  </a:t>
            </a:r>
            <a:endParaRPr lang="nb-NO" dirty="0"/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809427" y="1362845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09976" y="-2081"/>
            <a:ext cx="10926000" cy="1350000"/>
          </a:xfr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28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02127" y="1364110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lnSpc>
                <a:spcPct val="100000"/>
              </a:lnSpc>
              <a:defRPr sz="2000"/>
            </a:lvl1pPr>
            <a:lvl2pPr>
              <a:lnSpc>
                <a:spcPct val="100000"/>
              </a:lnSpc>
              <a:defRPr sz="2000">
                <a:latin typeface="+mn-lt"/>
              </a:defRPr>
            </a:lvl2pPr>
            <a:lvl3pPr>
              <a:lnSpc>
                <a:spcPct val="100000"/>
              </a:lnSpc>
              <a:defRPr sz="2000">
                <a:latin typeface="+mn-lt"/>
              </a:defRPr>
            </a:lvl3pPr>
            <a:lvl4pPr>
              <a:lnSpc>
                <a:spcPct val="100000"/>
              </a:lnSpc>
              <a:defRPr sz="2000">
                <a:latin typeface="+mn-lt"/>
              </a:defRPr>
            </a:lvl4pPr>
            <a:lvl5pPr>
              <a:lnSpc>
                <a:spcPct val="100000"/>
              </a:lnSpc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5" name="Plassholder for innhold 2"/>
          <p:cNvSpPr>
            <a:spLocks noGrp="1"/>
          </p:cNvSpPr>
          <p:nvPr>
            <p:ph idx="12"/>
          </p:nvPr>
        </p:nvSpPr>
        <p:spPr>
          <a:xfrm>
            <a:off x="6491935" y="1347919"/>
            <a:ext cx="5256000" cy="5058000"/>
          </a:xfrm>
          <a:noFill/>
          <a:ln>
            <a:noFill/>
          </a:ln>
        </p:spPr>
        <p:txBody>
          <a:bodyPr lIns="180000" tIns="180000" rIns="180000" bIns="180000">
            <a:normAutofit/>
          </a:bodyPr>
          <a:lstStyle>
            <a:lvl1pPr>
              <a:defRPr sz="2000"/>
            </a:lvl1pPr>
            <a:lvl2pPr>
              <a:defRPr sz="20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6472438" y="1361941"/>
            <a:ext cx="5256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lassholder for bunntekst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9205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stående bil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823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mørk - stående 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6252000" y="5495"/>
            <a:ext cx="5940000" cy="685250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sp>
        <p:nvSpPr>
          <p:cNvPr id="7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4914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8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48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9" name="Rett linje 8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085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 lys - to liggende bil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809426" y="1879389"/>
            <a:ext cx="5760000" cy="1258529"/>
          </a:xfr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809426" y="3703967"/>
            <a:ext cx="5760000" cy="1051200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5" name="Plassholder for bilde 8"/>
          <p:cNvSpPr>
            <a:spLocks noGrp="1"/>
          </p:cNvSpPr>
          <p:nvPr>
            <p:ph type="pic" sz="quarter" idx="12"/>
          </p:nvPr>
        </p:nvSpPr>
        <p:spPr>
          <a:xfrm>
            <a:off x="7152000" y="5495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  <p:cxnSp>
        <p:nvCxnSpPr>
          <p:cNvPr id="11" name="Rett linje 10"/>
          <p:cNvCxnSpPr/>
          <p:nvPr userDrawn="1"/>
        </p:nvCxnSpPr>
        <p:spPr>
          <a:xfrm>
            <a:off x="809427" y="3434389"/>
            <a:ext cx="421939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ssholder for bilde 8"/>
          <p:cNvSpPr>
            <a:spLocks noGrp="1"/>
          </p:cNvSpPr>
          <p:nvPr>
            <p:ph type="pic" sz="quarter" idx="13"/>
          </p:nvPr>
        </p:nvSpPr>
        <p:spPr>
          <a:xfrm>
            <a:off x="7152000" y="3468783"/>
            <a:ext cx="5040000" cy="338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/>
              <a:t>Klikk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111016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03414" y="-1"/>
            <a:ext cx="10926000" cy="135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11859" y="1349999"/>
            <a:ext cx="10927084" cy="50560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6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811950" y="6408000"/>
            <a:ext cx="5252673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endParaRPr lang="nb-NO" dirty="0"/>
          </a:p>
        </p:txBody>
      </p:sp>
      <p:sp>
        <p:nvSpPr>
          <p:cNvPr id="17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738087" y="6406054"/>
            <a:ext cx="450000" cy="45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1000" b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D0BEE4E4-E047-6A49-BCB9-4D06E7BA237B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377259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63" r:id="rId3"/>
    <p:sldLayoutId id="2147483674" r:id="rId4"/>
    <p:sldLayoutId id="2147483650" r:id="rId5"/>
    <p:sldLayoutId id="2147483664" r:id="rId6"/>
    <p:sldLayoutId id="2147483671" r:id="rId7"/>
    <p:sldLayoutId id="2147483667" r:id="rId8"/>
    <p:sldLayoutId id="2147483672" r:id="rId9"/>
    <p:sldLayoutId id="2147483670" r:id="rId10"/>
    <p:sldLayoutId id="2147483665" r:id="rId11"/>
    <p:sldLayoutId id="2147483666" r:id="rId12"/>
    <p:sldLayoutId id="2147483655" r:id="rId13"/>
    <p:sldLayoutId id="2147483661" r:id="rId14"/>
    <p:sldLayoutId id="2147483668" r:id="rId15"/>
    <p:sldLayoutId id="2147483675" r:id="rId1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.AppleSystemUIFont" charset="-120"/>
        <a:buChar char="›"/>
        <a:defRPr sz="2000" kern="1200">
          <a:solidFill>
            <a:schemeClr val="tx2"/>
          </a:solidFill>
          <a:latin typeface="+mj-lt"/>
          <a:ea typeface="Georgia" charset="0"/>
          <a:cs typeface="Georgi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90" y="1523"/>
            <a:ext cx="4007626" cy="1774209"/>
          </a:xfrm>
          <a:prstGeom prst="rect">
            <a:avLst/>
          </a:prstGeom>
        </p:spPr>
      </p:pic>
      <p:sp>
        <p:nvSpPr>
          <p:cNvPr id="16" name="Tittel 15"/>
          <p:cNvSpPr>
            <a:spLocks noGrp="1"/>
          </p:cNvSpPr>
          <p:nvPr>
            <p:ph type="ctrTitle"/>
          </p:nvPr>
        </p:nvSpPr>
        <p:spPr>
          <a:xfrm>
            <a:off x="656705" y="1421477"/>
            <a:ext cx="6002806" cy="1946584"/>
          </a:xfrm>
        </p:spPr>
        <p:txBody>
          <a:bodyPr>
            <a:normAutofit/>
          </a:bodyPr>
          <a:lstStyle/>
          <a:p>
            <a:r>
              <a:rPr lang="nb-NO" dirty="0"/>
              <a:t>Regnskap 1. tertial 2022</a:t>
            </a:r>
            <a:br>
              <a:rPr lang="nb-NO" dirty="0"/>
            </a:br>
            <a:br>
              <a:rPr lang="nb-NO" dirty="0"/>
            </a:br>
            <a:r>
              <a:rPr lang="nb-NO" dirty="0"/>
              <a:t>Budsjett 2023 – prosess og prinsipper fremover</a:t>
            </a:r>
          </a:p>
        </p:txBody>
      </p:sp>
      <p:sp>
        <p:nvSpPr>
          <p:cNvPr id="17" name="Undertittel 16"/>
          <p:cNvSpPr>
            <a:spLocks noGrp="1"/>
          </p:cNvSpPr>
          <p:nvPr>
            <p:ph type="subTitle" idx="1"/>
          </p:nvPr>
        </p:nvSpPr>
        <p:spPr>
          <a:xfrm>
            <a:off x="1619512" y="4064923"/>
            <a:ext cx="5040000" cy="526295"/>
          </a:xfrm>
        </p:spPr>
        <p:txBody>
          <a:bodyPr/>
          <a:lstStyle/>
          <a:p>
            <a:r>
              <a:rPr lang="nb-NO" dirty="0">
                <a:solidFill>
                  <a:schemeClr val="bg1"/>
                </a:solidFill>
              </a:rPr>
              <a:t>Helge Skugstad</a:t>
            </a:r>
          </a:p>
        </p:txBody>
      </p:sp>
      <p:sp>
        <p:nvSpPr>
          <p:cNvPr id="18" name="Plassholder for tekst 17"/>
          <p:cNvSpPr>
            <a:spLocks noGrp="1"/>
          </p:cNvSpPr>
          <p:nvPr>
            <p:ph type="body" idx="10"/>
          </p:nvPr>
        </p:nvSpPr>
        <p:spPr>
          <a:xfrm>
            <a:off x="1619512" y="4920579"/>
            <a:ext cx="5040000" cy="908050"/>
          </a:xfrm>
        </p:spPr>
        <p:txBody>
          <a:bodyPr/>
          <a:lstStyle/>
          <a:p>
            <a:r>
              <a:rPr lang="nb-NO" dirty="0"/>
              <a:t>Styremøte 16. juni 2022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8007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b-NO" dirty="0"/>
              <a:t>Regnskap 1. tertial 2022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65760" y="1361080"/>
            <a:ext cx="11369667" cy="5058000"/>
          </a:xfrm>
        </p:spPr>
        <p:txBody>
          <a:bodyPr>
            <a:normAutofit fontScale="92500"/>
          </a:bodyPr>
          <a:lstStyle/>
          <a:p>
            <a:pPr lvl="1" algn="just">
              <a:lnSpc>
                <a:spcPct val="120000"/>
              </a:lnSpc>
            </a:pPr>
            <a:r>
              <a:rPr lang="nb-N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HVL har fortsatt solid økonomi</a:t>
            </a:r>
            <a:endParaRPr lang="nb-NO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20000"/>
              </a:lnSpc>
            </a:pPr>
            <a:r>
              <a:rPr lang="nb-N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HVL har et samlet driftsresultat på kr 32,2 mill. i merforbruk </a:t>
            </a:r>
            <a:r>
              <a:rPr lang="nb-NO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ift</a:t>
            </a:r>
            <a:r>
              <a:rPr lang="nb-N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årets KD bevilgning </a:t>
            </a:r>
          </a:p>
          <a:p>
            <a:pPr marL="742950" lvl="1" indent="-285750" algn="just">
              <a:lnSpc>
                <a:spcPct val="120000"/>
              </a:lnSpc>
            </a:pP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Avsetninger pr 30.04.22 er på kr 355 mill. – reduksjon på kr 35 mill. fra 31.12.21</a:t>
            </a:r>
          </a:p>
          <a:p>
            <a:pPr marL="742950" lvl="1" indent="-285750" algn="just">
              <a:lnSpc>
                <a:spcPct val="120000"/>
              </a:lnSpc>
            </a:pP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Ubundne avsetninger utgjør 4,2% av ordinær bevilgning (som er innenfor reglementet på 5%) </a:t>
            </a:r>
          </a:p>
          <a:p>
            <a:pPr marL="742950" lvl="1" indent="-285750" algn="just">
              <a:lnSpc>
                <a:spcPct val="120000"/>
              </a:lnSpc>
            </a:pPr>
            <a:r>
              <a:rPr lang="nb-N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 reduk</a:t>
            </a: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sjonen på avsetninger er kr 22 mill. knyttet til investeringer og kr 13 mill. er økte driftskostnader</a:t>
            </a:r>
          </a:p>
          <a:p>
            <a:pPr marL="742950" lvl="1" indent="-285750" algn="just">
              <a:lnSpc>
                <a:spcPct val="120000"/>
              </a:lnSpc>
            </a:pPr>
            <a:r>
              <a:rPr lang="nb-N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Lønn og sosiale kostander har økt med kr 42 mill. fra samme periode i fjor (7,8%)</a:t>
            </a:r>
          </a:p>
          <a:p>
            <a:pPr marL="742950" lvl="1" indent="-285750" algn="just">
              <a:lnSpc>
                <a:spcPct val="120000"/>
              </a:lnSpc>
            </a:pPr>
            <a:r>
              <a:rPr lang="nb-N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Andre driftskostnader har økt med kr 31 mill</a:t>
            </a:r>
            <a:r>
              <a:rPr lang="nb-NO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hvor om</a:t>
            </a:r>
            <a:r>
              <a:rPr lang="nb-NO" sz="21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lag</a:t>
            </a:r>
            <a:r>
              <a:rPr lang="nb-NO" sz="2100" dirty="0">
                <a:effectLst/>
                <a:latin typeface="+mj-lt"/>
                <a:ea typeface="Calibri" panose="020F0502020204030204" pitchFamily="34" charset="0"/>
              </a:rPr>
              <a:t> kr 5 mill. kr. skyldes økte strømkostnader, resten er reiser, konsulentkostnader og praksiskostnader </a:t>
            </a:r>
          </a:p>
          <a:p>
            <a:pPr marL="742950" lvl="1" indent="-285750" algn="just">
              <a:lnSpc>
                <a:spcPct val="120000"/>
              </a:lnSpc>
            </a:pPr>
            <a:r>
              <a:rPr lang="nb-NO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Tertialrapporten viser økning i ekstern finansiert aktivitet (BOA) på 18% sammenlignet med i fjor</a:t>
            </a:r>
          </a:p>
          <a:p>
            <a:pPr marL="18415" marR="60960" indent="2540" algn="just">
              <a:lnSpc>
                <a:spcPct val="95000"/>
              </a:lnSpc>
              <a:spcAft>
                <a:spcPts val="170"/>
              </a:spcAft>
            </a:pPr>
            <a:r>
              <a:rPr lang="nn-NO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endParaRPr lang="nb-NO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 algn="just">
              <a:lnSpc>
                <a:spcPct val="120000"/>
              </a:lnSpc>
            </a:pPr>
            <a:endParaRPr lang="nb-NO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endParaRPr lang="nb-N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algn="just">
              <a:lnSpc>
                <a:spcPct val="120000"/>
              </a:lnSpc>
              <a:buNone/>
            </a:pPr>
            <a:endParaRPr lang="nb-NO" sz="1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2" algn="just">
              <a:lnSpc>
                <a:spcPct val="120000"/>
              </a:lnSpc>
            </a:pPr>
            <a:endParaRPr lang="nb-NO" sz="1800" dirty="0"/>
          </a:p>
          <a:p>
            <a:pPr lvl="1" algn="just">
              <a:lnSpc>
                <a:spcPct val="120000"/>
              </a:lnSpc>
            </a:pPr>
            <a:endParaRPr lang="nb-NO" sz="18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2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52309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nb-NO" dirty="0"/>
              <a:t>Overordnet budsjettprosess 2023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48821" y="1350000"/>
            <a:ext cx="11494358" cy="5058000"/>
          </a:xfrm>
        </p:spPr>
        <p:txBody>
          <a:bodyPr>
            <a:normAutofit/>
          </a:bodyPr>
          <a:lstStyle/>
          <a:p>
            <a:r>
              <a:rPr lang="nb-NO" sz="2300" b="1" dirty="0"/>
              <a:t>Budsjettprosess 2023: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300" dirty="0"/>
              <a:t>Budsjettprosessen starter nå i juni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300" dirty="0"/>
              <a:t>Budsjettseminar TL i august – til styret i høst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300" dirty="0"/>
              <a:t>Midler til innsatsområder – kobling til årsplaner og større satsingsområder</a:t>
            </a:r>
          </a:p>
          <a:p>
            <a:pPr marL="457200" lvl="1" indent="0">
              <a:buNone/>
            </a:pPr>
            <a:endParaRPr lang="nb-NO" sz="2300" dirty="0"/>
          </a:p>
          <a:p>
            <a:pPr lvl="1">
              <a:buFont typeface="Arial" panose="020B0604020202020204" pitchFamily="34" charset="0"/>
              <a:buChar char="•"/>
            </a:pPr>
            <a:endParaRPr lang="nb-NO" sz="2300" dirty="0"/>
          </a:p>
          <a:p>
            <a:r>
              <a:rPr lang="nb-NO" sz="2300" dirty="0"/>
              <a:t> </a:t>
            </a:r>
            <a:r>
              <a:rPr lang="nb-NO" sz="2300" b="1" dirty="0"/>
              <a:t>Viktige vurderingsområder i prosess: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300" dirty="0"/>
              <a:t>Fakulteter og enheter skal være økonomisk bærekraftige over tid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300" dirty="0"/>
              <a:t>Fordeling av avsetninger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300" dirty="0"/>
              <a:t>Balanse mellom budsjett og faktisk genererte kostnader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300" dirty="0"/>
              <a:t>Prioritere bruk av avsetninger på de riktige tiltakene</a:t>
            </a:r>
          </a:p>
          <a:p>
            <a:pPr marL="457200" lvl="1" indent="0">
              <a:buNone/>
            </a:pPr>
            <a:endParaRPr lang="nb-NO" sz="2300" dirty="0"/>
          </a:p>
          <a:p>
            <a:pPr marL="457200" lvl="1" indent="0">
              <a:buNone/>
            </a:pPr>
            <a:endParaRPr lang="nb-NO" sz="2300" dirty="0"/>
          </a:p>
          <a:p>
            <a:pPr marL="914400" lvl="2" indent="0">
              <a:buNone/>
            </a:pPr>
            <a:endParaRPr lang="nb-NO" sz="2300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BEE4E4-E047-6A49-BCB9-4D06E7BA237B}" type="slidenum">
              <a:rPr lang="nb-NO" smtClean="0"/>
              <a:pPr/>
              <a:t>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0956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54330873"/>
      </p:ext>
    </p:extLst>
  </p:cSld>
  <p:clrMapOvr>
    <a:masterClrMapping/>
  </p:clrMapOvr>
</p:sld>
</file>

<file path=ppt/theme/theme1.xml><?xml version="1.0" encoding="utf-8"?>
<a:theme xmlns:a="http://schemas.openxmlformats.org/drawingml/2006/main" name="HVL">
  <a:themeElements>
    <a:clrScheme name="HVL">
      <a:dk1>
        <a:srgbClr val="515151"/>
      </a:dk1>
      <a:lt1>
        <a:srgbClr val="FFFFFF"/>
      </a:lt1>
      <a:dk2>
        <a:srgbClr val="004357"/>
      </a:dk2>
      <a:lt2>
        <a:srgbClr val="C9D5DA"/>
      </a:lt2>
      <a:accent1>
        <a:srgbClr val="00AFBA"/>
      </a:accent1>
      <a:accent2>
        <a:srgbClr val="97DF9A"/>
      </a:accent2>
      <a:accent3>
        <a:srgbClr val="EB6852"/>
      </a:accent3>
      <a:accent4>
        <a:srgbClr val="F9DE45"/>
      </a:accent4>
      <a:accent5>
        <a:srgbClr val="64D0DF"/>
      </a:accent5>
      <a:accent6>
        <a:srgbClr val="6D2439"/>
      </a:accent6>
      <a:hlink>
        <a:srgbClr val="008AAF"/>
      </a:hlink>
      <a:folHlink>
        <a:srgbClr val="00948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VL_ppt_mal_oppdatert" id="{34A3C5B7-7DCF-A541-AE3D-AB30F07D0F84}" vid="{252C16CA-3E9D-B540-84BD-D5E99CBB698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CAFFC4F78F58F4EA9E9CC2A19CF4398" ma:contentTypeVersion="13" ma:contentTypeDescription="Opprett et nytt dokument." ma:contentTypeScope="" ma:versionID="20f05c3624d34f43af4789a92d6a8be2">
  <xsd:schema xmlns:xsd="http://www.w3.org/2001/XMLSchema" xmlns:xs="http://www.w3.org/2001/XMLSchema" xmlns:p="http://schemas.microsoft.com/office/2006/metadata/properties" xmlns:ns2="fa75e9d1-45da-4a2a-9964-396ebe24c187" xmlns:ns3="e4c062a4-c69b-499f-84f4-74c24a2ae4c2" targetNamespace="http://schemas.microsoft.com/office/2006/metadata/properties" ma:root="true" ma:fieldsID="c94033454cb5a82f513a24ddcd2b891f" ns2:_="" ns3:_="">
    <xsd:import namespace="fa75e9d1-45da-4a2a-9964-396ebe24c187"/>
    <xsd:import namespace="e4c062a4-c69b-499f-84f4-74c24a2ae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5e9d1-45da-4a2a-9964-396ebe24c1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062a4-c69b-499f-84f4-74c24a2ae4c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EA8655-E3E3-4B53-A6B0-0E1FFA45C12B}"/>
</file>

<file path=customXml/itemProps2.xml><?xml version="1.0" encoding="utf-8"?>
<ds:datastoreItem xmlns:ds="http://schemas.openxmlformats.org/officeDocument/2006/customXml" ds:itemID="{8A79BEA6-0C92-4AFB-8A26-140B52B102B5}"/>
</file>

<file path=docProps/app.xml><?xml version="1.0" encoding="utf-8"?>
<Properties xmlns="http://schemas.openxmlformats.org/officeDocument/2006/extended-properties" xmlns:vt="http://schemas.openxmlformats.org/officeDocument/2006/docPropsVTypes">
  <Template>HVL_ppt_mal</Template>
  <TotalTime>1008</TotalTime>
  <Words>234</Words>
  <Application>Microsoft Office PowerPoint</Application>
  <PresentationFormat>Widescreen</PresentationFormat>
  <Paragraphs>36</Paragraphs>
  <Slides>4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10" baseType="lpstr">
      <vt:lpstr>.AppleSystemUIFont</vt:lpstr>
      <vt:lpstr>Arial</vt:lpstr>
      <vt:lpstr>Calibri</vt:lpstr>
      <vt:lpstr>Georgia</vt:lpstr>
      <vt:lpstr>Times New Roman</vt:lpstr>
      <vt:lpstr>HVL</vt:lpstr>
      <vt:lpstr>Regnskap 1. tertial 2022  Budsjett 2023 – prosess og prinsipper fremover</vt:lpstr>
      <vt:lpstr>Regnskap 1. tertial 2022</vt:lpstr>
      <vt:lpstr>Overordnet budsjettprosess 2023</vt:lpstr>
      <vt:lpstr>PowerPoint-presentasjon</vt:lpstr>
    </vt:vector>
  </TitlesOfParts>
  <Company>Hogskolen i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Kamilla Hedvig Halvorsen Myklebust</dc:creator>
  <cp:lastModifiedBy>Helge Skugstad</cp:lastModifiedBy>
  <cp:revision>50</cp:revision>
  <cp:lastPrinted>2021-10-26T09:03:49Z</cp:lastPrinted>
  <dcterms:created xsi:type="dcterms:W3CDTF">2016-11-30T08:20:17Z</dcterms:created>
  <dcterms:modified xsi:type="dcterms:W3CDTF">2022-06-16T07:01:29Z</dcterms:modified>
</cp:coreProperties>
</file>