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"/>
  </p:notesMasterIdLst>
  <p:sldIdLst>
    <p:sldId id="282" r:id="rId2"/>
    <p:sldId id="285" r:id="rId3"/>
    <p:sldId id="269" r:id="rId4"/>
    <p:sldId id="280" r:id="rId5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1"/>
    <p:restoredTop sz="94680"/>
  </p:normalViewPr>
  <p:slideViewPr>
    <p:cSldViewPr snapToGrid="0" snapToObjects="1">
      <p:cViewPr varScale="1">
        <p:scale>
          <a:sx n="67" d="100"/>
          <a:sy n="67" d="100"/>
        </p:scale>
        <p:origin x="8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16.06.2022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47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90" y="1523"/>
            <a:ext cx="4007626" cy="1774209"/>
          </a:xfrm>
          <a:prstGeom prst="rect">
            <a:avLst/>
          </a:prstGeom>
        </p:spPr>
      </p:pic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656705" y="1421477"/>
            <a:ext cx="6002806" cy="1946584"/>
          </a:xfrm>
        </p:spPr>
        <p:txBody>
          <a:bodyPr>
            <a:normAutofit/>
          </a:bodyPr>
          <a:lstStyle/>
          <a:p>
            <a:r>
              <a:rPr lang="nb-NO" dirty="0"/>
              <a:t>Regnskap 1. tertial 2022</a:t>
            </a:r>
            <a:br>
              <a:rPr lang="nb-NO" dirty="0"/>
            </a:br>
            <a:br>
              <a:rPr lang="nb-NO" dirty="0"/>
            </a:br>
            <a:r>
              <a:rPr lang="nb-NO" dirty="0"/>
              <a:t>Budsjett 2023 – prosess og prinsipper fremover</a:t>
            </a:r>
          </a:p>
        </p:txBody>
      </p:sp>
      <p:sp>
        <p:nvSpPr>
          <p:cNvPr id="17" name="Undertittel 16"/>
          <p:cNvSpPr>
            <a:spLocks noGrp="1"/>
          </p:cNvSpPr>
          <p:nvPr>
            <p:ph type="subTitle" idx="1"/>
          </p:nvPr>
        </p:nvSpPr>
        <p:spPr>
          <a:xfrm>
            <a:off x="1619512" y="4064923"/>
            <a:ext cx="5040000" cy="526295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Helge Skugstad</a:t>
            </a:r>
          </a:p>
        </p:txBody>
      </p:sp>
      <p:sp>
        <p:nvSpPr>
          <p:cNvPr id="18" name="Plassholder for tekst 17"/>
          <p:cNvSpPr>
            <a:spLocks noGrp="1"/>
          </p:cNvSpPr>
          <p:nvPr>
            <p:ph type="body" idx="10"/>
          </p:nvPr>
        </p:nvSpPr>
        <p:spPr>
          <a:xfrm>
            <a:off x="1619512" y="4920579"/>
            <a:ext cx="5040000" cy="908050"/>
          </a:xfrm>
        </p:spPr>
        <p:txBody>
          <a:bodyPr/>
          <a:lstStyle/>
          <a:p>
            <a:r>
              <a:rPr lang="nb-NO" dirty="0"/>
              <a:t>Styremøte 16. juni 2022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b-NO" dirty="0"/>
              <a:t>Regnskap 1. tertial 2022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65760" y="1361080"/>
            <a:ext cx="11369667" cy="5058000"/>
          </a:xfrm>
        </p:spPr>
        <p:txBody>
          <a:bodyPr>
            <a:normAutofit fontScale="92500"/>
          </a:bodyPr>
          <a:lstStyle/>
          <a:p>
            <a:pPr lvl="1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HVL har fortsatt solid økonomi</a:t>
            </a:r>
            <a:endParaRPr lang="nb-NO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HVL har et samlet driftsresultat på kr 32,2 mill. i merforbruk </a:t>
            </a:r>
            <a:r>
              <a:rPr lang="nb-NO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ift</a:t>
            </a: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årets KD bevilgning 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Avsetninger pr 30.04.22 er på kr 355 mill. – reduksjon på kr 35 mill. fra 31.12.21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Ubundne avsetninger utgjør 4,2% av ordinær bevilgning (som er innenfor reglementet på 5%) 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 reduk</a:t>
            </a: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sjonen på avsetninger er kr 22 mill. knyttet til investeringer og kr 13 mill. er økte driftskostnader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Lønn og sosiale kostander har økt med kr 42 mill. fra samme periode i fjor (7,8%)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Andre driftskostnader har økt med kr 31 mill</a:t>
            </a: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hvor om</a:t>
            </a:r>
            <a:r>
              <a:rPr lang="nb-NO" sz="21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lag</a:t>
            </a:r>
            <a:r>
              <a:rPr lang="nb-NO" sz="2100" dirty="0">
                <a:effectLst/>
                <a:latin typeface="+mj-lt"/>
                <a:ea typeface="Calibri" panose="020F0502020204030204" pitchFamily="34" charset="0"/>
              </a:rPr>
              <a:t> kr 5 mill. kr. skyldes økte strømkostnader, resten er reiser, konsulentkostnader og praksiskostnader </a:t>
            </a:r>
          </a:p>
          <a:p>
            <a:pPr marL="742950" lvl="1" indent="-285750" algn="just">
              <a:lnSpc>
                <a:spcPct val="120000"/>
              </a:lnSpc>
            </a:pPr>
            <a:r>
              <a:rPr lang="nb-NO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Tertialrapporten viser økning i ekstern finansiert aktivitet (BOA) på 18% sammenlignet med i fjor</a:t>
            </a:r>
          </a:p>
          <a:p>
            <a:pPr marL="18415" marR="60960" indent="2540" algn="just">
              <a:lnSpc>
                <a:spcPct val="95000"/>
              </a:lnSpc>
              <a:spcAft>
                <a:spcPts val="170"/>
              </a:spcAft>
            </a:pPr>
            <a:r>
              <a:rPr lang="nn-N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>
              <a:lnSpc>
                <a:spcPct val="120000"/>
              </a:lnSpc>
            </a:pPr>
            <a:endParaRPr lang="nb-NO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endParaRPr lang="nb-NO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endParaRPr lang="nb-NO" sz="1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 algn="just">
              <a:lnSpc>
                <a:spcPct val="120000"/>
              </a:lnSpc>
            </a:pPr>
            <a:endParaRPr lang="nb-NO" sz="1800" dirty="0"/>
          </a:p>
          <a:p>
            <a:pPr lvl="1" algn="just">
              <a:lnSpc>
                <a:spcPct val="120000"/>
              </a:lnSpc>
            </a:pP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5230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b-NO" dirty="0"/>
              <a:t>Overordnet budsjettprosess 2023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48821" y="1350000"/>
            <a:ext cx="11494358" cy="5058000"/>
          </a:xfrm>
        </p:spPr>
        <p:txBody>
          <a:bodyPr>
            <a:normAutofit/>
          </a:bodyPr>
          <a:lstStyle/>
          <a:p>
            <a:r>
              <a:rPr lang="nb-NO" sz="2300" b="1" dirty="0"/>
              <a:t>Budsjettprosess 2023: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Budsjettprosessen starter nå i juni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Budsjettseminar TL i august – til styret i høst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Midler til innsatsområder – kobling til årsplaner og større satsingsområder</a:t>
            </a:r>
          </a:p>
          <a:p>
            <a:pPr marL="457200" lvl="1" indent="0">
              <a:buNone/>
            </a:pPr>
            <a:endParaRPr lang="nb-NO" sz="2300" dirty="0"/>
          </a:p>
          <a:p>
            <a:pPr lvl="1">
              <a:buFont typeface="Arial" panose="020B0604020202020204" pitchFamily="34" charset="0"/>
              <a:buChar char="•"/>
            </a:pPr>
            <a:endParaRPr lang="nb-NO" sz="2300" dirty="0"/>
          </a:p>
          <a:p>
            <a:r>
              <a:rPr lang="nb-NO" sz="2300" dirty="0"/>
              <a:t> </a:t>
            </a:r>
            <a:r>
              <a:rPr lang="nb-NO" sz="2300" b="1" dirty="0"/>
              <a:t>Viktige vurderingsområder i prosess: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Fakulteter og enheter skal være økonomisk bærekraftige over tid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Fordeling av avsetninger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Balanse mellom budsjett og faktisk genererte kostnader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300" dirty="0"/>
              <a:t>Prioritere bruk av avsetninger på de riktige tiltakene</a:t>
            </a:r>
          </a:p>
          <a:p>
            <a:pPr marL="457200" lvl="1" indent="0">
              <a:buNone/>
            </a:pPr>
            <a:endParaRPr lang="nb-NO" sz="2300" dirty="0"/>
          </a:p>
          <a:p>
            <a:pPr marL="457200" lvl="1" indent="0">
              <a:buNone/>
            </a:pPr>
            <a:endParaRPr lang="nb-NO" sz="2300" dirty="0"/>
          </a:p>
          <a:p>
            <a:pPr marL="914400" lvl="2" indent="0">
              <a:buNone/>
            </a:pPr>
            <a:endParaRPr lang="nb-NO" sz="2300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956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54330873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EA8655-E3E3-4B53-A6B0-0E1FFA45C12B}"/>
</file>

<file path=customXml/itemProps2.xml><?xml version="1.0" encoding="utf-8"?>
<ds:datastoreItem xmlns:ds="http://schemas.openxmlformats.org/officeDocument/2006/customXml" ds:itemID="{8A79BEA6-0C92-4AFB-8A26-140B52B102B5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1008</TotalTime>
  <Words>234</Words>
  <Application>Microsoft Office PowerPoint</Application>
  <PresentationFormat>Widescreen</PresentationFormat>
  <Paragraphs>36</Paragraphs>
  <Slides>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0" baseType="lpstr">
      <vt:lpstr>.AppleSystemUIFont</vt:lpstr>
      <vt:lpstr>Arial</vt:lpstr>
      <vt:lpstr>Calibri</vt:lpstr>
      <vt:lpstr>Georgia</vt:lpstr>
      <vt:lpstr>Times New Roman</vt:lpstr>
      <vt:lpstr>HVL</vt:lpstr>
      <vt:lpstr>Regnskap 1. tertial 2022  Budsjett 2023 – prosess og prinsipper fremover</vt:lpstr>
      <vt:lpstr>Regnskap 1. tertial 2022</vt:lpstr>
      <vt:lpstr>Overordnet budsjettprosess 2023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Helge Skugstad</cp:lastModifiedBy>
  <cp:revision>50</cp:revision>
  <cp:lastPrinted>2021-10-26T09:03:49Z</cp:lastPrinted>
  <dcterms:created xsi:type="dcterms:W3CDTF">2016-11-30T08:20:17Z</dcterms:created>
  <dcterms:modified xsi:type="dcterms:W3CDTF">2022-06-16T07:01:29Z</dcterms:modified>
</cp:coreProperties>
</file>