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sldIdLst>
    <p:sldId id="284" r:id="rId5"/>
    <p:sldId id="269" r:id="rId6"/>
    <p:sldId id="277" r:id="rId7"/>
    <p:sldId id="278" r:id="rId8"/>
    <p:sldId id="288" r:id="rId9"/>
    <p:sldId id="289" r:id="rId10"/>
    <p:sldId id="291" r:id="rId11"/>
    <p:sldId id="261" r:id="rId12"/>
    <p:sldId id="290"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4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11"/>
    <p:restoredTop sz="94680"/>
  </p:normalViewPr>
  <p:slideViewPr>
    <p:cSldViewPr snapToGrid="0" snapToObjects="1">
      <p:cViewPr varScale="1">
        <p:scale>
          <a:sx n="62" d="100"/>
          <a:sy n="62" d="100"/>
        </p:scale>
        <p:origin x="1068" y="4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hvl365.sharepoint.com/sites/ForskningogInnovasjonHVL/Delte%20dokumenter/General/Forskningsmelding%20HVL/Forskningsmelding%202020/03%20Ekstern%20finansiering/Data%20ekstern%20finans%20FM%2020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hvl365.sharepoint.com/sites/Eksternfinansieringavforskningprosjektkonomerogforskningsrdg/Delte%20dokumenter/General/Dokumenter%20og%20tabeller/Omsetning%20per%20faglig%20&#229;rsverk.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embeddings/oleObject1.bin"/></Relationships>
</file>

<file path=ppt/charts/_rels/chart4.xml.rels><?xml version="1.0" encoding="UTF-8" standalone="yes"?>
<Relationships xmlns="http://schemas.openxmlformats.org/package/2006/relationships"><Relationship Id="rId3" Type="http://schemas.openxmlformats.org/officeDocument/2006/relationships/oleObject" Target="https://hvl365.sharepoint.com/sites/Eksternfinansieringavforskningprosjektkonomerogforskningsrdg/Delte%20dokumenter/General/Dokumenter%20og%20tabeller/Tildeling%20HE%20per%20faglige%20&#229;rsverk%202021%20.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Inntekter fra Forskningsrådet per faglig årsverk</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nb-NO"/>
        </a:p>
      </c:txPr>
    </c:title>
    <c:autoTitleDeleted val="0"/>
    <c:plotArea>
      <c:layout/>
      <c:barChart>
        <c:barDir val="col"/>
        <c:grouping val="clustered"/>
        <c:varyColors val="0"/>
        <c:ser>
          <c:idx val="0"/>
          <c:order val="0"/>
          <c:tx>
            <c:strRef>
              <c:f>'Tabell V3.23'!$B$3</c:f>
              <c:strCache>
                <c:ptCount val="1"/>
                <c:pt idx="0">
                  <c:v>2017</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'Tabell V3.23'!$A$4:$A$10</c:f>
              <c:strCache>
                <c:ptCount val="7"/>
                <c:pt idx="0">
                  <c:v>HINN</c:v>
                </c:pt>
                <c:pt idx="1">
                  <c:v>HVL</c:v>
                </c:pt>
                <c:pt idx="2">
                  <c:v>NU</c:v>
                </c:pt>
                <c:pt idx="3">
                  <c:v>OsloMet</c:v>
                </c:pt>
                <c:pt idx="4">
                  <c:v>UiA</c:v>
                </c:pt>
                <c:pt idx="5">
                  <c:v>UiS</c:v>
                </c:pt>
                <c:pt idx="6">
                  <c:v>USN</c:v>
                </c:pt>
              </c:strCache>
            </c:strRef>
          </c:cat>
          <c:val>
            <c:numRef>
              <c:f>'Tabell V3.23'!$B$4:$B$10</c:f>
              <c:numCache>
                <c:formatCode>0</c:formatCode>
                <c:ptCount val="7"/>
                <c:pt idx="0">
                  <c:v>34.1</c:v>
                </c:pt>
                <c:pt idx="1">
                  <c:v>43</c:v>
                </c:pt>
                <c:pt idx="2">
                  <c:v>33.700000000000003</c:v>
                </c:pt>
                <c:pt idx="3">
                  <c:v>73.2</c:v>
                </c:pt>
                <c:pt idx="4">
                  <c:v>73.400000000000006</c:v>
                </c:pt>
                <c:pt idx="5">
                  <c:v>67.099999999999994</c:v>
                </c:pt>
                <c:pt idx="6">
                  <c:v>47</c:v>
                </c:pt>
              </c:numCache>
            </c:numRef>
          </c:val>
          <c:extLst>
            <c:ext xmlns:c16="http://schemas.microsoft.com/office/drawing/2014/chart" uri="{C3380CC4-5D6E-409C-BE32-E72D297353CC}">
              <c16:uniqueId val="{00000000-3C76-479D-B8C8-22E1DBCC2CA3}"/>
            </c:ext>
          </c:extLst>
        </c:ser>
        <c:ser>
          <c:idx val="1"/>
          <c:order val="1"/>
          <c:tx>
            <c:strRef>
              <c:f>'Tabell V3.23'!$C$3</c:f>
              <c:strCache>
                <c:ptCount val="1"/>
                <c:pt idx="0">
                  <c:v>2018</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'Tabell V3.23'!$A$4:$A$10</c:f>
              <c:strCache>
                <c:ptCount val="7"/>
                <c:pt idx="0">
                  <c:v>HINN</c:v>
                </c:pt>
                <c:pt idx="1">
                  <c:v>HVL</c:v>
                </c:pt>
                <c:pt idx="2">
                  <c:v>NU</c:v>
                </c:pt>
                <c:pt idx="3">
                  <c:v>OsloMet</c:v>
                </c:pt>
                <c:pt idx="4">
                  <c:v>UiA</c:v>
                </c:pt>
                <c:pt idx="5">
                  <c:v>UiS</c:v>
                </c:pt>
                <c:pt idx="6">
                  <c:v>USN</c:v>
                </c:pt>
              </c:strCache>
            </c:strRef>
          </c:cat>
          <c:val>
            <c:numRef>
              <c:f>'Tabell V3.23'!$C$4:$C$10</c:f>
              <c:numCache>
                <c:formatCode>0</c:formatCode>
                <c:ptCount val="7"/>
                <c:pt idx="0">
                  <c:v>34.200000000000003</c:v>
                </c:pt>
                <c:pt idx="1">
                  <c:v>42.1</c:v>
                </c:pt>
                <c:pt idx="2">
                  <c:v>31</c:v>
                </c:pt>
                <c:pt idx="3">
                  <c:v>72.5</c:v>
                </c:pt>
                <c:pt idx="4">
                  <c:v>75.2</c:v>
                </c:pt>
                <c:pt idx="5">
                  <c:v>68.099999999999994</c:v>
                </c:pt>
                <c:pt idx="6">
                  <c:v>46.1</c:v>
                </c:pt>
              </c:numCache>
            </c:numRef>
          </c:val>
          <c:extLst>
            <c:ext xmlns:c16="http://schemas.microsoft.com/office/drawing/2014/chart" uri="{C3380CC4-5D6E-409C-BE32-E72D297353CC}">
              <c16:uniqueId val="{00000001-3C76-479D-B8C8-22E1DBCC2CA3}"/>
            </c:ext>
          </c:extLst>
        </c:ser>
        <c:ser>
          <c:idx val="2"/>
          <c:order val="2"/>
          <c:tx>
            <c:strRef>
              <c:f>'Tabell V3.23'!$D$3</c:f>
              <c:strCache>
                <c:ptCount val="1"/>
                <c:pt idx="0">
                  <c:v>2019</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'Tabell V3.23'!$A$4:$A$10</c:f>
              <c:strCache>
                <c:ptCount val="7"/>
                <c:pt idx="0">
                  <c:v>HINN</c:v>
                </c:pt>
                <c:pt idx="1">
                  <c:v>HVL</c:v>
                </c:pt>
                <c:pt idx="2">
                  <c:v>NU</c:v>
                </c:pt>
                <c:pt idx="3">
                  <c:v>OsloMet</c:v>
                </c:pt>
                <c:pt idx="4">
                  <c:v>UiA</c:v>
                </c:pt>
                <c:pt idx="5">
                  <c:v>UiS</c:v>
                </c:pt>
                <c:pt idx="6">
                  <c:v>USN</c:v>
                </c:pt>
              </c:strCache>
            </c:strRef>
          </c:cat>
          <c:val>
            <c:numRef>
              <c:f>'Tabell V3.23'!$D$4:$D$10</c:f>
              <c:numCache>
                <c:formatCode>0</c:formatCode>
                <c:ptCount val="7"/>
                <c:pt idx="0">
                  <c:v>48</c:v>
                </c:pt>
                <c:pt idx="1">
                  <c:v>44.4</c:v>
                </c:pt>
                <c:pt idx="2">
                  <c:v>32.9</c:v>
                </c:pt>
                <c:pt idx="3">
                  <c:v>79.7</c:v>
                </c:pt>
                <c:pt idx="4">
                  <c:v>66</c:v>
                </c:pt>
                <c:pt idx="5">
                  <c:v>87</c:v>
                </c:pt>
                <c:pt idx="6">
                  <c:v>51</c:v>
                </c:pt>
              </c:numCache>
            </c:numRef>
          </c:val>
          <c:extLst>
            <c:ext xmlns:c16="http://schemas.microsoft.com/office/drawing/2014/chart" uri="{C3380CC4-5D6E-409C-BE32-E72D297353CC}">
              <c16:uniqueId val="{00000002-3C76-479D-B8C8-22E1DBCC2CA3}"/>
            </c:ext>
          </c:extLst>
        </c:ser>
        <c:ser>
          <c:idx val="3"/>
          <c:order val="3"/>
          <c:tx>
            <c:strRef>
              <c:f>'Tabell V3.23'!$E$3</c:f>
              <c:strCache>
                <c:ptCount val="1"/>
                <c:pt idx="0">
                  <c:v>2020</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'Tabell V3.23'!$A$4:$A$10</c:f>
              <c:strCache>
                <c:ptCount val="7"/>
                <c:pt idx="0">
                  <c:v>HINN</c:v>
                </c:pt>
                <c:pt idx="1">
                  <c:v>HVL</c:v>
                </c:pt>
                <c:pt idx="2">
                  <c:v>NU</c:v>
                </c:pt>
                <c:pt idx="3">
                  <c:v>OsloMet</c:v>
                </c:pt>
                <c:pt idx="4">
                  <c:v>UiA</c:v>
                </c:pt>
                <c:pt idx="5">
                  <c:v>UiS</c:v>
                </c:pt>
                <c:pt idx="6">
                  <c:v>USN</c:v>
                </c:pt>
              </c:strCache>
            </c:strRef>
          </c:cat>
          <c:val>
            <c:numRef>
              <c:f>'Tabell V3.23'!$E$4:$E$10</c:f>
              <c:numCache>
                <c:formatCode>0</c:formatCode>
                <c:ptCount val="7"/>
                <c:pt idx="0">
                  <c:v>38</c:v>
                </c:pt>
                <c:pt idx="1">
                  <c:v>51.4</c:v>
                </c:pt>
                <c:pt idx="2">
                  <c:v>30.1</c:v>
                </c:pt>
                <c:pt idx="3">
                  <c:v>83</c:v>
                </c:pt>
                <c:pt idx="4">
                  <c:v>52.6</c:v>
                </c:pt>
                <c:pt idx="5">
                  <c:v>67.3</c:v>
                </c:pt>
                <c:pt idx="6">
                  <c:v>50.3</c:v>
                </c:pt>
              </c:numCache>
            </c:numRef>
          </c:val>
          <c:extLst>
            <c:ext xmlns:c16="http://schemas.microsoft.com/office/drawing/2014/chart" uri="{C3380CC4-5D6E-409C-BE32-E72D297353CC}">
              <c16:uniqueId val="{00000003-3C76-479D-B8C8-22E1DBCC2CA3}"/>
            </c:ext>
          </c:extLst>
        </c:ser>
        <c:ser>
          <c:idx val="4"/>
          <c:order val="4"/>
          <c:tx>
            <c:strRef>
              <c:f>'Tabell V3.23'!$F$3</c:f>
              <c:strCache>
                <c:ptCount val="1"/>
                <c:pt idx="0">
                  <c:v>2021</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'Tabell V3.23'!$A$4:$A$10</c:f>
              <c:strCache>
                <c:ptCount val="7"/>
                <c:pt idx="0">
                  <c:v>HINN</c:v>
                </c:pt>
                <c:pt idx="1">
                  <c:v>HVL</c:v>
                </c:pt>
                <c:pt idx="2">
                  <c:v>NU</c:v>
                </c:pt>
                <c:pt idx="3">
                  <c:v>OsloMet</c:v>
                </c:pt>
                <c:pt idx="4">
                  <c:v>UiA</c:v>
                </c:pt>
                <c:pt idx="5">
                  <c:v>UiS</c:v>
                </c:pt>
                <c:pt idx="6">
                  <c:v>USN</c:v>
                </c:pt>
              </c:strCache>
            </c:strRef>
          </c:cat>
          <c:val>
            <c:numRef>
              <c:f>'Tabell V3.23'!$F$4:$F$10</c:f>
              <c:numCache>
                <c:formatCode>0</c:formatCode>
                <c:ptCount val="7"/>
                <c:pt idx="0">
                  <c:v>34.159999999999997</c:v>
                </c:pt>
                <c:pt idx="1">
                  <c:v>60.49</c:v>
                </c:pt>
                <c:pt idx="2">
                  <c:v>37.82</c:v>
                </c:pt>
                <c:pt idx="3">
                  <c:v>91.24</c:v>
                </c:pt>
                <c:pt idx="4">
                  <c:v>65.67</c:v>
                </c:pt>
                <c:pt idx="5">
                  <c:v>90.01</c:v>
                </c:pt>
                <c:pt idx="6">
                  <c:v>61.08</c:v>
                </c:pt>
              </c:numCache>
            </c:numRef>
          </c:val>
          <c:extLst>
            <c:ext xmlns:c16="http://schemas.microsoft.com/office/drawing/2014/chart" uri="{C3380CC4-5D6E-409C-BE32-E72D297353CC}">
              <c16:uniqueId val="{00000004-3C76-479D-B8C8-22E1DBCC2CA3}"/>
            </c:ext>
          </c:extLst>
        </c:ser>
        <c:dLbls>
          <c:dLblPos val="inEnd"/>
          <c:showLegendKey val="0"/>
          <c:showVal val="1"/>
          <c:showCatName val="0"/>
          <c:showSerName val="0"/>
          <c:showPercent val="0"/>
          <c:showBubbleSize val="0"/>
        </c:dLbls>
        <c:gapWidth val="65"/>
        <c:axId val="711127192"/>
        <c:axId val="711118336"/>
      </c:barChart>
      <c:catAx>
        <c:axId val="71112719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nb-NO"/>
          </a:p>
        </c:txPr>
        <c:crossAx val="711118336"/>
        <c:crosses val="autoZero"/>
        <c:auto val="1"/>
        <c:lblAlgn val="ctr"/>
        <c:lblOffset val="100"/>
        <c:noMultiLvlLbl val="0"/>
      </c:catAx>
      <c:valAx>
        <c:axId val="71111833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71112719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nb-N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nb-N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nb-NO"/>
              <a:t>Inntjening  per faglig årsverk, fakultetsvis i 1000 kroner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clustered"/>
        <c:varyColors val="0"/>
        <c:ser>
          <c:idx val="0"/>
          <c:order val="0"/>
          <c:tx>
            <c:strRef>
              <c:f>'kun per fagl årsverk'!$B$3</c:f>
              <c:strCache>
                <c:ptCount val="1"/>
                <c:pt idx="0">
                  <c:v>2019</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årsverk'!$B$4:$B$7</c:f>
              <c:numCache>
                <c:formatCode>0</c:formatCode>
                <c:ptCount val="4"/>
                <c:pt idx="0">
                  <c:v>42.9</c:v>
                </c:pt>
                <c:pt idx="1">
                  <c:v>46.76</c:v>
                </c:pt>
                <c:pt idx="2">
                  <c:v>44.41</c:v>
                </c:pt>
                <c:pt idx="3">
                  <c:v>40.03</c:v>
                </c:pt>
              </c:numCache>
            </c:numRef>
          </c:val>
          <c:extLst>
            <c:ext xmlns:c16="http://schemas.microsoft.com/office/drawing/2014/chart" uri="{C3380CC4-5D6E-409C-BE32-E72D297353CC}">
              <c16:uniqueId val="{00000000-531B-4152-883A-0864195D8996}"/>
            </c:ext>
          </c:extLst>
        </c:ser>
        <c:ser>
          <c:idx val="1"/>
          <c:order val="1"/>
          <c:tx>
            <c:strRef>
              <c:f>'kun per fagl årsverk'!$C$3</c:f>
              <c:strCache>
                <c:ptCount val="1"/>
                <c:pt idx="0">
                  <c:v>2020</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årsverk'!$C$4:$C$7</c:f>
              <c:numCache>
                <c:formatCode>0</c:formatCode>
                <c:ptCount val="4"/>
                <c:pt idx="0">
                  <c:v>45.67</c:v>
                </c:pt>
                <c:pt idx="1">
                  <c:v>39.97</c:v>
                </c:pt>
                <c:pt idx="2">
                  <c:v>82.83</c:v>
                </c:pt>
                <c:pt idx="3">
                  <c:v>25.58</c:v>
                </c:pt>
              </c:numCache>
            </c:numRef>
          </c:val>
          <c:extLst>
            <c:ext xmlns:c16="http://schemas.microsoft.com/office/drawing/2014/chart" uri="{C3380CC4-5D6E-409C-BE32-E72D297353CC}">
              <c16:uniqueId val="{00000001-531B-4152-883A-0864195D8996}"/>
            </c:ext>
          </c:extLst>
        </c:ser>
        <c:ser>
          <c:idx val="2"/>
          <c:order val="2"/>
          <c:tx>
            <c:strRef>
              <c:f>'kun per fagl årsverk'!$D$3</c:f>
              <c:strCache>
                <c:ptCount val="1"/>
                <c:pt idx="0">
                  <c:v>2021</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årsverk'!$D$4:$D$7</c:f>
              <c:numCache>
                <c:formatCode>0</c:formatCode>
                <c:ptCount val="4"/>
                <c:pt idx="0">
                  <c:v>43.566558883034773</c:v>
                </c:pt>
                <c:pt idx="1">
                  <c:v>44.030517144430597</c:v>
                </c:pt>
                <c:pt idx="2">
                  <c:v>113.65691777931511</c:v>
                </c:pt>
                <c:pt idx="3">
                  <c:v>44.377218592964823</c:v>
                </c:pt>
              </c:numCache>
            </c:numRef>
          </c:val>
          <c:extLst>
            <c:ext xmlns:c16="http://schemas.microsoft.com/office/drawing/2014/chart" uri="{C3380CC4-5D6E-409C-BE32-E72D297353CC}">
              <c16:uniqueId val="{00000002-531B-4152-883A-0864195D8996}"/>
            </c:ext>
          </c:extLst>
        </c:ser>
        <c:dLbls>
          <c:dLblPos val="outEnd"/>
          <c:showLegendKey val="0"/>
          <c:showVal val="1"/>
          <c:showCatName val="0"/>
          <c:showSerName val="0"/>
          <c:showPercent val="0"/>
          <c:showBubbleSize val="0"/>
        </c:dLbls>
        <c:gapWidth val="219"/>
        <c:overlap val="-27"/>
        <c:axId val="925930224"/>
        <c:axId val="922626328"/>
      </c:barChart>
      <c:catAx>
        <c:axId val="92593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922626328"/>
        <c:crosses val="autoZero"/>
        <c:auto val="1"/>
        <c:lblAlgn val="ctr"/>
        <c:lblOffset val="100"/>
        <c:noMultiLvlLbl val="0"/>
      </c:catAx>
      <c:valAx>
        <c:axId val="9226263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925930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nb-N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nb-NO"/>
              <a:t>Inntjening  per faglig årsverk, fakultetsvis i 1000 kroner</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clustered"/>
        <c:varyColors val="0"/>
        <c:ser>
          <c:idx val="0"/>
          <c:order val="0"/>
          <c:tx>
            <c:strRef>
              <c:f>'kun per fagl årsverk'!$B$3</c:f>
              <c:strCache>
                <c:ptCount val="1"/>
                <c:pt idx="0">
                  <c:v>2019</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årsverk'!$B$4:$B$7</c:f>
              <c:numCache>
                <c:formatCode>0</c:formatCode>
                <c:ptCount val="4"/>
                <c:pt idx="0">
                  <c:v>42.9</c:v>
                </c:pt>
                <c:pt idx="1">
                  <c:v>46.76</c:v>
                </c:pt>
                <c:pt idx="2">
                  <c:v>44.41</c:v>
                </c:pt>
                <c:pt idx="3">
                  <c:v>40.03</c:v>
                </c:pt>
              </c:numCache>
            </c:numRef>
          </c:val>
          <c:extLst>
            <c:ext xmlns:c16="http://schemas.microsoft.com/office/drawing/2014/chart" uri="{C3380CC4-5D6E-409C-BE32-E72D297353CC}">
              <c16:uniqueId val="{00000000-933C-48BB-98B5-E60ED4E5D9EE}"/>
            </c:ext>
          </c:extLst>
        </c:ser>
        <c:ser>
          <c:idx val="1"/>
          <c:order val="1"/>
          <c:tx>
            <c:strRef>
              <c:f>'kun per fagl årsverk'!$C$3</c:f>
              <c:strCache>
                <c:ptCount val="1"/>
                <c:pt idx="0">
                  <c:v>2020</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årsverk'!$C$4:$C$7</c:f>
              <c:numCache>
                <c:formatCode>0</c:formatCode>
                <c:ptCount val="4"/>
                <c:pt idx="0">
                  <c:v>45.67</c:v>
                </c:pt>
                <c:pt idx="1">
                  <c:v>39.97</c:v>
                </c:pt>
                <c:pt idx="2">
                  <c:v>82.83</c:v>
                </c:pt>
                <c:pt idx="3">
                  <c:v>25.58</c:v>
                </c:pt>
              </c:numCache>
            </c:numRef>
          </c:val>
          <c:extLst>
            <c:ext xmlns:c16="http://schemas.microsoft.com/office/drawing/2014/chart" uri="{C3380CC4-5D6E-409C-BE32-E72D297353CC}">
              <c16:uniqueId val="{00000001-933C-48BB-98B5-E60ED4E5D9EE}"/>
            </c:ext>
          </c:extLst>
        </c:ser>
        <c:ser>
          <c:idx val="2"/>
          <c:order val="2"/>
          <c:tx>
            <c:strRef>
              <c:f>'kun per fagl årsverk'!$D$3</c:f>
              <c:strCache>
                <c:ptCount val="1"/>
                <c:pt idx="0">
                  <c:v>2021</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 per fagl årsverk'!$A$4:$A$7</c:f>
              <c:strCache>
                <c:ptCount val="4"/>
                <c:pt idx="0">
                  <c:v>FLKI </c:v>
                </c:pt>
                <c:pt idx="1">
                  <c:v>FHS</c:v>
                </c:pt>
                <c:pt idx="2">
                  <c:v>FIN</c:v>
                </c:pt>
                <c:pt idx="3">
                  <c:v>FØS</c:v>
                </c:pt>
              </c:strCache>
            </c:strRef>
          </c:cat>
          <c:val>
            <c:numRef>
              <c:f>'kun per fagl årsverk'!$D$4:$D$7</c:f>
              <c:numCache>
                <c:formatCode>0</c:formatCode>
                <c:ptCount val="4"/>
                <c:pt idx="0">
                  <c:v>43.566558883034773</c:v>
                </c:pt>
                <c:pt idx="1">
                  <c:v>44.030517144430597</c:v>
                </c:pt>
                <c:pt idx="2">
                  <c:v>113.65691777931511</c:v>
                </c:pt>
                <c:pt idx="3">
                  <c:v>44.377218592964823</c:v>
                </c:pt>
              </c:numCache>
            </c:numRef>
          </c:val>
          <c:extLst>
            <c:ext xmlns:c16="http://schemas.microsoft.com/office/drawing/2014/chart" uri="{C3380CC4-5D6E-409C-BE32-E72D297353CC}">
              <c16:uniqueId val="{00000002-933C-48BB-98B5-E60ED4E5D9EE}"/>
            </c:ext>
          </c:extLst>
        </c:ser>
        <c:dLbls>
          <c:dLblPos val="outEnd"/>
          <c:showLegendKey val="0"/>
          <c:showVal val="1"/>
          <c:showCatName val="0"/>
          <c:showSerName val="0"/>
          <c:showPercent val="0"/>
          <c:showBubbleSize val="0"/>
        </c:dLbls>
        <c:gapWidth val="219"/>
        <c:overlap val="-27"/>
        <c:axId val="925930224"/>
        <c:axId val="922626328"/>
      </c:barChart>
      <c:catAx>
        <c:axId val="92593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nb-NO"/>
          </a:p>
        </c:txPr>
        <c:crossAx val="922626328"/>
        <c:crosses val="autoZero"/>
        <c:auto val="1"/>
        <c:lblAlgn val="ctr"/>
        <c:lblOffset val="100"/>
        <c:noMultiLvlLbl val="0"/>
      </c:catAx>
      <c:valAx>
        <c:axId val="9226263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nb-NO"/>
          </a:p>
        </c:txPr>
        <c:crossAx val="925930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600"/>
      </a:pPr>
      <a:endParaRPr lang="nb-NO"/>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936026936026935E-2"/>
          <c:y val="1.3378920767058104E-3"/>
          <c:w val="0.94074074074074077"/>
          <c:h val="0.79652569443387722"/>
        </c:manualLayout>
      </c:layout>
      <c:lineChart>
        <c:grouping val="standard"/>
        <c:varyColors val="0"/>
        <c:ser>
          <c:idx val="0"/>
          <c:order val="0"/>
          <c:tx>
            <c:strRef>
              <c:f>'Utvalgte institusjoner '!$A$4</c:f>
              <c:strCache>
                <c:ptCount val="1"/>
                <c:pt idx="0">
                  <c:v>NU</c:v>
                </c:pt>
              </c:strCache>
            </c:strRef>
          </c:tx>
          <c:spPr>
            <a:ln w="31750" cap="rnd">
              <a:solidFill>
                <a:schemeClr val="accent1"/>
              </a:solidFill>
              <a:round/>
            </a:ln>
            <a:effectLst/>
          </c:spPr>
          <c:marker>
            <c:symbol val="circle"/>
            <c:size val="17"/>
            <c:spPr>
              <a:solidFill>
                <a:schemeClr val="accen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'!$B$4:$F$4</c:f>
              <c:numCache>
                <c:formatCode>General</c:formatCode>
                <c:ptCount val="5"/>
                <c:pt idx="0">
                  <c:v>5.0999999999999996</c:v>
                </c:pt>
                <c:pt idx="1">
                  <c:v>9.6</c:v>
                </c:pt>
                <c:pt idx="2">
                  <c:v>7.9</c:v>
                </c:pt>
                <c:pt idx="3">
                  <c:v>10.7</c:v>
                </c:pt>
                <c:pt idx="4">
                  <c:v>12</c:v>
                </c:pt>
              </c:numCache>
            </c:numRef>
          </c:val>
          <c:smooth val="0"/>
          <c:extLst>
            <c:ext xmlns:c16="http://schemas.microsoft.com/office/drawing/2014/chart" uri="{C3380CC4-5D6E-409C-BE32-E72D297353CC}">
              <c16:uniqueId val="{00000000-EF58-4BBA-8D0D-CCC4F8553CFA}"/>
            </c:ext>
          </c:extLst>
        </c:ser>
        <c:ser>
          <c:idx val="1"/>
          <c:order val="1"/>
          <c:tx>
            <c:strRef>
              <c:f>'Utvalgte institusjoner '!$A$5</c:f>
              <c:strCache>
                <c:ptCount val="1"/>
                <c:pt idx="0">
                  <c:v>OsloMet</c:v>
                </c:pt>
              </c:strCache>
            </c:strRef>
          </c:tx>
          <c:spPr>
            <a:ln w="31750" cap="rnd">
              <a:solidFill>
                <a:schemeClr val="accent2"/>
              </a:solidFill>
              <a:round/>
            </a:ln>
            <a:effectLst/>
          </c:spPr>
          <c:marker>
            <c:symbol val="circle"/>
            <c:size val="17"/>
            <c:spPr>
              <a:solidFill>
                <a:schemeClr val="accent2"/>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'!$B$5:$F$5</c:f>
              <c:numCache>
                <c:formatCode>General</c:formatCode>
                <c:ptCount val="5"/>
                <c:pt idx="0">
                  <c:v>13.5</c:v>
                </c:pt>
                <c:pt idx="1">
                  <c:v>13.1</c:v>
                </c:pt>
                <c:pt idx="2">
                  <c:v>15.6</c:v>
                </c:pt>
                <c:pt idx="3">
                  <c:v>16</c:v>
                </c:pt>
                <c:pt idx="4">
                  <c:v>12.9</c:v>
                </c:pt>
              </c:numCache>
            </c:numRef>
          </c:val>
          <c:smooth val="0"/>
          <c:extLst>
            <c:ext xmlns:c16="http://schemas.microsoft.com/office/drawing/2014/chart" uri="{C3380CC4-5D6E-409C-BE32-E72D297353CC}">
              <c16:uniqueId val="{00000001-EF58-4BBA-8D0D-CCC4F8553CFA}"/>
            </c:ext>
          </c:extLst>
        </c:ser>
        <c:ser>
          <c:idx val="2"/>
          <c:order val="2"/>
          <c:tx>
            <c:strRef>
              <c:f>'Utvalgte institusjoner '!$A$6</c:f>
              <c:strCache>
                <c:ptCount val="1"/>
                <c:pt idx="0">
                  <c:v>UiA</c:v>
                </c:pt>
              </c:strCache>
            </c:strRef>
          </c:tx>
          <c:spPr>
            <a:ln w="31750" cap="rnd">
              <a:solidFill>
                <a:schemeClr val="accent3"/>
              </a:solidFill>
              <a:round/>
            </a:ln>
            <a:effectLst/>
          </c:spPr>
          <c:marker>
            <c:symbol val="circle"/>
            <c:size val="17"/>
            <c:spPr>
              <a:solidFill>
                <a:schemeClr val="accent3"/>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'!$B$6:$F$6</c:f>
              <c:numCache>
                <c:formatCode>General</c:formatCode>
                <c:ptCount val="5"/>
                <c:pt idx="0">
                  <c:v>16.2</c:v>
                </c:pt>
                <c:pt idx="1">
                  <c:v>9.1999999999999993</c:v>
                </c:pt>
                <c:pt idx="2">
                  <c:v>8</c:v>
                </c:pt>
                <c:pt idx="3">
                  <c:v>7.1</c:v>
                </c:pt>
                <c:pt idx="4">
                  <c:v>4.9000000000000004</c:v>
                </c:pt>
              </c:numCache>
            </c:numRef>
          </c:val>
          <c:smooth val="0"/>
          <c:extLst>
            <c:ext xmlns:c16="http://schemas.microsoft.com/office/drawing/2014/chart" uri="{C3380CC4-5D6E-409C-BE32-E72D297353CC}">
              <c16:uniqueId val="{00000002-EF58-4BBA-8D0D-CCC4F8553CFA}"/>
            </c:ext>
          </c:extLst>
        </c:ser>
        <c:ser>
          <c:idx val="3"/>
          <c:order val="3"/>
          <c:tx>
            <c:strRef>
              <c:f>'Utvalgte institusjoner '!$A$7</c:f>
              <c:strCache>
                <c:ptCount val="1"/>
                <c:pt idx="0">
                  <c:v>UiS</c:v>
                </c:pt>
              </c:strCache>
            </c:strRef>
          </c:tx>
          <c:spPr>
            <a:ln w="31750" cap="rnd">
              <a:solidFill>
                <a:schemeClr val="accent4"/>
              </a:solidFill>
              <a:round/>
            </a:ln>
            <a:effectLst/>
          </c:spPr>
          <c:marker>
            <c:symbol val="circle"/>
            <c:size val="17"/>
            <c:spPr>
              <a:solidFill>
                <a:schemeClr val="accent4"/>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'!$B$7:$F$7</c:f>
              <c:numCache>
                <c:formatCode>General</c:formatCode>
                <c:ptCount val="5"/>
                <c:pt idx="0">
                  <c:v>13.7</c:v>
                </c:pt>
                <c:pt idx="1">
                  <c:v>12.1</c:v>
                </c:pt>
                <c:pt idx="2">
                  <c:v>13.3</c:v>
                </c:pt>
                <c:pt idx="3">
                  <c:v>15.3</c:v>
                </c:pt>
                <c:pt idx="4">
                  <c:v>22.1</c:v>
                </c:pt>
              </c:numCache>
            </c:numRef>
          </c:val>
          <c:smooth val="0"/>
          <c:extLst>
            <c:ext xmlns:c16="http://schemas.microsoft.com/office/drawing/2014/chart" uri="{C3380CC4-5D6E-409C-BE32-E72D297353CC}">
              <c16:uniqueId val="{00000003-EF58-4BBA-8D0D-CCC4F8553CFA}"/>
            </c:ext>
          </c:extLst>
        </c:ser>
        <c:ser>
          <c:idx val="4"/>
          <c:order val="4"/>
          <c:tx>
            <c:strRef>
              <c:f>'Utvalgte institusjoner '!$A$8</c:f>
              <c:strCache>
                <c:ptCount val="1"/>
                <c:pt idx="0">
                  <c:v>USN</c:v>
                </c:pt>
              </c:strCache>
            </c:strRef>
          </c:tx>
          <c:spPr>
            <a:ln w="31750" cap="rnd">
              <a:solidFill>
                <a:schemeClr val="accent5"/>
              </a:solidFill>
              <a:round/>
            </a:ln>
            <a:effectLst/>
          </c:spPr>
          <c:marker>
            <c:symbol val="circle"/>
            <c:size val="17"/>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'!$B$8:$F$8</c:f>
              <c:numCache>
                <c:formatCode>General</c:formatCode>
                <c:ptCount val="5"/>
                <c:pt idx="0">
                  <c:v>5.6</c:v>
                </c:pt>
                <c:pt idx="1">
                  <c:v>6.7</c:v>
                </c:pt>
                <c:pt idx="2">
                  <c:v>9.4</c:v>
                </c:pt>
                <c:pt idx="3">
                  <c:v>12.1</c:v>
                </c:pt>
                <c:pt idx="4">
                  <c:v>7.1</c:v>
                </c:pt>
              </c:numCache>
            </c:numRef>
          </c:val>
          <c:smooth val="0"/>
          <c:extLst>
            <c:ext xmlns:c16="http://schemas.microsoft.com/office/drawing/2014/chart" uri="{C3380CC4-5D6E-409C-BE32-E72D297353CC}">
              <c16:uniqueId val="{00000004-EF58-4BBA-8D0D-CCC4F8553CFA}"/>
            </c:ext>
          </c:extLst>
        </c:ser>
        <c:ser>
          <c:idx val="5"/>
          <c:order val="5"/>
          <c:tx>
            <c:strRef>
              <c:f>'Utvalgte institusjoner '!$A$9</c:f>
              <c:strCache>
                <c:ptCount val="1"/>
                <c:pt idx="0">
                  <c:v>HINN</c:v>
                </c:pt>
              </c:strCache>
            </c:strRef>
          </c:tx>
          <c:spPr>
            <a:ln w="31750" cap="rnd">
              <a:solidFill>
                <a:schemeClr val="accent6"/>
              </a:solidFill>
              <a:round/>
            </a:ln>
            <a:effectLst/>
          </c:spPr>
          <c:marker>
            <c:symbol val="circle"/>
            <c:size val="17"/>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'!$B$9:$F$9</c:f>
              <c:numCache>
                <c:formatCode>General</c:formatCode>
                <c:ptCount val="5"/>
                <c:pt idx="0">
                  <c:v>2.5</c:v>
                </c:pt>
                <c:pt idx="1">
                  <c:v>8.6999999999999993</c:v>
                </c:pt>
                <c:pt idx="2">
                  <c:v>9</c:v>
                </c:pt>
                <c:pt idx="3">
                  <c:v>10.7</c:v>
                </c:pt>
                <c:pt idx="4">
                  <c:v>14.2</c:v>
                </c:pt>
              </c:numCache>
            </c:numRef>
          </c:val>
          <c:smooth val="0"/>
          <c:extLst>
            <c:ext xmlns:c16="http://schemas.microsoft.com/office/drawing/2014/chart" uri="{C3380CC4-5D6E-409C-BE32-E72D297353CC}">
              <c16:uniqueId val="{00000005-EF58-4BBA-8D0D-CCC4F8553CFA}"/>
            </c:ext>
          </c:extLst>
        </c:ser>
        <c:ser>
          <c:idx val="6"/>
          <c:order val="6"/>
          <c:tx>
            <c:strRef>
              <c:f>'Utvalgte institusjoner '!$A$10</c:f>
              <c:strCache>
                <c:ptCount val="1"/>
                <c:pt idx="0">
                  <c:v>HVL</c:v>
                </c:pt>
              </c:strCache>
            </c:strRef>
          </c:tx>
          <c:spPr>
            <a:ln w="31750" cap="rnd">
              <a:solidFill>
                <a:schemeClr val="accent1">
                  <a:lumMod val="60000"/>
                </a:schemeClr>
              </a:solidFill>
              <a:round/>
            </a:ln>
            <a:effectLst/>
          </c:spPr>
          <c:marker>
            <c:symbol val="circle"/>
            <c:size val="17"/>
            <c:spPr>
              <a:solidFill>
                <a:schemeClr val="accent1">
                  <a:lumMod val="60000"/>
                </a:schemeClr>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'!$B$10:$F$10</c:f>
              <c:numCache>
                <c:formatCode>General</c:formatCode>
                <c:ptCount val="5"/>
                <c:pt idx="0">
                  <c:v>2.8</c:v>
                </c:pt>
                <c:pt idx="1">
                  <c:v>2.9</c:v>
                </c:pt>
                <c:pt idx="2">
                  <c:v>6.1</c:v>
                </c:pt>
                <c:pt idx="3">
                  <c:v>5.3</c:v>
                </c:pt>
                <c:pt idx="4">
                  <c:v>3.9</c:v>
                </c:pt>
              </c:numCache>
            </c:numRef>
          </c:val>
          <c:smooth val="0"/>
          <c:extLst>
            <c:ext xmlns:c16="http://schemas.microsoft.com/office/drawing/2014/chart" uri="{C3380CC4-5D6E-409C-BE32-E72D297353CC}">
              <c16:uniqueId val="{00000006-EF58-4BBA-8D0D-CCC4F8553CFA}"/>
            </c:ext>
          </c:extLst>
        </c:ser>
        <c:ser>
          <c:idx val="8"/>
          <c:order val="8"/>
          <c:tx>
            <c:strRef>
              <c:f>'Utvalgte institusjoner '!$A$12</c:f>
              <c:strCache>
                <c:ptCount val="1"/>
                <c:pt idx="0">
                  <c:v>Statlige inst.</c:v>
                </c:pt>
              </c:strCache>
            </c:strRef>
          </c:tx>
          <c:spPr>
            <a:ln w="31750" cap="rnd">
              <a:solidFill>
                <a:schemeClr val="accent3">
                  <a:lumMod val="60000"/>
                </a:schemeClr>
              </a:solidFill>
              <a:round/>
            </a:ln>
            <a:effectLst/>
          </c:spPr>
          <c:marker>
            <c:symbol val="circle"/>
            <c:size val="17"/>
            <c:spPr>
              <a:solidFill>
                <a:schemeClr val="accent3">
                  <a:lumMod val="60000"/>
                </a:schemeClr>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'Utvalgte institusjoner '!$B$3:$F$3</c:f>
              <c:strCache>
                <c:ptCount val="5"/>
                <c:pt idx="0">
                  <c:v>2017</c:v>
                </c:pt>
                <c:pt idx="1">
                  <c:v>2018</c:v>
                </c:pt>
                <c:pt idx="2">
                  <c:v>2019</c:v>
                </c:pt>
                <c:pt idx="3">
                  <c:v>2020</c:v>
                </c:pt>
                <c:pt idx="4">
                  <c:v>2021</c:v>
                </c:pt>
              </c:strCache>
            </c:strRef>
          </c:cat>
          <c:val>
            <c:numRef>
              <c:f>'Utvalgte institusjoner '!$B$12:$F$12</c:f>
              <c:numCache>
                <c:formatCode>General</c:formatCode>
                <c:ptCount val="5"/>
                <c:pt idx="0">
                  <c:v>27.3</c:v>
                </c:pt>
                <c:pt idx="1">
                  <c:v>28.3</c:v>
                </c:pt>
                <c:pt idx="2">
                  <c:v>31</c:v>
                </c:pt>
                <c:pt idx="3">
                  <c:v>31.4</c:v>
                </c:pt>
                <c:pt idx="4">
                  <c:v>35.4</c:v>
                </c:pt>
              </c:numCache>
            </c:numRef>
          </c:val>
          <c:smooth val="0"/>
          <c:extLst>
            <c:ext xmlns:c16="http://schemas.microsoft.com/office/drawing/2014/chart" uri="{C3380CC4-5D6E-409C-BE32-E72D297353CC}">
              <c16:uniqueId val="{00000007-EF58-4BBA-8D0D-CCC4F8553CFA}"/>
            </c:ext>
          </c:extLst>
        </c:ser>
        <c:dLbls>
          <c:dLblPos val="ctr"/>
          <c:showLegendKey val="0"/>
          <c:showVal val="1"/>
          <c:showCatName val="0"/>
          <c:showSerName val="0"/>
          <c:showPercent val="0"/>
          <c:showBubbleSize val="0"/>
        </c:dLbls>
        <c:marker val="1"/>
        <c:smooth val="0"/>
        <c:axId val="1319646128"/>
        <c:axId val="1319641208"/>
        <c:extLst>
          <c:ext xmlns:c15="http://schemas.microsoft.com/office/drawing/2012/chart" uri="{02D57815-91ED-43cb-92C2-25804820EDAC}">
            <c15:filteredLineSeries>
              <c15:ser>
                <c:idx val="7"/>
                <c:order val="7"/>
                <c:tx>
                  <c:strRef>
                    <c:extLst>
                      <c:ext uri="{02D57815-91ED-43cb-92C2-25804820EDAC}">
                        <c15:formulaRef>
                          <c15:sqref>'Utvalgte institusjoner '!$A$11</c15:sqref>
                        </c15:formulaRef>
                      </c:ext>
                    </c:extLst>
                    <c:strCache>
                      <c:ptCount val="1"/>
                      <c:pt idx="0">
                        <c:v>UiB</c:v>
                      </c:pt>
                    </c:strCache>
                  </c:strRef>
                </c:tx>
                <c:spPr>
                  <a:ln w="31750" cap="rnd">
                    <a:solidFill>
                      <a:schemeClr val="accent2">
                        <a:lumMod val="60000"/>
                      </a:schemeClr>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nb-NO"/>
                    </a:p>
                  </c:txPr>
                  <c:dLblPos val="ctr"/>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cat>
                  <c:strRef>
                    <c:extLst>
                      <c:ext uri="{02D57815-91ED-43cb-92C2-25804820EDAC}">
                        <c15:formulaRef>
                          <c15:sqref>'Utvalgte institusjoner '!$B$3:$F$3</c15:sqref>
                        </c15:formulaRef>
                      </c:ext>
                    </c:extLst>
                    <c:strCache>
                      <c:ptCount val="5"/>
                      <c:pt idx="0">
                        <c:v>2017</c:v>
                      </c:pt>
                      <c:pt idx="1">
                        <c:v>2018</c:v>
                      </c:pt>
                      <c:pt idx="2">
                        <c:v>2019</c:v>
                      </c:pt>
                      <c:pt idx="3">
                        <c:v>2020</c:v>
                      </c:pt>
                      <c:pt idx="4">
                        <c:v>2021</c:v>
                      </c:pt>
                    </c:strCache>
                  </c:strRef>
                </c:cat>
                <c:val>
                  <c:numRef>
                    <c:extLst>
                      <c:ext uri="{02D57815-91ED-43cb-92C2-25804820EDAC}">
                        <c15:formulaRef>
                          <c15:sqref>'Utvalgte institusjoner '!$B$11:$F$11</c15:sqref>
                        </c15:formulaRef>
                      </c:ext>
                    </c:extLst>
                    <c:numCache>
                      <c:formatCode>General</c:formatCode>
                      <c:ptCount val="5"/>
                      <c:pt idx="0">
                        <c:v>48.4</c:v>
                      </c:pt>
                      <c:pt idx="1">
                        <c:v>48</c:v>
                      </c:pt>
                      <c:pt idx="2">
                        <c:v>57</c:v>
                      </c:pt>
                      <c:pt idx="3">
                        <c:v>62.3</c:v>
                      </c:pt>
                      <c:pt idx="4">
                        <c:v>63.2</c:v>
                      </c:pt>
                    </c:numCache>
                  </c:numRef>
                </c:val>
                <c:smooth val="0"/>
                <c:extLst>
                  <c:ext xmlns:c16="http://schemas.microsoft.com/office/drawing/2014/chart" uri="{C3380CC4-5D6E-409C-BE32-E72D297353CC}">
                    <c16:uniqueId val="{00000008-EF58-4BBA-8D0D-CCC4F8553CFA}"/>
                  </c:ext>
                </c:extLst>
              </c15:ser>
            </c15:filteredLineSeries>
          </c:ext>
        </c:extLst>
      </c:lineChart>
      <c:catAx>
        <c:axId val="131964612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nb-NO"/>
          </a:p>
        </c:txPr>
        <c:crossAx val="1319641208"/>
        <c:crosses val="autoZero"/>
        <c:auto val="1"/>
        <c:lblAlgn val="ctr"/>
        <c:lblOffset val="100"/>
        <c:noMultiLvlLbl val="0"/>
      </c:catAx>
      <c:valAx>
        <c:axId val="131964120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1319646128"/>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nb-N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745283-168F-8940-A073-B2FF66BC4C5E}" type="datetimeFigureOut">
              <a:rPr lang="nb-NO" smtClean="0"/>
              <a:t>15.06.2022</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4BF77-11FD-8E4D-B223-FC6B75E0C356}" type="slidenum">
              <a:rPr lang="nb-NO" smtClean="0"/>
              <a:t>‹#›</a:t>
            </a:fld>
            <a:endParaRPr lang="nb-NO"/>
          </a:p>
        </p:txBody>
      </p:sp>
    </p:spTree>
    <p:extLst>
      <p:ext uri="{BB962C8B-B14F-4D97-AF65-F5344CB8AC3E}">
        <p14:creationId xmlns:p14="http://schemas.microsoft.com/office/powerpoint/2010/main" val="1531989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dirty="0"/>
              <a:t>,Første setning -  men nedadgående søkertall og nedgang i innvilgede prosjekter</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200" dirty="0"/>
              <a:t>17 % suksessrate Forskningsrådet 2020-21 (høyere enn gjennomsnitt i sektoren)</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200" dirty="0"/>
              <a:t>Kun 6% av faglig ansatte søkte om midler fra Forskningsrådet i 2021, om lag 2,4 % søkte EUs rammeprogram, det er stort behov for å øke antall forskere som søker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200" dirty="0"/>
          </a:p>
          <a:p>
            <a:endParaRPr lang="nb-NO" dirty="0"/>
          </a:p>
        </p:txBody>
      </p:sp>
      <p:sp>
        <p:nvSpPr>
          <p:cNvPr id="4" name="Plassholder for lysbildenummer 3"/>
          <p:cNvSpPr>
            <a:spLocks noGrp="1"/>
          </p:cNvSpPr>
          <p:nvPr>
            <p:ph type="sldNum" sz="quarter" idx="10"/>
          </p:nvPr>
        </p:nvSpPr>
        <p:spPr/>
        <p:txBody>
          <a:bodyPr/>
          <a:lstStyle/>
          <a:p>
            <a:fld id="{F8B4BF77-11FD-8E4D-B223-FC6B75E0C356}" type="slidenum">
              <a:rPr lang="nb-NO" smtClean="0"/>
              <a:t>2</a:t>
            </a:fld>
            <a:endParaRPr lang="nb-NO"/>
          </a:p>
        </p:txBody>
      </p:sp>
    </p:spTree>
    <p:extLst>
      <p:ext uri="{BB962C8B-B14F-4D97-AF65-F5344CB8AC3E}">
        <p14:creationId xmlns:p14="http://schemas.microsoft.com/office/powerpoint/2010/main" val="133799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800" dirty="0">
                <a:effectLst/>
                <a:latin typeface="Georgia" panose="02040502050405020303" pitchFamily="18" charset="0"/>
                <a:ea typeface="MS Gothic" panose="020B0609070205080204" pitchFamily="49" charset="-128"/>
                <a:cs typeface="Times New Roman" panose="02020603050405020304" pitchFamily="18" charset="0"/>
              </a:rPr>
              <a:t>I figur 2 under sammenliknes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HVLs</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inntekter fra Forskningsrådet med inntektene til de yngre universitetene og institusjoner med en tilsvarende profil som HVL over en femårsperiode. Av de seks andre institusjonene hadde bare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OsloMet</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og UiS klart høyere tildeling per faglige årsverk enn HVL i 2021.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UiA</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og USN hadde et liknende omfang som HVL, mens HINN og NU hadde lavere tall.</a:t>
            </a:r>
          </a:p>
          <a:p>
            <a:endParaRPr lang="nb-NO" dirty="0"/>
          </a:p>
        </p:txBody>
      </p:sp>
      <p:sp>
        <p:nvSpPr>
          <p:cNvPr id="4" name="Plassholder for lysbildenummer 3"/>
          <p:cNvSpPr>
            <a:spLocks noGrp="1"/>
          </p:cNvSpPr>
          <p:nvPr>
            <p:ph type="sldNum" sz="quarter" idx="5"/>
          </p:nvPr>
        </p:nvSpPr>
        <p:spPr/>
        <p:txBody>
          <a:bodyPr/>
          <a:lstStyle/>
          <a:p>
            <a:fld id="{F8B4BF77-11FD-8E4D-B223-FC6B75E0C356}" type="slidenum">
              <a:rPr lang="nb-NO" smtClean="0"/>
              <a:t>3</a:t>
            </a:fld>
            <a:endParaRPr lang="nb-NO"/>
          </a:p>
        </p:txBody>
      </p:sp>
    </p:spTree>
    <p:extLst>
      <p:ext uri="{BB962C8B-B14F-4D97-AF65-F5344CB8AC3E}">
        <p14:creationId xmlns:p14="http://schemas.microsoft.com/office/powerpoint/2010/main" val="2482402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800" dirty="0">
                <a:effectLst/>
                <a:latin typeface="Georgia" panose="02040502050405020303" pitchFamily="18" charset="0"/>
                <a:ea typeface="MS Gothic" panose="020B0609070205080204" pitchFamily="49" charset="-128"/>
                <a:cs typeface="Times New Roman" panose="02020603050405020304" pitchFamily="18" charset="0"/>
              </a:rPr>
              <a:t>Inntjening per faglig årsverk er stabilt og nokså likt for FLKI, FHS og FØS fra 2019 – 2021.  FIN skiller seg klart fra de andre fakulteta med en stor økning i inntjening fra Forskningsrådet i 2020 og 2021. Den store utfordringen er å få til en tilsvarende søkerkultur som FIN har ved de andre fakultetene. Særlig ved FIN, men også ved de andre fakultetene er det faglig ansatte med bakgrunn fra utenlandske universiteter med annen søkerkultur, erfaring fra å søke om og drive eksternt finansierte prosjekter samt tette internasjonale nettverk som er aktive søkere (gjelder enda mer for EU-</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proskjektene</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a:t>
            </a:r>
          </a:p>
          <a:p>
            <a:endParaRPr lang="nb-NO" dirty="0"/>
          </a:p>
        </p:txBody>
      </p:sp>
      <p:sp>
        <p:nvSpPr>
          <p:cNvPr id="4" name="Plassholder for lysbildenummer 3"/>
          <p:cNvSpPr>
            <a:spLocks noGrp="1"/>
          </p:cNvSpPr>
          <p:nvPr>
            <p:ph type="sldNum" sz="quarter" idx="5"/>
          </p:nvPr>
        </p:nvSpPr>
        <p:spPr/>
        <p:txBody>
          <a:bodyPr/>
          <a:lstStyle/>
          <a:p>
            <a:fld id="{F8B4BF77-11FD-8E4D-B223-FC6B75E0C356}" type="slidenum">
              <a:rPr lang="nb-NO" smtClean="0"/>
              <a:t>4</a:t>
            </a:fld>
            <a:endParaRPr lang="nb-NO"/>
          </a:p>
        </p:txBody>
      </p:sp>
    </p:spTree>
    <p:extLst>
      <p:ext uri="{BB962C8B-B14F-4D97-AF65-F5344CB8AC3E}">
        <p14:creationId xmlns:p14="http://schemas.microsoft.com/office/powerpoint/2010/main" val="392458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lnSpc>
                <a:spcPct val="107000"/>
              </a:lnSpc>
              <a:spcBef>
                <a:spcPts val="1200"/>
              </a:spcBef>
              <a:spcAft>
                <a:spcPts val="800"/>
              </a:spcAft>
            </a:pPr>
            <a:r>
              <a:rPr lang="nb-NO" sz="1800" dirty="0">
                <a:effectLst/>
                <a:latin typeface="Georgia" panose="02040502050405020303" pitchFamily="18" charset="0"/>
                <a:ea typeface="MS Gothic" panose="020B0609070205080204" pitchFamily="49" charset="-128"/>
                <a:cs typeface="Times New Roman" panose="02020603050405020304" pitchFamily="18" charset="0"/>
              </a:rPr>
              <a:t>En ser av tallene fra de utvalgte institusjonene at mange av de andre også opplevde store endringer fra 2020 til 2021. Mens nedgangen for HVL var på 27,7 %, var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OsloMets</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på 19,6 %,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USNs</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på 40,8 % og </a:t>
            </a:r>
            <a:r>
              <a:rPr lang="nb-NO" sz="1800" dirty="0" err="1">
                <a:effectLst/>
                <a:latin typeface="Georgia" panose="02040502050405020303" pitchFamily="18" charset="0"/>
                <a:ea typeface="MS Gothic" panose="020B0609070205080204" pitchFamily="49" charset="-128"/>
                <a:cs typeface="Times New Roman" panose="02020603050405020304" pitchFamily="18" charset="0"/>
              </a:rPr>
              <a:t>UiAs</a:t>
            </a:r>
            <a:r>
              <a:rPr lang="nb-NO" sz="1800" dirty="0">
                <a:effectLst/>
                <a:latin typeface="Georgia" panose="02040502050405020303" pitchFamily="18" charset="0"/>
                <a:ea typeface="MS Gothic" panose="020B0609070205080204" pitchFamily="49" charset="-128"/>
                <a:cs typeface="Times New Roman" panose="02020603050405020304" pitchFamily="18" charset="0"/>
              </a:rPr>
              <a:t> nedgang var på 31,6 %. UiS på sin side hadde en formidabel økning på 44,5 %. </a:t>
            </a:r>
          </a:p>
          <a:p>
            <a:pPr>
              <a:lnSpc>
                <a:spcPct val="107000"/>
              </a:lnSpc>
              <a:spcBef>
                <a:spcPts val="1200"/>
              </a:spcBef>
              <a:spcAft>
                <a:spcPts val="800"/>
              </a:spcAft>
            </a:pPr>
            <a:r>
              <a:rPr lang="nb-NO" sz="1800" dirty="0">
                <a:effectLst/>
                <a:latin typeface="Georgia" panose="02040502050405020303" pitchFamily="18" charset="0"/>
                <a:ea typeface="MS Gothic" panose="020B0609070205080204" pitchFamily="49" charset="-128"/>
                <a:cs typeface="Times New Roman" panose="02020603050405020304" pitchFamily="18" charset="0"/>
              </a:rPr>
              <a:t>Disse institusjonene har, på samme måte som HVL, relativt få prosjekter sammenliknet med breddeuniversitetene og noen prosjekter fra eller til kan utgjøre store forskjeller i inntekter og prosentvis endring.  Men vi ligger nederst og med en nedadgående utvikling. Hadde det ikke vært for at vi visste at dette nå har snudd (jfr. tekst til høyre over), ville det vært særs dystert. </a:t>
            </a:r>
          </a:p>
          <a:p>
            <a:endParaRPr lang="nb-NO" dirty="0"/>
          </a:p>
        </p:txBody>
      </p:sp>
      <p:sp>
        <p:nvSpPr>
          <p:cNvPr id="4" name="Plassholder for lysbildenummer 3"/>
          <p:cNvSpPr>
            <a:spLocks noGrp="1"/>
          </p:cNvSpPr>
          <p:nvPr>
            <p:ph type="sldNum" sz="quarter" idx="5"/>
          </p:nvPr>
        </p:nvSpPr>
        <p:spPr/>
        <p:txBody>
          <a:bodyPr/>
          <a:lstStyle/>
          <a:p>
            <a:fld id="{F8B4BF77-11FD-8E4D-B223-FC6B75E0C356}" type="slidenum">
              <a:rPr lang="nb-NO" smtClean="0"/>
              <a:t>5</a:t>
            </a:fld>
            <a:endParaRPr lang="nb-NO"/>
          </a:p>
        </p:txBody>
      </p:sp>
    </p:spTree>
    <p:extLst>
      <p:ext uri="{BB962C8B-B14F-4D97-AF65-F5344CB8AC3E}">
        <p14:creationId xmlns:p14="http://schemas.microsoft.com/office/powerpoint/2010/main" val="3112010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n-NO" dirty="0"/>
          </a:p>
        </p:txBody>
      </p:sp>
      <p:sp>
        <p:nvSpPr>
          <p:cNvPr id="4" name="Plassholder for lysbildenummer 3"/>
          <p:cNvSpPr>
            <a:spLocks noGrp="1"/>
          </p:cNvSpPr>
          <p:nvPr>
            <p:ph type="sldNum" sz="quarter" idx="5"/>
          </p:nvPr>
        </p:nvSpPr>
        <p:spPr/>
        <p:txBody>
          <a:bodyPr/>
          <a:lstStyle/>
          <a:p>
            <a:fld id="{F8B4BF77-11FD-8E4D-B223-FC6B75E0C356}" type="slidenum">
              <a:rPr lang="nb-NO" smtClean="0"/>
              <a:t>7</a:t>
            </a:fld>
            <a:endParaRPr lang="nb-NO"/>
          </a:p>
        </p:txBody>
      </p:sp>
    </p:spTree>
    <p:extLst>
      <p:ext uri="{BB962C8B-B14F-4D97-AF65-F5344CB8AC3E}">
        <p14:creationId xmlns:p14="http://schemas.microsoft.com/office/powerpoint/2010/main" val="114220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u="none" strike="noStrike" baseline="0" dirty="0">
                <a:solidFill>
                  <a:srgbClr val="000000"/>
                </a:solidFill>
                <a:latin typeface="Arial" panose="020B0604020202020204" pitchFamily="34" charset="0"/>
              </a:rPr>
              <a:t>Det er for tidlig å konkludere med effekten av denne satsningen på EU-deltakelsen, siden de fleste som har søkt midler i ettertid allerede var aktive søkere. Styrkingen av Avdelingen for Forskning, Internasjonalisering og Innovasjon (AFII) med spisskompetanse på søknadsskriving ser ut til å ha hatt umiddelbar effekt mens bevisstgjøring gjennom motivasjonsseminarer ved fakultetene, generell kompetanseheving i søknadsskriving og etablering av et prosjektkoordinator-team sannsynligvis vil gi resultater på litt lenger sikt. </a:t>
            </a:r>
            <a:r>
              <a:rPr lang="nb-NO" sz="1200" dirty="0">
                <a:solidFill>
                  <a:srgbClr val="000000"/>
                </a:solidFill>
                <a:latin typeface="Arial" panose="020B0604020202020204" pitchFamily="34" charset="0"/>
              </a:rPr>
              <a:t>I</a:t>
            </a:r>
            <a:r>
              <a:rPr lang="nb-NO" sz="1200" b="0" i="0" u="none" strike="noStrike" baseline="0" dirty="0">
                <a:solidFill>
                  <a:srgbClr val="000000"/>
                </a:solidFill>
                <a:latin typeface="Arial" panose="020B0604020202020204" pitchFamily="34" charset="0"/>
              </a:rPr>
              <a:t>nvolvere instituttledere tettere i arbeidet </a:t>
            </a:r>
          </a:p>
          <a:p>
            <a:r>
              <a:rPr lang="nb-NO" sz="1200" b="0" i="0" u="none" strike="noStrike" baseline="0" dirty="0">
                <a:solidFill>
                  <a:srgbClr val="000000"/>
                </a:solidFill>
                <a:latin typeface="Arial" panose="020B0604020202020204" pitchFamily="34" charset="0"/>
              </a:rPr>
              <a:t>Den siste tids uro og usikkerhet knyttet til framtidige tildelinger fra Forskningsrådet har uansett utfall skapt redusert tillit til at søknadsskriving er vel anvendt tidsbruk. Det kan være aktuelt å dempe effekten av dette og øke motivasjon med insentiver slik at søknader med høyt score, men uten finansiering, kan få stipendiatstillinger eller midler til frikjøp for å sende ny søknad. </a:t>
            </a:r>
            <a:endParaRPr lang="nb-NO"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200" b="0" i="0" u="none" strike="noStrike" baseline="0" dirty="0">
              <a:solidFill>
                <a:srgbClr val="000000"/>
              </a:solidFill>
              <a:latin typeface="Arial" panose="020B0604020202020204" pitchFamily="34" charset="0"/>
            </a:endParaRPr>
          </a:p>
          <a:p>
            <a:endParaRPr lang="nb-NO" dirty="0"/>
          </a:p>
        </p:txBody>
      </p:sp>
      <p:sp>
        <p:nvSpPr>
          <p:cNvPr id="4" name="Plassholder for lysbildenummer 3"/>
          <p:cNvSpPr>
            <a:spLocks noGrp="1"/>
          </p:cNvSpPr>
          <p:nvPr>
            <p:ph type="sldNum" sz="quarter" idx="5"/>
          </p:nvPr>
        </p:nvSpPr>
        <p:spPr/>
        <p:txBody>
          <a:bodyPr/>
          <a:lstStyle/>
          <a:p>
            <a:fld id="{F8B4BF77-11FD-8E4D-B223-FC6B75E0C356}" type="slidenum">
              <a:rPr lang="nb-NO" smtClean="0"/>
              <a:t>9</a:t>
            </a:fld>
            <a:endParaRPr lang="nb-NO"/>
          </a:p>
        </p:txBody>
      </p:sp>
    </p:spTree>
    <p:extLst>
      <p:ext uri="{BB962C8B-B14F-4D97-AF65-F5344CB8AC3E}">
        <p14:creationId xmlns:p14="http://schemas.microsoft.com/office/powerpoint/2010/main" val="27284059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lys - stående bilde">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1" y="2054942"/>
            <a:ext cx="504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0462"/>
          </a:xfrm>
        </p:spPr>
        <p:txBody>
          <a:bodyPr lIns="0" tIns="0" rIns="0" bIns="0">
            <a:normAutofit/>
          </a:bodyPr>
          <a:lstStyle>
            <a:lvl1pPr marL="0" indent="0" algn="l">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39" y="553771"/>
            <a:ext cx="3113909" cy="810000"/>
          </a:xfrm>
          <a:prstGeom prst="rect">
            <a:avLst/>
          </a:prstGeom>
        </p:spPr>
      </p:pic>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accent3"/>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1"/>
          </p:nvPr>
        </p:nvSpPr>
        <p:spPr>
          <a:xfrm>
            <a:off x="7152000" y="0"/>
            <a:ext cx="5040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20162236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killeside mørk - to liggende bilder">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809426" y="1879389"/>
            <a:ext cx="576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809426" y="3703967"/>
            <a:ext cx="57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5" name="Plassholder for bilde 8"/>
          <p:cNvSpPr>
            <a:spLocks noGrp="1"/>
          </p:cNvSpPr>
          <p:nvPr>
            <p:ph type="pic" sz="quarter" idx="12"/>
          </p:nvPr>
        </p:nvSpPr>
        <p:spPr>
          <a:xfrm>
            <a:off x="7152000" y="5495"/>
            <a:ext cx="5040000" cy="3384000"/>
          </a:xfrm>
        </p:spPr>
        <p:txBody>
          <a:bodyPr/>
          <a:lstStyle>
            <a:lvl1pPr marL="0" indent="0">
              <a:buNone/>
              <a:defRPr/>
            </a:lvl1pPr>
          </a:lstStyle>
          <a:p>
            <a:r>
              <a:rPr lang="nb-NO"/>
              <a:t>Klikk ikonet for å legge til et bilde</a:t>
            </a:r>
            <a:endParaRPr lang="nb-NO" dirty="0"/>
          </a:p>
        </p:txBody>
      </p:sp>
      <p:cxnSp>
        <p:nvCxnSpPr>
          <p:cNvPr id="11" name="Rett linje 10"/>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3"/>
          </p:nvPr>
        </p:nvSpPr>
        <p:spPr>
          <a:xfrm>
            <a:off x="7152000" y="3468783"/>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552147236"/>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En spalte uten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976" y="1354730"/>
            <a:ext cx="10926000" cy="5058000"/>
          </a:xfrm>
          <a:noFill/>
          <a:ln>
            <a:noFill/>
          </a:ln>
        </p:spPr>
        <p:txBody>
          <a:bodyPr lIns="0" tIns="0" rIns="0" bIns="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6" name="Plassholder for lysbildenummer 5"/>
          <p:cNvSpPr>
            <a:spLocks noGrp="1"/>
          </p:cNvSpPr>
          <p:nvPr>
            <p:ph type="sldNum" sz="quarter" idx="11"/>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48238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o spalter uten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0" name="Plassholder for bunntekst 19"/>
          <p:cNvSpPr>
            <a:spLocks noGrp="1"/>
          </p:cNvSpPr>
          <p:nvPr>
            <p:ph type="ftr" sz="quarter" idx="10"/>
          </p:nvPr>
        </p:nvSpPr>
        <p:spPr/>
        <p:txBody>
          <a:bodyPr/>
          <a:lstStyle/>
          <a:p>
            <a:endParaRPr lang="nb-NO" dirty="0"/>
          </a:p>
        </p:txBody>
      </p:sp>
      <p:sp>
        <p:nvSpPr>
          <p:cNvPr id="21" name="Plassholder for lysbildenummer 20"/>
          <p:cNvSpPr>
            <a:spLocks noGrp="1"/>
          </p:cNvSpPr>
          <p:nvPr>
            <p:ph type="sldNum" sz="quarter" idx="11"/>
          </p:nvPr>
        </p:nvSpPr>
        <p:spPr/>
        <p:txBody>
          <a:bodyPr/>
          <a:lstStyle/>
          <a:p>
            <a:fld id="{D0BEE4E4-E047-6A49-BCB9-4D06E7BA237B}" type="slidenum">
              <a:rPr lang="nb-NO" smtClean="0"/>
              <a:pPr/>
              <a:t>‹#›</a:t>
            </a:fld>
            <a:endParaRPr lang="nb-NO" dirty="0"/>
          </a:p>
        </p:txBody>
      </p: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047" y="1352020"/>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2"/>
          </p:nvPr>
        </p:nvSpPr>
        <p:spPr>
          <a:xfrm>
            <a:off x="6479976" y="1347919"/>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Tree>
    <p:extLst>
      <p:ext uri="{BB962C8B-B14F-4D97-AF65-F5344CB8AC3E}">
        <p14:creationId xmlns:p14="http://schemas.microsoft.com/office/powerpoint/2010/main" val="896191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982758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eside">
    <p:bg>
      <p:bgRef idx="1001">
        <a:schemeClr val="bg1"/>
      </p:bgRef>
    </p:bg>
    <p:spTree>
      <p:nvGrpSpPr>
        <p:cNvPr id="1" name=""/>
        <p:cNvGrpSpPr/>
        <p:nvPr/>
      </p:nvGrpSpPr>
      <p:grpSpPr>
        <a:xfrm>
          <a:off x="0" y="0"/>
          <a:ext cx="0" cy="0"/>
          <a:chOff x="0" y="0"/>
          <a:chExt cx="0" cy="0"/>
        </a:xfrm>
      </p:grpSpPr>
      <p:sp>
        <p:nvSpPr>
          <p:cNvPr id="7" name="Plassholder for bilde 6"/>
          <p:cNvSpPr>
            <a:spLocks noGrp="1"/>
          </p:cNvSpPr>
          <p:nvPr>
            <p:ph type="pic" sz="quarter" idx="10"/>
          </p:nvPr>
        </p:nvSpPr>
        <p:spPr>
          <a:xfrm>
            <a:off x="0" y="0"/>
            <a:ext cx="12192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33967362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vslutningsside lys">
    <p:bg>
      <p:bgRef idx="1001">
        <a:schemeClr val="bg1"/>
      </p:bgRef>
    </p:bg>
    <p:spTree>
      <p:nvGrpSpPr>
        <p:cNvPr id="1" name=""/>
        <p:cNvGrpSpPr/>
        <p:nvPr/>
      </p:nvGrpSpPr>
      <p:grpSpPr>
        <a:xfrm>
          <a:off x="0" y="0"/>
          <a:ext cx="0" cy="0"/>
          <a:chOff x="0" y="0"/>
          <a:chExt cx="0" cy="0"/>
        </a:xfrm>
      </p:grpSpPr>
      <p:sp>
        <p:nvSpPr>
          <p:cNvPr id="8" name="Tittel 1"/>
          <p:cNvSpPr>
            <a:spLocks noGrp="1"/>
          </p:cNvSpPr>
          <p:nvPr>
            <p:ph type="ctrTitle"/>
          </p:nvPr>
        </p:nvSpPr>
        <p:spPr>
          <a:xfrm>
            <a:off x="2856000" y="5755342"/>
            <a:ext cx="6480000" cy="360000"/>
          </a:xfrm>
        </p:spPr>
        <p:txBody>
          <a:bodyPr lIns="0" tIns="0" rIns="0" bIns="0" anchor="b">
            <a:normAutofit/>
          </a:bodyPr>
          <a:lstStyle>
            <a:lvl1pPr algn="ctr">
              <a:lnSpc>
                <a:spcPct val="100000"/>
              </a:lnSpc>
              <a:defRPr sz="2800" b="0">
                <a:solidFill>
                  <a:schemeClr val="tx2"/>
                </a:solidFill>
              </a:defRPr>
            </a:lvl1pPr>
          </a:lstStyle>
          <a:p>
            <a:r>
              <a:rPr lang="nb-NO"/>
              <a:t>Klikk for å redigere tittelstil</a:t>
            </a:r>
            <a:endParaRPr lang="nb-NO" dirty="0"/>
          </a:p>
        </p:txBody>
      </p:sp>
      <p:grpSp>
        <p:nvGrpSpPr>
          <p:cNvPr id="3" name="Gruppe 2"/>
          <p:cNvGrpSpPr>
            <a:grpSpLocks noChangeAspect="1"/>
          </p:cNvGrpSpPr>
          <p:nvPr userDrawn="1"/>
        </p:nvGrpSpPr>
        <p:grpSpPr>
          <a:xfrm>
            <a:off x="3774141" y="1039515"/>
            <a:ext cx="4643718" cy="4052830"/>
            <a:chOff x="5122863" y="2579688"/>
            <a:chExt cx="1946276" cy="1698625"/>
          </a:xfrm>
          <a:solidFill>
            <a:schemeClr val="accent1"/>
          </a:solidFill>
        </p:grpSpPr>
        <p:sp>
          <p:nvSpPr>
            <p:cNvPr id="4"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5"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Tree>
    <p:extLst>
      <p:ext uri="{BB962C8B-B14F-4D97-AF65-F5344CB8AC3E}">
        <p14:creationId xmlns:p14="http://schemas.microsoft.com/office/powerpoint/2010/main" val="7442657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vslutningsside mørk">
    <p:bg>
      <p:bgRef idx="1001">
        <a:schemeClr val="bg2"/>
      </p:bgRef>
    </p:bg>
    <p:spTree>
      <p:nvGrpSpPr>
        <p:cNvPr id="1" name=""/>
        <p:cNvGrpSpPr/>
        <p:nvPr/>
      </p:nvGrpSpPr>
      <p:grpSpPr>
        <a:xfrm>
          <a:off x="0" y="0"/>
          <a:ext cx="0" cy="0"/>
          <a:chOff x="0" y="0"/>
          <a:chExt cx="0" cy="0"/>
        </a:xfrm>
      </p:grpSpPr>
      <p:sp>
        <p:nvSpPr>
          <p:cNvPr id="8" name="Tittel 1"/>
          <p:cNvSpPr>
            <a:spLocks noGrp="1"/>
          </p:cNvSpPr>
          <p:nvPr>
            <p:ph type="ctrTitle"/>
          </p:nvPr>
        </p:nvSpPr>
        <p:spPr>
          <a:xfrm>
            <a:off x="2856000" y="5755342"/>
            <a:ext cx="6480000" cy="360000"/>
          </a:xfrm>
        </p:spPr>
        <p:txBody>
          <a:bodyPr lIns="0" tIns="0" rIns="0" bIns="0" anchor="b">
            <a:normAutofit/>
          </a:bodyPr>
          <a:lstStyle>
            <a:lvl1pPr algn="ctr">
              <a:lnSpc>
                <a:spcPct val="100000"/>
              </a:lnSpc>
              <a:defRPr sz="2800" b="0">
                <a:solidFill>
                  <a:schemeClr val="tx1"/>
                </a:solidFill>
              </a:defRPr>
            </a:lvl1pPr>
          </a:lstStyle>
          <a:p>
            <a:r>
              <a:rPr lang="nb-NO"/>
              <a:t>Klikk for å redigere tittelstil</a:t>
            </a:r>
            <a:endParaRPr lang="nb-NO" dirty="0"/>
          </a:p>
        </p:txBody>
      </p:sp>
      <p:grpSp>
        <p:nvGrpSpPr>
          <p:cNvPr id="3" name="Gruppe 2"/>
          <p:cNvGrpSpPr>
            <a:grpSpLocks noChangeAspect="1"/>
          </p:cNvGrpSpPr>
          <p:nvPr userDrawn="1"/>
        </p:nvGrpSpPr>
        <p:grpSpPr>
          <a:xfrm>
            <a:off x="3774141" y="1039515"/>
            <a:ext cx="4643718" cy="4052830"/>
            <a:chOff x="5122863" y="2579688"/>
            <a:chExt cx="1946276" cy="1698625"/>
          </a:xfrm>
          <a:solidFill>
            <a:schemeClr val="accent1"/>
          </a:solidFill>
        </p:grpSpPr>
        <p:sp>
          <p:nvSpPr>
            <p:cNvPr id="4"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5"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Tree>
    <p:extLst>
      <p:ext uri="{BB962C8B-B14F-4D97-AF65-F5344CB8AC3E}">
        <p14:creationId xmlns:p14="http://schemas.microsoft.com/office/powerpoint/2010/main" val="182205608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lys - to liggende bilder">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1" y="2054942"/>
            <a:ext cx="504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0462"/>
          </a:xfrm>
        </p:spPr>
        <p:txBody>
          <a:bodyPr lIns="0" tIns="0" rIns="0" bIns="0">
            <a:normAutofit/>
          </a:bodyPr>
          <a:lstStyle>
            <a:lvl1pPr marL="0" indent="0" algn="l">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7" name="Bild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39" y="553771"/>
            <a:ext cx="3113909" cy="810000"/>
          </a:xfrm>
          <a:prstGeom prst="rect">
            <a:avLst/>
          </a:prstGeom>
        </p:spPr>
      </p:pic>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accent3"/>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1"/>
          </p:nvPr>
        </p:nvSpPr>
        <p:spPr>
          <a:xfrm>
            <a:off x="7152000" y="0"/>
            <a:ext cx="5040000" cy="3384000"/>
          </a:xfrm>
        </p:spPr>
        <p:txBody>
          <a:bodyPr/>
          <a:lstStyle>
            <a:lvl1pPr marL="0" indent="0">
              <a:buNone/>
              <a:defRPr/>
            </a:lvl1pPr>
          </a:lstStyle>
          <a:p>
            <a:r>
              <a:rPr lang="nb-NO"/>
              <a:t>Klikk ikonet for å legge til et bilde</a:t>
            </a:r>
            <a:endParaRPr lang="nb-NO" dirty="0"/>
          </a:p>
        </p:txBody>
      </p:sp>
      <p:sp>
        <p:nvSpPr>
          <p:cNvPr id="8" name="Plassholder for bilde 8"/>
          <p:cNvSpPr>
            <a:spLocks noGrp="1"/>
          </p:cNvSpPr>
          <p:nvPr>
            <p:ph type="pic" sz="quarter" idx="12"/>
          </p:nvPr>
        </p:nvSpPr>
        <p:spPr>
          <a:xfrm>
            <a:off x="7152000" y="3474000"/>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38290404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mørk - stående bilde">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2" y="2054942"/>
            <a:ext cx="504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tx1"/>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Bil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40" y="537312"/>
            <a:ext cx="3113908" cy="810000"/>
          </a:xfrm>
          <a:prstGeom prst="rect">
            <a:avLst/>
          </a:prstGeom>
        </p:spPr>
      </p:pic>
      <p:sp>
        <p:nvSpPr>
          <p:cNvPr id="11" name="Plassholder for bilde 8"/>
          <p:cNvSpPr>
            <a:spLocks noGrp="1"/>
          </p:cNvSpPr>
          <p:nvPr>
            <p:ph type="pic" sz="quarter" idx="11"/>
          </p:nvPr>
        </p:nvSpPr>
        <p:spPr>
          <a:xfrm>
            <a:off x="7152000" y="0"/>
            <a:ext cx="5040000" cy="6858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98064848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mørk - liggende bilder">
    <p:bg>
      <p:bgRef idx="1001">
        <a:schemeClr val="bg2"/>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1619512" y="2054942"/>
            <a:ext cx="5040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3" name="Undertittel 2"/>
          <p:cNvSpPr>
            <a:spLocks noGrp="1"/>
          </p:cNvSpPr>
          <p:nvPr>
            <p:ph type="subTitle" idx="1"/>
          </p:nvPr>
        </p:nvSpPr>
        <p:spPr>
          <a:xfrm>
            <a:off x="1619512" y="3718184"/>
            <a:ext cx="504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13" name="Plassholder for tekst 2"/>
          <p:cNvSpPr>
            <a:spLocks noGrp="1"/>
          </p:cNvSpPr>
          <p:nvPr>
            <p:ph type="body" idx="10"/>
          </p:nvPr>
        </p:nvSpPr>
        <p:spPr>
          <a:xfrm>
            <a:off x="1619512" y="5596146"/>
            <a:ext cx="5040000" cy="908050"/>
          </a:xfrm>
        </p:spPr>
        <p:txBody>
          <a:bodyPr lIns="0" tIns="0" rIns="0" bIns="0">
            <a:normAutofit/>
          </a:bodyPr>
          <a:lstStyle>
            <a:lvl1pPr marL="0" indent="0">
              <a:lnSpc>
                <a:spcPct val="100000"/>
              </a:lnSpc>
              <a:spcBef>
                <a:spcPts val="0"/>
              </a:spcBef>
              <a:buNone/>
              <a:defRPr sz="1500" b="0" i="0">
                <a:solidFill>
                  <a:schemeClr val="tx1"/>
                </a:solidFill>
                <a:latin typeface="Georgia" charset="0"/>
                <a:ea typeface="Georgia" charset="0"/>
                <a:cs typeface="Georgia"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cxnSp>
        <p:nvCxnSpPr>
          <p:cNvPr id="5" name="Rett linje 4"/>
          <p:cNvCxnSpPr/>
          <p:nvPr userDrawn="1"/>
        </p:nvCxnSpPr>
        <p:spPr>
          <a:xfrm>
            <a:off x="1619512" y="5433342"/>
            <a:ext cx="42193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Bild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140" y="537312"/>
            <a:ext cx="3113908" cy="810000"/>
          </a:xfrm>
          <a:prstGeom prst="rect">
            <a:avLst/>
          </a:prstGeom>
        </p:spPr>
      </p:pic>
      <p:sp>
        <p:nvSpPr>
          <p:cNvPr id="11" name="Plassholder for bilde 8"/>
          <p:cNvSpPr>
            <a:spLocks noGrp="1"/>
          </p:cNvSpPr>
          <p:nvPr>
            <p:ph type="pic" sz="quarter" idx="11"/>
          </p:nvPr>
        </p:nvSpPr>
        <p:spPr>
          <a:xfrm>
            <a:off x="7152000" y="0"/>
            <a:ext cx="5040000" cy="3384000"/>
          </a:xfrm>
        </p:spPr>
        <p:txBody>
          <a:bodyPr/>
          <a:lstStyle>
            <a:lvl1pPr marL="0" indent="0">
              <a:buNone/>
              <a:defRPr/>
            </a:lvl1pPr>
          </a:lstStyle>
          <a:p>
            <a:r>
              <a:rPr lang="nb-NO"/>
              <a:t>Klikk ikonet for å legge til et bilde</a:t>
            </a:r>
            <a:endParaRPr lang="nb-NO" dirty="0"/>
          </a:p>
        </p:txBody>
      </p:sp>
      <p:sp>
        <p:nvSpPr>
          <p:cNvPr id="8" name="Plassholder for bilde 8"/>
          <p:cNvSpPr>
            <a:spLocks noGrp="1"/>
          </p:cNvSpPr>
          <p:nvPr>
            <p:ph type="pic" sz="quarter" idx="12"/>
          </p:nvPr>
        </p:nvSpPr>
        <p:spPr>
          <a:xfrm>
            <a:off x="7152000" y="3474000"/>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39649404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En spalte med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4" name="Rektangel 3"/>
          <p:cNvSpPr/>
          <p:nvPr userDrawn="1"/>
        </p:nvSpPr>
        <p:spPr>
          <a:xfrm>
            <a:off x="812602" y="1363946"/>
            <a:ext cx="1092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a:t>  </a:t>
            </a:r>
            <a:endParaRPr lang="nb-NO" dirty="0"/>
          </a:p>
        </p:txBody>
      </p:sp>
      <p:cxnSp>
        <p:nvCxnSpPr>
          <p:cNvPr id="6" name="Rett linje 5"/>
          <p:cNvCxnSpPr/>
          <p:nvPr userDrawn="1"/>
        </p:nvCxnSpPr>
        <p:spPr>
          <a:xfrm>
            <a:off x="809427" y="1358552"/>
            <a:ext cx="1092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tel 1"/>
          <p:cNvSpPr>
            <a:spLocks noGrp="1"/>
          </p:cNvSpPr>
          <p:nvPr>
            <p:ph type="title"/>
          </p:nvPr>
        </p:nvSpPr>
        <p:spPr>
          <a:xfrm>
            <a:off x="809976" y="-2081"/>
            <a:ext cx="10926000" cy="1350000"/>
          </a:xfrm>
        </p:spPr>
        <p:txBody>
          <a:bodyPr/>
          <a:lstStyle>
            <a:lvl1pPr algn="l">
              <a:defRPr/>
            </a:lvl1pPr>
          </a:lstStyle>
          <a:p>
            <a:r>
              <a:rPr lang="nb-NO"/>
              <a:t>Klikk for å redigere tittelstil</a:t>
            </a:r>
            <a:endParaRPr lang="nb-NO" dirty="0"/>
          </a:p>
        </p:txBody>
      </p:sp>
      <p:sp>
        <p:nvSpPr>
          <p:cNvPr id="3" name="Plassholder for innhold 2"/>
          <p:cNvSpPr>
            <a:spLocks noGrp="1"/>
          </p:cNvSpPr>
          <p:nvPr>
            <p:ph idx="1"/>
          </p:nvPr>
        </p:nvSpPr>
        <p:spPr>
          <a:xfrm>
            <a:off x="809427" y="1361080"/>
            <a:ext cx="10926000" cy="5058000"/>
          </a:xfrm>
          <a:noFill/>
          <a:ln>
            <a:noFill/>
          </a:ln>
        </p:spPr>
        <p:txBody>
          <a:bodyPr lIns="180000" tIns="180000" rIns="180000" bIns="180000">
            <a:normAutofit/>
          </a:bodyPr>
          <a:lstStyle>
            <a:lvl1pPr marL="342900" indent="-342900">
              <a:lnSpc>
                <a:spcPct val="100000"/>
              </a:lnSpc>
              <a:buFont typeface=".AppleSystemUIFont" charset="-120"/>
              <a:buChar char="›"/>
              <a:defRPr sz="2000"/>
            </a:lvl1pPr>
            <a:lvl2pPr marL="685800" indent="-228600">
              <a:lnSpc>
                <a:spcPct val="100000"/>
              </a:lnSpc>
              <a:buFont typeface=".AppleSystemUIFont" charset="-120"/>
              <a:buChar char="›"/>
              <a:defRPr sz="2000">
                <a:latin typeface="+mn-lt"/>
              </a:defRPr>
            </a:lvl2pPr>
            <a:lvl3pPr marL="1143000" indent="-228600">
              <a:lnSpc>
                <a:spcPct val="100000"/>
              </a:lnSpc>
              <a:buFont typeface=".AppleSystemUIFont" charset="-120"/>
              <a:buChar char="›"/>
              <a:defRPr sz="2000">
                <a:latin typeface="+mn-lt"/>
              </a:defRPr>
            </a:lvl3pPr>
            <a:lvl4pPr marL="1600200" indent="-228600">
              <a:lnSpc>
                <a:spcPct val="100000"/>
              </a:lnSpc>
              <a:buFont typeface=".AppleSystemUIFont" charset="-120"/>
              <a:buChar char="›"/>
              <a:defRPr sz="2000">
                <a:latin typeface="+mn-lt"/>
              </a:defRPr>
            </a:lvl4pPr>
            <a:lvl5pPr marL="2057400" indent="-228600">
              <a:lnSpc>
                <a:spcPct val="100000"/>
              </a:lnSpc>
              <a:buFont typeface=".AppleSystemUIFont" charset="-120"/>
              <a:buChar char="›"/>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22" name="Plassholder for bunntekst 21"/>
          <p:cNvSpPr>
            <a:spLocks noGrp="1"/>
          </p:cNvSpPr>
          <p:nvPr>
            <p:ph type="ftr" sz="quarter" idx="10"/>
          </p:nvPr>
        </p:nvSpPr>
        <p:spPr/>
        <p:txBody>
          <a:bodyPr/>
          <a:lstStyle/>
          <a:p>
            <a:endParaRPr lang="nb-NO" dirty="0"/>
          </a:p>
        </p:txBody>
      </p:sp>
      <p:sp>
        <p:nvSpPr>
          <p:cNvPr id="23" name="Plassholder for lysbildenummer 22"/>
          <p:cNvSpPr>
            <a:spLocks noGrp="1"/>
          </p:cNvSpPr>
          <p:nvPr>
            <p:ph type="sldNum" sz="quarter" idx="11"/>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348523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o spalter med bakgrunn">
    <p:spTree>
      <p:nvGrpSpPr>
        <p:cNvPr id="1" name=""/>
        <p:cNvGrpSpPr/>
        <p:nvPr/>
      </p:nvGrpSpPr>
      <p:grpSpPr>
        <a:xfrm>
          <a:off x="0" y="0"/>
          <a:ext cx="0" cy="0"/>
          <a:chOff x="0" y="0"/>
          <a:chExt cx="0" cy="0"/>
        </a:xfrm>
      </p:grpSpPr>
      <p:grpSp>
        <p:nvGrpSpPr>
          <p:cNvPr id="12" name="Gruppe 11"/>
          <p:cNvGrpSpPr>
            <a:grpSpLocks noChangeAspect="1"/>
          </p:cNvGrpSpPr>
          <p:nvPr userDrawn="1"/>
        </p:nvGrpSpPr>
        <p:grpSpPr>
          <a:xfrm>
            <a:off x="279820" y="6504062"/>
            <a:ext cx="250360" cy="218504"/>
            <a:chOff x="5122863" y="2579688"/>
            <a:chExt cx="1946276" cy="1698625"/>
          </a:xfrm>
          <a:solidFill>
            <a:schemeClr val="bg2"/>
          </a:solidFill>
        </p:grpSpPr>
        <p:sp>
          <p:nvSpPr>
            <p:cNvPr id="13"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14"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4" name="Rektangel 3"/>
          <p:cNvSpPr/>
          <p:nvPr userDrawn="1"/>
        </p:nvSpPr>
        <p:spPr>
          <a:xfrm>
            <a:off x="810594" y="1352959"/>
            <a:ext cx="525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dirty="0"/>
              <a:t>  </a:t>
            </a:r>
          </a:p>
        </p:txBody>
      </p:sp>
      <p:sp>
        <p:nvSpPr>
          <p:cNvPr id="11" name="Rektangel 10"/>
          <p:cNvSpPr/>
          <p:nvPr userDrawn="1"/>
        </p:nvSpPr>
        <p:spPr>
          <a:xfrm>
            <a:off x="6480905" y="1351536"/>
            <a:ext cx="5256000" cy="50580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b-NO"/>
              <a:t>  </a:t>
            </a:r>
            <a:endParaRPr lang="nb-NO" dirty="0"/>
          </a:p>
        </p:txBody>
      </p:sp>
      <p:cxnSp>
        <p:nvCxnSpPr>
          <p:cNvPr id="6" name="Rett linje 5"/>
          <p:cNvCxnSpPr/>
          <p:nvPr userDrawn="1"/>
        </p:nvCxnSpPr>
        <p:spPr>
          <a:xfrm>
            <a:off x="809427" y="1362845"/>
            <a:ext cx="525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 name="Tittel 1"/>
          <p:cNvSpPr>
            <a:spLocks noGrp="1"/>
          </p:cNvSpPr>
          <p:nvPr>
            <p:ph type="title"/>
          </p:nvPr>
        </p:nvSpPr>
        <p:spPr>
          <a:xfrm>
            <a:off x="809976" y="-2081"/>
            <a:ext cx="10926000" cy="1350000"/>
          </a:xfrm>
        </p:spPr>
        <p:txBody>
          <a:bodyPr>
            <a:normAutofit/>
          </a:bodyPr>
          <a:lstStyle>
            <a:lvl1pPr algn="l">
              <a:lnSpc>
                <a:spcPct val="100000"/>
              </a:lnSpc>
              <a:defRPr sz="2800"/>
            </a:lvl1pPr>
          </a:lstStyle>
          <a:p>
            <a:r>
              <a:rPr lang="nb-NO"/>
              <a:t>Klikk for å redigere tittelstil</a:t>
            </a:r>
            <a:endParaRPr lang="nb-NO" dirty="0"/>
          </a:p>
        </p:txBody>
      </p:sp>
      <p:sp>
        <p:nvSpPr>
          <p:cNvPr id="3" name="Plassholder for innhold 2"/>
          <p:cNvSpPr>
            <a:spLocks noGrp="1"/>
          </p:cNvSpPr>
          <p:nvPr>
            <p:ph idx="1"/>
          </p:nvPr>
        </p:nvSpPr>
        <p:spPr>
          <a:xfrm>
            <a:off x="802127" y="1364110"/>
            <a:ext cx="5256000" cy="5058000"/>
          </a:xfrm>
          <a:noFill/>
          <a:ln>
            <a:noFill/>
          </a:ln>
        </p:spPr>
        <p:txBody>
          <a:bodyPr lIns="180000" tIns="180000" rIns="180000" bIns="180000">
            <a:normAutofit/>
          </a:bodyPr>
          <a:lstStyle>
            <a:lvl1pPr>
              <a:lnSpc>
                <a:spcPct val="100000"/>
              </a:lnSpc>
              <a:defRPr sz="2000"/>
            </a:lvl1pPr>
            <a:lvl2pPr>
              <a:lnSpc>
                <a:spcPct val="100000"/>
              </a:lnSpc>
              <a:defRPr sz="2000">
                <a:latin typeface="+mn-lt"/>
              </a:defRPr>
            </a:lvl2pPr>
            <a:lvl3pPr>
              <a:lnSpc>
                <a:spcPct val="100000"/>
              </a:lnSpc>
              <a:defRPr sz="2000">
                <a:latin typeface="+mn-lt"/>
              </a:defRPr>
            </a:lvl3pPr>
            <a:lvl4pPr>
              <a:lnSpc>
                <a:spcPct val="100000"/>
              </a:lnSpc>
              <a:defRPr sz="2000">
                <a:latin typeface="+mn-lt"/>
              </a:defRPr>
            </a:lvl4pPr>
            <a:lvl5pPr>
              <a:lnSpc>
                <a:spcPct val="100000"/>
              </a:lnSpc>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2"/>
          </p:nvPr>
        </p:nvSpPr>
        <p:spPr>
          <a:xfrm>
            <a:off x="6491935" y="1347919"/>
            <a:ext cx="5256000" cy="5058000"/>
          </a:xfrm>
          <a:noFill/>
          <a:ln>
            <a:noFill/>
          </a:ln>
        </p:spPr>
        <p:txBody>
          <a:bodyPr lIns="180000" tIns="180000" rIns="180000" bIns="180000">
            <a:normAutofit/>
          </a:bodyPr>
          <a:lstStyle>
            <a:lvl1pPr>
              <a:defRPr sz="2000"/>
            </a:lvl1pPr>
            <a:lvl2pPr>
              <a:defRPr sz="2000">
                <a:latin typeface="+mn-lt"/>
              </a:defRPr>
            </a:lvl2pPr>
            <a:lvl3pPr>
              <a:defRPr sz="2000">
                <a:latin typeface="+mn-lt"/>
              </a:defRPr>
            </a:lvl3pPr>
            <a:lvl4pPr>
              <a:defRPr sz="2000">
                <a:latin typeface="+mn-lt"/>
              </a:defRPr>
            </a:lvl4pPr>
            <a:lvl5pPr>
              <a:defRPr sz="2000">
                <a:latin typeface="+mn-lt"/>
              </a:defRPr>
            </a:lvl5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cxnSp>
        <p:nvCxnSpPr>
          <p:cNvPr id="17" name="Rett linje 16"/>
          <p:cNvCxnSpPr/>
          <p:nvPr userDrawn="1"/>
        </p:nvCxnSpPr>
        <p:spPr>
          <a:xfrm>
            <a:off x="6472438" y="1361941"/>
            <a:ext cx="52560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 name="Plassholder for bunntekst 4"/>
          <p:cNvSpPr>
            <a:spLocks noGrp="1"/>
          </p:cNvSpPr>
          <p:nvPr>
            <p:ph type="ftr" sz="quarter" idx="13"/>
          </p:nvPr>
        </p:nvSpPr>
        <p:spPr/>
        <p:txBody>
          <a:bodyPr/>
          <a:lstStyle/>
          <a:p>
            <a:endParaRPr lang="nb-NO" dirty="0"/>
          </a:p>
        </p:txBody>
      </p:sp>
      <p:sp>
        <p:nvSpPr>
          <p:cNvPr id="7" name="Plassholder for lysbildenummer 6"/>
          <p:cNvSpPr>
            <a:spLocks noGrp="1"/>
          </p:cNvSpPr>
          <p:nvPr>
            <p:ph type="sldNum" sz="quarter" idx="14"/>
          </p:nvPr>
        </p:nvSpPr>
        <p:spPr/>
        <p:txBody>
          <a:body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2092050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killeside lys - stående bilde">
    <p:bg>
      <p:bgRef idx="1001">
        <a:schemeClr val="bg1"/>
      </p:bgRef>
    </p:bg>
    <p:spTree>
      <p:nvGrpSpPr>
        <p:cNvPr id="1" name=""/>
        <p:cNvGrpSpPr/>
        <p:nvPr/>
      </p:nvGrpSpPr>
      <p:grpSpPr>
        <a:xfrm>
          <a:off x="0" y="0"/>
          <a:ext cx="0" cy="0"/>
          <a:chOff x="0" y="0"/>
          <a:chExt cx="0" cy="0"/>
        </a:xfrm>
      </p:grpSpPr>
      <p:sp>
        <p:nvSpPr>
          <p:cNvPr id="5" name="Plassholder for bilde 8"/>
          <p:cNvSpPr>
            <a:spLocks noGrp="1"/>
          </p:cNvSpPr>
          <p:nvPr>
            <p:ph type="pic" sz="quarter" idx="12"/>
          </p:nvPr>
        </p:nvSpPr>
        <p:spPr>
          <a:xfrm>
            <a:off x="6252000" y="5495"/>
            <a:ext cx="5940000" cy="6852505"/>
          </a:xfrm>
        </p:spPr>
        <p:txBody>
          <a:bodyPr/>
          <a:lstStyle>
            <a:lvl1pPr marL="0" indent="0">
              <a:buNone/>
              <a:defRPr/>
            </a:lvl1pPr>
          </a:lstStyle>
          <a:p>
            <a:r>
              <a:rPr lang="nb-NO"/>
              <a:t>Klikk ikonet for å legge til et bilde</a:t>
            </a:r>
            <a:endParaRPr lang="nb-NO" dirty="0"/>
          </a:p>
        </p:txBody>
      </p:sp>
      <p:sp>
        <p:nvSpPr>
          <p:cNvPr id="7" name="Tittel 1"/>
          <p:cNvSpPr>
            <a:spLocks noGrp="1"/>
          </p:cNvSpPr>
          <p:nvPr>
            <p:ph type="ctrTitle"/>
          </p:nvPr>
        </p:nvSpPr>
        <p:spPr>
          <a:xfrm>
            <a:off x="809426" y="1879389"/>
            <a:ext cx="4914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8" name="Undertittel 2"/>
          <p:cNvSpPr>
            <a:spLocks noGrp="1"/>
          </p:cNvSpPr>
          <p:nvPr>
            <p:ph type="subTitle" idx="1"/>
          </p:nvPr>
        </p:nvSpPr>
        <p:spPr>
          <a:xfrm>
            <a:off x="809426" y="3703967"/>
            <a:ext cx="48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cxnSp>
        <p:nvCxnSpPr>
          <p:cNvPr id="9" name="Rett linje 8"/>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482348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killeside mørk - stående bilde">
    <p:bg>
      <p:bgRef idx="1001">
        <a:schemeClr val="bg2"/>
      </p:bgRef>
    </p:bg>
    <p:spTree>
      <p:nvGrpSpPr>
        <p:cNvPr id="1" name=""/>
        <p:cNvGrpSpPr/>
        <p:nvPr/>
      </p:nvGrpSpPr>
      <p:grpSpPr>
        <a:xfrm>
          <a:off x="0" y="0"/>
          <a:ext cx="0" cy="0"/>
          <a:chOff x="0" y="0"/>
          <a:chExt cx="0" cy="0"/>
        </a:xfrm>
      </p:grpSpPr>
      <p:sp>
        <p:nvSpPr>
          <p:cNvPr id="5" name="Plassholder for bilde 8"/>
          <p:cNvSpPr>
            <a:spLocks noGrp="1"/>
          </p:cNvSpPr>
          <p:nvPr>
            <p:ph type="pic" sz="quarter" idx="12"/>
          </p:nvPr>
        </p:nvSpPr>
        <p:spPr>
          <a:xfrm>
            <a:off x="6252000" y="5495"/>
            <a:ext cx="5940000" cy="6852505"/>
          </a:xfrm>
        </p:spPr>
        <p:txBody>
          <a:bodyPr/>
          <a:lstStyle>
            <a:lvl1pPr marL="0" indent="0">
              <a:buNone/>
              <a:defRPr/>
            </a:lvl1pPr>
          </a:lstStyle>
          <a:p>
            <a:r>
              <a:rPr lang="nb-NO"/>
              <a:t>Klikk ikonet for å legge til et bilde</a:t>
            </a:r>
            <a:endParaRPr lang="nb-NO" dirty="0"/>
          </a:p>
        </p:txBody>
      </p:sp>
      <p:sp>
        <p:nvSpPr>
          <p:cNvPr id="7" name="Tittel 1"/>
          <p:cNvSpPr>
            <a:spLocks noGrp="1"/>
          </p:cNvSpPr>
          <p:nvPr>
            <p:ph type="ctrTitle"/>
          </p:nvPr>
        </p:nvSpPr>
        <p:spPr>
          <a:xfrm>
            <a:off x="809426" y="1879389"/>
            <a:ext cx="4914000" cy="1258529"/>
          </a:xfrm>
        </p:spPr>
        <p:txBody>
          <a:bodyPr lIns="0" tIns="0" rIns="0" bIns="0" anchor="b">
            <a:normAutofit/>
          </a:bodyPr>
          <a:lstStyle>
            <a:lvl1pPr algn="l">
              <a:lnSpc>
                <a:spcPct val="100000"/>
              </a:lnSpc>
              <a:defRPr sz="2800" b="0">
                <a:solidFill>
                  <a:schemeClr val="tx1"/>
                </a:solidFill>
              </a:defRPr>
            </a:lvl1pPr>
          </a:lstStyle>
          <a:p>
            <a:r>
              <a:rPr lang="nb-NO"/>
              <a:t>Klikk for å redigere tittelstil</a:t>
            </a:r>
            <a:endParaRPr lang="nb-NO" dirty="0"/>
          </a:p>
        </p:txBody>
      </p:sp>
      <p:sp>
        <p:nvSpPr>
          <p:cNvPr id="8" name="Undertittel 2"/>
          <p:cNvSpPr>
            <a:spLocks noGrp="1"/>
          </p:cNvSpPr>
          <p:nvPr>
            <p:ph type="subTitle" idx="1"/>
          </p:nvPr>
        </p:nvSpPr>
        <p:spPr>
          <a:xfrm>
            <a:off x="809426" y="3703967"/>
            <a:ext cx="48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cxnSp>
        <p:nvCxnSpPr>
          <p:cNvPr id="9" name="Rett linje 8"/>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20856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killeside lys - to liggende bilder">
    <p:bg>
      <p:bgRef idx="1001">
        <a:schemeClr val="bg1"/>
      </p:bgRef>
    </p:bg>
    <p:spTree>
      <p:nvGrpSpPr>
        <p:cNvPr id="1" name=""/>
        <p:cNvGrpSpPr/>
        <p:nvPr/>
      </p:nvGrpSpPr>
      <p:grpSpPr>
        <a:xfrm>
          <a:off x="0" y="0"/>
          <a:ext cx="0" cy="0"/>
          <a:chOff x="0" y="0"/>
          <a:chExt cx="0" cy="0"/>
        </a:xfrm>
      </p:grpSpPr>
      <p:sp>
        <p:nvSpPr>
          <p:cNvPr id="2" name="Tittel 1"/>
          <p:cNvSpPr>
            <a:spLocks noGrp="1"/>
          </p:cNvSpPr>
          <p:nvPr>
            <p:ph type="ctrTitle"/>
          </p:nvPr>
        </p:nvSpPr>
        <p:spPr>
          <a:xfrm>
            <a:off x="809426" y="1879389"/>
            <a:ext cx="5760000" cy="1258529"/>
          </a:xfrm>
        </p:spPr>
        <p:txBody>
          <a:bodyPr lIns="0" tIns="0" rIns="0" bIns="0" anchor="b">
            <a:normAutofit/>
          </a:bodyPr>
          <a:lstStyle>
            <a:lvl1pPr algn="l">
              <a:lnSpc>
                <a:spcPct val="100000"/>
              </a:lnSpc>
              <a:defRPr sz="2800" b="0">
                <a:solidFill>
                  <a:schemeClr val="tx2"/>
                </a:solidFill>
              </a:defRPr>
            </a:lvl1pPr>
          </a:lstStyle>
          <a:p>
            <a:r>
              <a:rPr lang="nb-NO"/>
              <a:t>Klikk for å redigere tittelstil</a:t>
            </a:r>
            <a:endParaRPr lang="nb-NO" dirty="0"/>
          </a:p>
        </p:txBody>
      </p:sp>
      <p:sp>
        <p:nvSpPr>
          <p:cNvPr id="3" name="Undertittel 2"/>
          <p:cNvSpPr>
            <a:spLocks noGrp="1"/>
          </p:cNvSpPr>
          <p:nvPr>
            <p:ph type="subTitle" idx="1"/>
          </p:nvPr>
        </p:nvSpPr>
        <p:spPr>
          <a:xfrm>
            <a:off x="809426" y="3703967"/>
            <a:ext cx="5760000" cy="1051200"/>
          </a:xfrm>
        </p:spPr>
        <p:txBody>
          <a:bodyPr lIns="0" tIns="0" rIns="0" bIns="0">
            <a:normAutofit/>
          </a:bodyPr>
          <a:lstStyle>
            <a:lvl1pPr marL="0" indent="0" algn="l">
              <a:lnSpc>
                <a:spcPct val="100000"/>
              </a:lnSpc>
              <a:buNone/>
              <a:defRPr sz="22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5" name="Plassholder for bilde 8"/>
          <p:cNvSpPr>
            <a:spLocks noGrp="1"/>
          </p:cNvSpPr>
          <p:nvPr>
            <p:ph type="pic" sz="quarter" idx="12"/>
          </p:nvPr>
        </p:nvSpPr>
        <p:spPr>
          <a:xfrm>
            <a:off x="7152000" y="5495"/>
            <a:ext cx="5040000" cy="3384000"/>
          </a:xfrm>
        </p:spPr>
        <p:txBody>
          <a:bodyPr/>
          <a:lstStyle>
            <a:lvl1pPr marL="0" indent="0">
              <a:buNone/>
              <a:defRPr/>
            </a:lvl1pPr>
          </a:lstStyle>
          <a:p>
            <a:r>
              <a:rPr lang="nb-NO"/>
              <a:t>Klikk ikonet for å legge til et bilde</a:t>
            </a:r>
            <a:endParaRPr lang="nb-NO" dirty="0"/>
          </a:p>
        </p:txBody>
      </p:sp>
      <p:cxnSp>
        <p:nvCxnSpPr>
          <p:cNvPr id="11" name="Rett linje 10"/>
          <p:cNvCxnSpPr/>
          <p:nvPr userDrawn="1"/>
        </p:nvCxnSpPr>
        <p:spPr>
          <a:xfrm>
            <a:off x="809427" y="3434389"/>
            <a:ext cx="421939"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Plassholder for bilde 8"/>
          <p:cNvSpPr>
            <a:spLocks noGrp="1"/>
          </p:cNvSpPr>
          <p:nvPr>
            <p:ph type="pic" sz="quarter" idx="13"/>
          </p:nvPr>
        </p:nvSpPr>
        <p:spPr>
          <a:xfrm>
            <a:off x="7152000" y="3468783"/>
            <a:ext cx="5040000" cy="3384000"/>
          </a:xfrm>
        </p:spPr>
        <p:txBody>
          <a:bodyPr/>
          <a:lstStyle>
            <a:lvl1pPr marL="0" indent="0">
              <a:buNone/>
              <a:defRPr/>
            </a:lvl1pPr>
          </a:lstStyle>
          <a:p>
            <a:r>
              <a:rPr lang="nb-NO"/>
              <a:t>Klikk ikonet for å legge til et bilde</a:t>
            </a:r>
            <a:endParaRPr lang="nb-NO" dirty="0"/>
          </a:p>
        </p:txBody>
      </p:sp>
    </p:spTree>
    <p:extLst>
      <p:ext uri="{BB962C8B-B14F-4D97-AF65-F5344CB8AC3E}">
        <p14:creationId xmlns:p14="http://schemas.microsoft.com/office/powerpoint/2010/main" val="12111016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03414" y="-1"/>
            <a:ext cx="10926000" cy="1350000"/>
          </a:xfrm>
          <a:prstGeom prst="rect">
            <a:avLst/>
          </a:prstGeom>
        </p:spPr>
        <p:txBody>
          <a:bodyPr vert="horz" lIns="0" tIns="0" rIns="0" bIns="0" rtlCol="0" anchor="ctr">
            <a:normAutofit/>
          </a:bodyPr>
          <a:lstStyle/>
          <a:p>
            <a:r>
              <a:rPr lang="nb-NO" dirty="0"/>
              <a:t>Klikk for å redigere tittelstil</a:t>
            </a:r>
          </a:p>
        </p:txBody>
      </p:sp>
      <p:sp>
        <p:nvSpPr>
          <p:cNvPr id="3" name="Plassholder for tekst 2"/>
          <p:cNvSpPr>
            <a:spLocks noGrp="1"/>
          </p:cNvSpPr>
          <p:nvPr>
            <p:ph type="body" idx="1"/>
          </p:nvPr>
        </p:nvSpPr>
        <p:spPr>
          <a:xfrm>
            <a:off x="811859" y="1349999"/>
            <a:ext cx="10927084" cy="5056055"/>
          </a:xfrm>
          <a:prstGeom prst="rect">
            <a:avLst/>
          </a:prstGeom>
        </p:spPr>
        <p:txBody>
          <a:bodyPr vert="horz" lIns="0" tIns="0" rIns="0" bIns="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6" name="Plassholder for bunntekst 4"/>
          <p:cNvSpPr>
            <a:spLocks noGrp="1"/>
          </p:cNvSpPr>
          <p:nvPr>
            <p:ph type="ftr" sz="quarter" idx="3"/>
          </p:nvPr>
        </p:nvSpPr>
        <p:spPr>
          <a:xfrm>
            <a:off x="811950" y="6408000"/>
            <a:ext cx="5252673" cy="450000"/>
          </a:xfrm>
          <a:prstGeom prst="rect">
            <a:avLst/>
          </a:prstGeom>
        </p:spPr>
        <p:txBody>
          <a:bodyPr lIns="0" tIns="0" rIns="0" bIns="0" anchor="ctr" anchorCtr="0"/>
          <a:lstStyle>
            <a:lvl1pPr algn="l">
              <a:defRPr sz="1000">
                <a:solidFill>
                  <a:schemeClr val="bg1">
                    <a:lumMod val="50000"/>
                  </a:schemeClr>
                </a:solidFill>
                <a:latin typeface="+mj-lt"/>
              </a:defRPr>
            </a:lvl1pPr>
          </a:lstStyle>
          <a:p>
            <a:endParaRPr lang="nb-NO" dirty="0"/>
          </a:p>
        </p:txBody>
      </p:sp>
      <p:sp>
        <p:nvSpPr>
          <p:cNvPr id="17" name="Plassholder for lysbildenummer 5"/>
          <p:cNvSpPr>
            <a:spLocks noGrp="1"/>
          </p:cNvSpPr>
          <p:nvPr>
            <p:ph type="sldNum" sz="quarter" idx="4"/>
          </p:nvPr>
        </p:nvSpPr>
        <p:spPr>
          <a:xfrm>
            <a:off x="11738087" y="6406054"/>
            <a:ext cx="450000" cy="450000"/>
          </a:xfrm>
          <a:prstGeom prst="rect">
            <a:avLst/>
          </a:prstGeom>
        </p:spPr>
        <p:txBody>
          <a:bodyPr lIns="0" tIns="0" rIns="0" bIns="0" anchor="ctr" anchorCtr="0"/>
          <a:lstStyle>
            <a:lvl1pPr algn="ctr">
              <a:defRPr sz="1000" b="0">
                <a:solidFill>
                  <a:schemeClr val="bg1">
                    <a:lumMod val="50000"/>
                  </a:schemeClr>
                </a:solidFill>
                <a:latin typeface="+mn-lt"/>
              </a:defRPr>
            </a:lvl1pPr>
          </a:lstStyle>
          <a:p>
            <a:fld id="{D0BEE4E4-E047-6A49-BCB9-4D06E7BA237B}" type="slidenum">
              <a:rPr lang="nb-NO" smtClean="0"/>
              <a:pPr/>
              <a:t>‹#›</a:t>
            </a:fld>
            <a:endParaRPr lang="nb-NO" dirty="0"/>
          </a:p>
        </p:txBody>
      </p:sp>
    </p:spTree>
    <p:extLst>
      <p:ext uri="{BB962C8B-B14F-4D97-AF65-F5344CB8AC3E}">
        <p14:creationId xmlns:p14="http://schemas.microsoft.com/office/powerpoint/2010/main" val="1377259176"/>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63" r:id="rId3"/>
    <p:sldLayoutId id="2147483674" r:id="rId4"/>
    <p:sldLayoutId id="2147483650" r:id="rId5"/>
    <p:sldLayoutId id="2147483664" r:id="rId6"/>
    <p:sldLayoutId id="2147483671" r:id="rId7"/>
    <p:sldLayoutId id="2147483667" r:id="rId8"/>
    <p:sldLayoutId id="2147483672" r:id="rId9"/>
    <p:sldLayoutId id="2147483670" r:id="rId10"/>
    <p:sldLayoutId id="2147483665" r:id="rId11"/>
    <p:sldLayoutId id="2147483666" r:id="rId12"/>
    <p:sldLayoutId id="2147483655" r:id="rId13"/>
    <p:sldLayoutId id="2147483661" r:id="rId14"/>
    <p:sldLayoutId id="2147483668" r:id="rId15"/>
    <p:sldLayoutId id="2147483675" r:id="rId16"/>
  </p:sldLayoutIdLst>
  <p:hf hdr="0" dt="0"/>
  <p:txStyles>
    <p:titleStyle>
      <a:lvl1pPr algn="l" defTabSz="914400" rtl="0" eaLnBrk="1" latinLnBrk="0" hangingPunct="1">
        <a:lnSpc>
          <a:spcPct val="100000"/>
        </a:lnSpc>
        <a:spcBef>
          <a:spcPct val="0"/>
        </a:spcBef>
        <a:buNone/>
        <a:defRPr sz="2800" b="0" kern="1200">
          <a:solidFill>
            <a:schemeClr val="tx2"/>
          </a:solidFill>
          <a:latin typeface="+mj-lt"/>
          <a:ea typeface="+mj-ea"/>
          <a:cs typeface="+mj-cs"/>
        </a:defRPr>
      </a:lvl1pPr>
    </p:titleStyle>
    <p:bodyStyle>
      <a:lvl1pPr marL="342900" indent="-342900" algn="l" defTabSz="914400" rtl="0" eaLnBrk="1" latinLnBrk="0" hangingPunct="1">
        <a:lnSpc>
          <a:spcPct val="100000"/>
        </a:lnSpc>
        <a:spcBef>
          <a:spcPts val="1000"/>
        </a:spcBef>
        <a:buClr>
          <a:schemeClr val="accent1"/>
        </a:buClr>
        <a:buFont typeface=".AppleSystemUIFont" charset="-120"/>
        <a:buChar char="›"/>
        <a:defRPr sz="20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2pPr>
      <a:lvl3pPr marL="11430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3pPr>
      <a:lvl4pPr marL="16002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4pPr>
      <a:lvl5pPr marL="2057400" indent="-228600" algn="l" defTabSz="914400" rtl="0" eaLnBrk="1" latinLnBrk="0" hangingPunct="1">
        <a:lnSpc>
          <a:spcPct val="100000"/>
        </a:lnSpc>
        <a:spcBef>
          <a:spcPts val="500"/>
        </a:spcBef>
        <a:buClr>
          <a:schemeClr val="accent1"/>
        </a:buClr>
        <a:buFont typeface=".AppleSystemUIFont" charset="-120"/>
        <a:buChar char="›"/>
        <a:defRPr sz="2000" kern="1200">
          <a:solidFill>
            <a:schemeClr val="tx2"/>
          </a:solidFill>
          <a:latin typeface="+mj-lt"/>
          <a:ea typeface="Georgia" charset="0"/>
          <a:cs typeface="Georg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tel 10"/>
          <p:cNvSpPr>
            <a:spLocks noGrp="1"/>
          </p:cNvSpPr>
          <p:nvPr>
            <p:ph type="ctrTitle"/>
          </p:nvPr>
        </p:nvSpPr>
        <p:spPr/>
        <p:txBody>
          <a:bodyPr/>
          <a:lstStyle/>
          <a:p>
            <a:r>
              <a:rPr lang="nb-NO" dirty="0"/>
              <a:t>Rapport om ekstern finansiering av forskning 2021</a:t>
            </a:r>
          </a:p>
        </p:txBody>
      </p:sp>
      <p:sp>
        <p:nvSpPr>
          <p:cNvPr id="12" name="Undertittel 11"/>
          <p:cNvSpPr>
            <a:spLocks noGrp="1"/>
          </p:cNvSpPr>
          <p:nvPr>
            <p:ph type="subTitle" idx="1"/>
          </p:nvPr>
        </p:nvSpPr>
        <p:spPr/>
        <p:txBody>
          <a:bodyPr/>
          <a:lstStyle/>
          <a:p>
            <a:r>
              <a:rPr lang="nb-NO" dirty="0"/>
              <a:t>Høgskulestyret </a:t>
            </a:r>
          </a:p>
        </p:txBody>
      </p:sp>
      <p:sp>
        <p:nvSpPr>
          <p:cNvPr id="14" name="Plassholder for bilde 13"/>
          <p:cNvSpPr>
            <a:spLocks noGrp="1"/>
          </p:cNvSpPr>
          <p:nvPr>
            <p:ph type="pic" sz="quarter" idx="11"/>
          </p:nvPr>
        </p:nvSpPr>
        <p:spPr/>
      </p:sp>
      <p:sp>
        <p:nvSpPr>
          <p:cNvPr id="16" name="Plassholder for tekst 15"/>
          <p:cNvSpPr>
            <a:spLocks noGrp="1"/>
          </p:cNvSpPr>
          <p:nvPr>
            <p:ph type="body" idx="10"/>
          </p:nvPr>
        </p:nvSpPr>
        <p:spPr/>
        <p:txBody>
          <a:bodyPr/>
          <a:lstStyle/>
          <a:p>
            <a:r>
              <a:rPr lang="nb-NO" dirty="0"/>
              <a:t>Prorektor for forskning </a:t>
            </a:r>
            <a:br>
              <a:rPr lang="nb-NO" dirty="0"/>
            </a:br>
            <a:r>
              <a:rPr lang="nb-NO" dirty="0"/>
              <a:t>Gro Anita Fonnes Flaten</a:t>
            </a:r>
          </a:p>
        </p:txBody>
      </p:sp>
    </p:spTree>
    <p:extLst>
      <p:ext uri="{BB962C8B-B14F-4D97-AF65-F5344CB8AC3E}">
        <p14:creationId xmlns:p14="http://schemas.microsoft.com/office/powerpoint/2010/main" val="4290231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nSpc>
                <a:spcPct val="100000"/>
              </a:lnSpc>
            </a:pPr>
            <a:r>
              <a:rPr lang="nb-NO" sz="4400" dirty="0"/>
              <a:t>2021 </a:t>
            </a:r>
          </a:p>
        </p:txBody>
      </p:sp>
      <p:sp>
        <p:nvSpPr>
          <p:cNvPr id="3" name="Plassholder for innhold 2"/>
          <p:cNvSpPr>
            <a:spLocks noGrp="1"/>
          </p:cNvSpPr>
          <p:nvPr>
            <p:ph idx="1"/>
          </p:nvPr>
        </p:nvSpPr>
        <p:spPr/>
        <p:txBody>
          <a:bodyPr>
            <a:normAutofit fontScale="47500" lnSpcReduction="20000"/>
          </a:bodyPr>
          <a:lstStyle/>
          <a:p>
            <a:pPr marL="0" indent="0">
              <a:buNone/>
            </a:pPr>
            <a:r>
              <a:rPr lang="nb-NO" sz="4400" dirty="0" err="1"/>
              <a:t>Forskningrådet</a:t>
            </a:r>
            <a:endParaRPr lang="nb-NO" sz="4400" dirty="0"/>
          </a:p>
          <a:p>
            <a:pPr lvl="1">
              <a:buFont typeface="Arial" panose="020B0604020202020204" pitchFamily="34" charset="0"/>
              <a:buChar char="•"/>
            </a:pPr>
            <a:r>
              <a:rPr lang="nb-NO" sz="4400" dirty="0"/>
              <a:t>Fin økning av inntekter</a:t>
            </a:r>
          </a:p>
          <a:p>
            <a:pPr lvl="1">
              <a:buFont typeface="Arial" panose="020B0604020202020204" pitchFamily="34" charset="0"/>
              <a:buChar char="•"/>
            </a:pPr>
            <a:r>
              <a:rPr lang="nb-NO" sz="4400" dirty="0"/>
              <a:t>17 % suksessrate 2020-21</a:t>
            </a:r>
          </a:p>
          <a:p>
            <a:pPr lvl="1">
              <a:buFont typeface="Arial" panose="020B0604020202020204" pitchFamily="34" charset="0"/>
              <a:buChar char="•"/>
            </a:pPr>
            <a:endParaRPr lang="nb-NO" sz="4400" dirty="0"/>
          </a:p>
          <a:p>
            <a:pPr marL="0" indent="0">
              <a:buNone/>
            </a:pPr>
            <a:r>
              <a:rPr lang="nb-NO" sz="4400" dirty="0"/>
              <a:t>Horisont Europa</a:t>
            </a:r>
          </a:p>
          <a:p>
            <a:pPr>
              <a:buFont typeface="Arial" panose="020B0604020202020204" pitchFamily="34" charset="0"/>
              <a:buChar char="•"/>
            </a:pPr>
            <a:r>
              <a:rPr lang="nb-NO" sz="4400" dirty="0"/>
              <a:t>For Horisont 2020 var det et inntektsmessig dårlig år</a:t>
            </a:r>
          </a:p>
          <a:p>
            <a:pPr>
              <a:buFont typeface="Arial" panose="020B0604020202020204" pitchFamily="34" charset="0"/>
              <a:buChar char="•"/>
            </a:pPr>
            <a:r>
              <a:rPr lang="nb-NO" sz="4400" dirty="0"/>
              <a:t>Økt suksessrate fra 4% i 2020 til 19 % suksessrate i Horisont Europa 2021. 5 nye prosjekter innvilget.</a:t>
            </a:r>
          </a:p>
          <a:p>
            <a:pPr>
              <a:buFont typeface="Arial" panose="020B0604020202020204" pitchFamily="34" charset="0"/>
              <a:buChar char="•"/>
            </a:pPr>
            <a:endParaRPr lang="nb-NO" sz="4400" dirty="0"/>
          </a:p>
          <a:p>
            <a:pPr marL="0" indent="0">
              <a:buNone/>
            </a:pPr>
            <a:r>
              <a:rPr lang="nb-NO" sz="4400" dirty="0"/>
              <a:t>Store forskjeller mellom fakultetene</a:t>
            </a:r>
          </a:p>
          <a:p>
            <a:pPr marL="0" indent="0">
              <a:buNone/>
            </a:pPr>
            <a:endParaRPr lang="nb-NO" sz="4400" dirty="0"/>
          </a:p>
          <a:p>
            <a:pPr marL="0" indent="0">
              <a:buNone/>
            </a:pPr>
            <a:r>
              <a:rPr lang="nb-NO" sz="4400" dirty="0"/>
              <a:t>Kun 6% av faglig ansatte søkte om midler fra Forskningsrådet i 2021, om lag 2,4 % søkte EUs rammeprogram, </a:t>
            </a:r>
          </a:p>
          <a:p>
            <a:pPr marL="0" indent="0">
              <a:buNone/>
            </a:pP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2</a:t>
            </a:fld>
            <a:endParaRPr lang="nb-NO" dirty="0"/>
          </a:p>
        </p:txBody>
      </p:sp>
    </p:spTree>
    <p:extLst>
      <p:ext uri="{BB962C8B-B14F-4D97-AF65-F5344CB8AC3E}">
        <p14:creationId xmlns:p14="http://schemas.microsoft.com/office/powerpoint/2010/main" val="120956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pPr>
              <a:spcAft>
                <a:spcPts val="1000"/>
              </a:spcAft>
            </a:pPr>
            <a:r>
              <a:rPr lang="nb-NO" sz="2800" b="1" i="0" dirty="0">
                <a:solidFill>
                  <a:schemeClr val="tx1"/>
                </a:solidFill>
                <a:effectLst/>
                <a:latin typeface="Georgia" panose="02040502050405020303" pitchFamily="18" charset="0"/>
                <a:ea typeface="MS Gothic" panose="020B0609070205080204" pitchFamily="49" charset="-128"/>
                <a:cs typeface="Times New Roman" panose="02020603050405020304" pitchFamily="18" charset="0"/>
              </a:rPr>
              <a:t>Figur 2 Inntekter fra Forskningsrådet per faglig årsverk 2017–21. HVL og utvalgte institusjoner. 1000 kr.</a:t>
            </a:r>
            <a:br>
              <a:rPr lang="nb-NO" sz="2400" i="1" dirty="0">
                <a:solidFill>
                  <a:srgbClr val="ACB7B2"/>
                </a:solidFill>
                <a:effectLst/>
                <a:latin typeface="Georgia" panose="02040502050405020303" pitchFamily="18" charset="0"/>
                <a:ea typeface="MS Gothic" panose="020B0609070205080204" pitchFamily="49" charset="-128"/>
                <a:cs typeface="Times New Roman" panose="02020603050405020304" pitchFamily="18" charset="0"/>
              </a:rPr>
            </a:br>
            <a:endParaRPr lang="nb-NO" dirty="0"/>
          </a:p>
        </p:txBody>
      </p:sp>
      <p:graphicFrame>
        <p:nvGraphicFramePr>
          <p:cNvPr id="4" name="Plassholder for innhold 3">
            <a:extLst>
              <a:ext uri="{FF2B5EF4-FFF2-40B4-BE49-F238E27FC236}">
                <a16:creationId xmlns:a16="http://schemas.microsoft.com/office/drawing/2014/main" id="{1173AE9E-AA03-458B-BFE9-03D3B2A806B9}"/>
              </a:ext>
            </a:extLst>
          </p:cNvPr>
          <p:cNvGraphicFramePr>
            <a:graphicFrameLocks noGrp="1"/>
          </p:cNvGraphicFramePr>
          <p:nvPr>
            <p:ph idx="1"/>
            <p:extLst>
              <p:ext uri="{D42A27DB-BD31-4B8C-83A1-F6EECF244321}">
                <p14:modId xmlns:p14="http://schemas.microsoft.com/office/powerpoint/2010/main" val="606254457"/>
              </p:ext>
            </p:extLst>
          </p:nvPr>
        </p:nvGraphicFramePr>
        <p:xfrm>
          <a:off x="809625" y="1354138"/>
          <a:ext cx="10926763" cy="5059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99856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400AA29-B245-D0D3-E33C-85C90BD3A07B}"/>
              </a:ext>
            </a:extLst>
          </p:cNvPr>
          <p:cNvSpPr>
            <a:spLocks noGrp="1"/>
          </p:cNvSpPr>
          <p:nvPr>
            <p:ph type="title"/>
          </p:nvPr>
        </p:nvSpPr>
        <p:spPr/>
        <p:txBody>
          <a:bodyPr/>
          <a:lstStyle/>
          <a:p>
            <a:r>
              <a:rPr lang="nb-NO" sz="3200" b="1" dirty="0">
                <a:effectLst/>
                <a:latin typeface="Georgia" panose="02040502050405020303" pitchFamily="18" charset="0"/>
                <a:ea typeface="MS Gothic" panose="020B0609070205080204" pitchFamily="49" charset="-128"/>
                <a:cs typeface="Times New Roman" panose="02020603050405020304" pitchFamily="18" charset="0"/>
              </a:rPr>
              <a:t>Figur 3 Inntjening NFR og RFF per faglig årsverk </a:t>
            </a:r>
            <a:br>
              <a:rPr lang="nb-NO" sz="1800" dirty="0">
                <a:effectLst/>
                <a:latin typeface="Georgia" panose="02040502050405020303" pitchFamily="18" charset="0"/>
                <a:ea typeface="MS Gothic" panose="020B0609070205080204" pitchFamily="49" charset="-128"/>
                <a:cs typeface="Times New Roman" panose="02020603050405020304" pitchFamily="18" charset="0"/>
              </a:rPr>
            </a:br>
            <a:endParaRPr lang="nb-NO" dirty="0"/>
          </a:p>
        </p:txBody>
      </p:sp>
      <p:sp>
        <p:nvSpPr>
          <p:cNvPr id="4" name="Plassholder for bunntekst 3"/>
          <p:cNvSpPr>
            <a:spLocks noGrp="1"/>
          </p:cNvSpPr>
          <p:nvPr>
            <p:ph type="ftr" sz="quarter" idx="10"/>
          </p:nvPr>
        </p:nvSpPr>
        <p:spPr/>
        <p:txBody>
          <a:bodyPr/>
          <a:lstStyle/>
          <a:p>
            <a:endParaRPr lang="nb-NO" dirty="0"/>
          </a:p>
        </p:txBody>
      </p:sp>
      <p:sp>
        <p:nvSpPr>
          <p:cNvPr id="5" name="Plassholder for lysbildenummer 4"/>
          <p:cNvSpPr>
            <a:spLocks noGrp="1"/>
          </p:cNvSpPr>
          <p:nvPr>
            <p:ph type="sldNum" sz="quarter" idx="11"/>
          </p:nvPr>
        </p:nvSpPr>
        <p:spPr/>
        <p:txBody>
          <a:bodyPr/>
          <a:lstStyle/>
          <a:p>
            <a:fld id="{D0BEE4E4-E047-6A49-BCB9-4D06E7BA237B}" type="slidenum">
              <a:rPr lang="nb-NO" smtClean="0"/>
              <a:pPr/>
              <a:t>4</a:t>
            </a:fld>
            <a:endParaRPr lang="nb-NO" dirty="0"/>
          </a:p>
        </p:txBody>
      </p:sp>
      <p:graphicFrame>
        <p:nvGraphicFramePr>
          <p:cNvPr id="6" name="Diagram 5">
            <a:extLst>
              <a:ext uri="{FF2B5EF4-FFF2-40B4-BE49-F238E27FC236}">
                <a16:creationId xmlns:a16="http://schemas.microsoft.com/office/drawing/2014/main" id="{79497D26-AED7-39B0-AE6E-49C285C66F74}"/>
              </a:ext>
            </a:extLst>
          </p:cNvPr>
          <p:cNvGraphicFramePr/>
          <p:nvPr>
            <p:extLst>
              <p:ext uri="{D42A27DB-BD31-4B8C-83A1-F6EECF244321}">
                <p14:modId xmlns:p14="http://schemas.microsoft.com/office/powerpoint/2010/main" val="2637145305"/>
              </p:ext>
            </p:extLst>
          </p:nvPr>
        </p:nvGraphicFramePr>
        <p:xfrm>
          <a:off x="4615543" y="5887263"/>
          <a:ext cx="10235858" cy="4748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Plassholder for innhold 10">
            <a:extLst>
              <a:ext uri="{FF2B5EF4-FFF2-40B4-BE49-F238E27FC236}">
                <a16:creationId xmlns:a16="http://schemas.microsoft.com/office/drawing/2014/main" id="{79497D26-AED7-39B0-AE6E-49C285C66F74}"/>
              </a:ext>
            </a:extLst>
          </p:cNvPr>
          <p:cNvGraphicFramePr>
            <a:graphicFrameLocks noGrp="1"/>
          </p:cNvGraphicFramePr>
          <p:nvPr>
            <p:ph idx="1"/>
            <p:extLst>
              <p:ext uri="{D42A27DB-BD31-4B8C-83A1-F6EECF244321}">
                <p14:modId xmlns:p14="http://schemas.microsoft.com/office/powerpoint/2010/main" val="1663707268"/>
              </p:ext>
            </p:extLst>
          </p:nvPr>
        </p:nvGraphicFramePr>
        <p:xfrm>
          <a:off x="859971" y="1382486"/>
          <a:ext cx="10874829" cy="50373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42589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8798ED3A-9A4F-3AE7-F33B-E2B92209AFB0}"/>
              </a:ext>
            </a:extLst>
          </p:cNvPr>
          <p:cNvSpPr>
            <a:spLocks noGrp="1"/>
          </p:cNvSpPr>
          <p:nvPr>
            <p:ph type="title"/>
          </p:nvPr>
        </p:nvSpPr>
        <p:spPr>
          <a:xfrm>
            <a:off x="809976" y="-2081"/>
            <a:ext cx="10926000" cy="1350000"/>
          </a:xfrm>
        </p:spPr>
        <p:txBody>
          <a:bodyPr/>
          <a:lstStyle/>
          <a:p>
            <a:r>
              <a:rPr lang="nb-NO" sz="2400" b="1" i="0" dirty="0">
                <a:effectLst/>
                <a:latin typeface="Georgia" panose="02040502050405020303" pitchFamily="18" charset="0"/>
                <a:ea typeface="MS Gothic" panose="020B0609070205080204" pitchFamily="49" charset="-128"/>
                <a:cs typeface="Times New Roman" panose="02020603050405020304" pitchFamily="18" charset="0"/>
              </a:rPr>
              <a:t>Figur 4 Inntekter fra EU per faglig årsverk 2017-2021, utvalgte institusjoner. 1000 kr.</a:t>
            </a:r>
            <a:br>
              <a:rPr lang="nb-NO" sz="1800" i="1" dirty="0">
                <a:solidFill>
                  <a:srgbClr val="ACB7B2"/>
                </a:solidFill>
                <a:effectLst/>
                <a:latin typeface="Georgia" panose="02040502050405020303" pitchFamily="18" charset="0"/>
                <a:ea typeface="MS Gothic" panose="020B0609070205080204" pitchFamily="49" charset="-128"/>
                <a:cs typeface="Times New Roman" panose="02020603050405020304" pitchFamily="18" charset="0"/>
              </a:rPr>
            </a:br>
            <a:endParaRPr lang="en-US" dirty="0"/>
          </a:p>
        </p:txBody>
      </p:sp>
      <p:sp>
        <p:nvSpPr>
          <p:cNvPr id="19" name="Content Placeholder 3">
            <a:extLst>
              <a:ext uri="{FF2B5EF4-FFF2-40B4-BE49-F238E27FC236}">
                <a16:creationId xmlns:a16="http://schemas.microsoft.com/office/drawing/2014/main" id="{FD7F0F7A-D215-8AEB-F3FF-8C241911A5D1}"/>
              </a:ext>
            </a:extLst>
          </p:cNvPr>
          <p:cNvSpPr>
            <a:spLocks noGrp="1"/>
          </p:cNvSpPr>
          <p:nvPr>
            <p:ph idx="12"/>
          </p:nvPr>
        </p:nvSpPr>
        <p:spPr>
          <a:xfrm>
            <a:off x="6491935" y="1347919"/>
            <a:ext cx="5256000" cy="5058000"/>
          </a:xfrm>
        </p:spPr>
        <p:txBody>
          <a:bodyPr>
            <a:noAutofit/>
          </a:bodyPr>
          <a:lstStyle/>
          <a:p>
            <a:pPr>
              <a:buFont typeface="Wingdings" panose="05000000000000000000" pitchFamily="2" charset="2"/>
              <a:buChar char="Ø"/>
            </a:pPr>
            <a:r>
              <a:rPr lang="en-US" sz="2800" dirty="0" err="1"/>
              <a:t>En</a:t>
            </a:r>
            <a:r>
              <a:rPr lang="en-US" sz="2800" dirty="0"/>
              <a:t> </a:t>
            </a:r>
            <a:r>
              <a:rPr lang="en-US" sz="2800" dirty="0" err="1"/>
              <a:t>kontrakt</a:t>
            </a:r>
            <a:r>
              <a:rPr lang="en-US" sz="2800" dirty="0"/>
              <a:t> </a:t>
            </a:r>
            <a:r>
              <a:rPr lang="en-US" sz="2800" dirty="0" err="1"/>
              <a:t>ble</a:t>
            </a:r>
            <a:r>
              <a:rPr lang="en-US" sz="2800" dirty="0"/>
              <a:t> </a:t>
            </a:r>
            <a:r>
              <a:rPr lang="en-US" sz="2800" dirty="0" err="1"/>
              <a:t>undertegnet</a:t>
            </a:r>
            <a:r>
              <a:rPr lang="en-US" sz="2800" dirty="0"/>
              <a:t> i 2020, </a:t>
            </a:r>
            <a:r>
              <a:rPr lang="en-US" sz="2800" dirty="0" err="1"/>
              <a:t>ingen</a:t>
            </a:r>
            <a:r>
              <a:rPr lang="en-US" sz="2800" dirty="0"/>
              <a:t> i 2021 </a:t>
            </a:r>
          </a:p>
          <a:p>
            <a:pPr>
              <a:buFont typeface="Wingdings" panose="05000000000000000000" pitchFamily="2" charset="2"/>
              <a:buChar char="Ø"/>
            </a:pPr>
            <a:r>
              <a:rPr lang="nb-NO" sz="2800" dirty="0"/>
              <a:t>Verdien av kontrakter som skal signeres i 2022 på 22 millioner kroner.</a:t>
            </a:r>
          </a:p>
          <a:p>
            <a:pPr>
              <a:buFont typeface="Wingdings" panose="05000000000000000000" pitchFamily="2" charset="2"/>
              <a:buChar char="Ø"/>
            </a:pPr>
            <a:r>
              <a:rPr lang="nb-NO" sz="2800" dirty="0"/>
              <a:t>Verdien av signerte kontrakter for alle de seks prosjektene som er i gang på 15,4 millioner til sammen. </a:t>
            </a:r>
            <a:endParaRPr lang="en-US" sz="2800" dirty="0"/>
          </a:p>
        </p:txBody>
      </p:sp>
      <p:sp>
        <p:nvSpPr>
          <p:cNvPr id="20" name="Footer Placeholder 4">
            <a:extLst>
              <a:ext uri="{FF2B5EF4-FFF2-40B4-BE49-F238E27FC236}">
                <a16:creationId xmlns:a16="http://schemas.microsoft.com/office/drawing/2014/main" id="{1F697352-9861-2A60-0BAB-7425E1A3A8CE}"/>
              </a:ext>
            </a:extLst>
          </p:cNvPr>
          <p:cNvSpPr>
            <a:spLocks noGrp="1"/>
          </p:cNvSpPr>
          <p:nvPr>
            <p:ph type="ftr" sz="quarter" idx="13"/>
          </p:nvPr>
        </p:nvSpPr>
        <p:spPr>
          <a:xfrm>
            <a:off x="811950" y="6408000"/>
            <a:ext cx="5252673" cy="450000"/>
          </a:xfrm>
        </p:spPr>
        <p:txBody>
          <a:bodyPr/>
          <a:lstStyle/>
          <a:p>
            <a:endParaRPr lang="nb-NO"/>
          </a:p>
        </p:txBody>
      </p:sp>
      <p:sp>
        <p:nvSpPr>
          <p:cNvPr id="5" name="Plassholder for lysbildenummer 4">
            <a:extLst>
              <a:ext uri="{FF2B5EF4-FFF2-40B4-BE49-F238E27FC236}">
                <a16:creationId xmlns:a16="http://schemas.microsoft.com/office/drawing/2014/main" id="{1B94F99C-BAD9-5FA8-60DD-4DA8E7BAB8B4}"/>
              </a:ext>
            </a:extLst>
          </p:cNvPr>
          <p:cNvSpPr>
            <a:spLocks noGrp="1"/>
          </p:cNvSpPr>
          <p:nvPr>
            <p:ph type="sldNum" sz="quarter" idx="14"/>
          </p:nvPr>
        </p:nvSpPr>
        <p:spPr>
          <a:xfrm>
            <a:off x="11738087" y="6406054"/>
            <a:ext cx="450000" cy="450000"/>
          </a:xfrm>
        </p:spPr>
        <p:txBody>
          <a:bodyPr anchor="ctr">
            <a:normAutofit/>
          </a:bodyPr>
          <a:lstStyle/>
          <a:p>
            <a:pPr>
              <a:spcAft>
                <a:spcPts val="600"/>
              </a:spcAft>
            </a:pPr>
            <a:fld id="{D0BEE4E4-E047-6A49-BCB9-4D06E7BA237B}" type="slidenum">
              <a:rPr lang="nb-NO" smtClean="0"/>
              <a:pPr>
                <a:spcAft>
                  <a:spcPts val="600"/>
                </a:spcAft>
              </a:pPr>
              <a:t>5</a:t>
            </a:fld>
            <a:endParaRPr lang="nb-NO"/>
          </a:p>
        </p:txBody>
      </p:sp>
      <p:graphicFrame>
        <p:nvGraphicFramePr>
          <p:cNvPr id="6" name="Plassholder for innhold 5">
            <a:extLst>
              <a:ext uri="{FF2B5EF4-FFF2-40B4-BE49-F238E27FC236}">
                <a16:creationId xmlns:a16="http://schemas.microsoft.com/office/drawing/2014/main" id="{D5EC3725-0E09-E1E7-ADB5-11CDDD8AA3D3}"/>
              </a:ext>
            </a:extLst>
          </p:cNvPr>
          <p:cNvGraphicFramePr>
            <a:graphicFrameLocks noGrp="1"/>
          </p:cNvGraphicFramePr>
          <p:nvPr>
            <p:ph idx="1"/>
            <p:extLst>
              <p:ext uri="{D42A27DB-BD31-4B8C-83A1-F6EECF244321}">
                <p14:modId xmlns:p14="http://schemas.microsoft.com/office/powerpoint/2010/main" val="60025363"/>
              </p:ext>
            </p:extLst>
          </p:nvPr>
        </p:nvGraphicFramePr>
        <p:xfrm>
          <a:off x="802127" y="1364110"/>
          <a:ext cx="5256000" cy="50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455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E77B73C7-901F-1654-5809-6E15E8F32B3C}"/>
              </a:ext>
            </a:extLst>
          </p:cNvPr>
          <p:cNvSpPr>
            <a:spLocks noGrp="1"/>
          </p:cNvSpPr>
          <p:nvPr>
            <p:ph type="ctrTitle"/>
          </p:nvPr>
        </p:nvSpPr>
        <p:spPr>
          <a:xfrm>
            <a:off x="682104" y="1250124"/>
            <a:ext cx="5760000" cy="1258529"/>
          </a:xfrm>
        </p:spPr>
        <p:txBody>
          <a:bodyPr/>
          <a:lstStyle/>
          <a:p>
            <a:r>
              <a:rPr lang="nb-NO" dirty="0"/>
              <a:t>Pågående og innvilgede prosjekter Horisont  2020 og Horisont Europa</a:t>
            </a:r>
          </a:p>
        </p:txBody>
      </p:sp>
      <p:sp>
        <p:nvSpPr>
          <p:cNvPr id="14" name="Undertittel 13">
            <a:extLst>
              <a:ext uri="{FF2B5EF4-FFF2-40B4-BE49-F238E27FC236}">
                <a16:creationId xmlns:a16="http://schemas.microsoft.com/office/drawing/2014/main" id="{62B20DA9-B351-A9FA-4811-22C071827697}"/>
              </a:ext>
            </a:extLst>
          </p:cNvPr>
          <p:cNvSpPr>
            <a:spLocks noGrp="1"/>
          </p:cNvSpPr>
          <p:nvPr>
            <p:ph type="subTitle" idx="1"/>
          </p:nvPr>
        </p:nvSpPr>
        <p:spPr>
          <a:xfrm>
            <a:off x="648182" y="3703967"/>
            <a:ext cx="5921244" cy="2268570"/>
          </a:xfrm>
        </p:spPr>
        <p:txBody>
          <a:bodyPr>
            <a:normAutofit/>
          </a:bodyPr>
          <a:lstStyle/>
          <a:p>
            <a:pPr marL="342900" indent="-342900">
              <a:buFont typeface="Wingdings" panose="05000000000000000000" pitchFamily="2" charset="2"/>
              <a:buChar char="Ø"/>
            </a:pPr>
            <a:r>
              <a:rPr lang="nb-NO" dirty="0"/>
              <a:t>7 prosjekter ved FIN</a:t>
            </a:r>
          </a:p>
          <a:p>
            <a:pPr marL="342900" indent="-342900">
              <a:buFont typeface="Wingdings" panose="05000000000000000000" pitchFamily="2" charset="2"/>
              <a:buChar char="Ø"/>
            </a:pPr>
            <a:r>
              <a:rPr lang="nb-NO" dirty="0"/>
              <a:t>3 ved FLKI (1 koordinator)</a:t>
            </a:r>
          </a:p>
          <a:p>
            <a:pPr marL="342900" indent="-342900">
              <a:buFont typeface="Wingdings" panose="05000000000000000000" pitchFamily="2" charset="2"/>
              <a:buChar char="Ø"/>
            </a:pPr>
            <a:r>
              <a:rPr lang="nb-NO" dirty="0"/>
              <a:t>1 ved FØS (1 koordinator)</a:t>
            </a:r>
          </a:p>
          <a:p>
            <a:pPr marL="342900" indent="-342900">
              <a:buFont typeface="Wingdings" panose="05000000000000000000" pitchFamily="2" charset="2"/>
              <a:buChar char="Ø"/>
            </a:pPr>
            <a:r>
              <a:rPr lang="nb-NO" dirty="0"/>
              <a:t>Alle prosjektdeltakere har bakgrunn fra utenlandsk universitet/forskermiljø</a:t>
            </a:r>
          </a:p>
          <a:p>
            <a:endParaRPr lang="nb-NO" dirty="0"/>
          </a:p>
        </p:txBody>
      </p:sp>
      <p:graphicFrame>
        <p:nvGraphicFramePr>
          <p:cNvPr id="9" name="Plassholder for innhold 8">
            <a:extLst>
              <a:ext uri="{FF2B5EF4-FFF2-40B4-BE49-F238E27FC236}">
                <a16:creationId xmlns:a16="http://schemas.microsoft.com/office/drawing/2014/main" id="{729733E5-581E-AFCA-B3E7-E54DBC73F0E0}"/>
              </a:ext>
            </a:extLst>
          </p:cNvPr>
          <p:cNvGraphicFramePr>
            <a:graphicFrameLocks noGrp="1"/>
          </p:cNvGraphicFramePr>
          <p:nvPr>
            <p:ph type="pic" sz="quarter" idx="12"/>
            <p:extLst>
              <p:ext uri="{D42A27DB-BD31-4B8C-83A1-F6EECF244321}">
                <p14:modId xmlns:p14="http://schemas.microsoft.com/office/powerpoint/2010/main" val="3732178976"/>
              </p:ext>
            </p:extLst>
          </p:nvPr>
        </p:nvGraphicFramePr>
        <p:xfrm>
          <a:off x="7151688" y="4763"/>
          <a:ext cx="5040312" cy="3002600"/>
        </p:xfrm>
        <a:graphic>
          <a:graphicData uri="http://schemas.openxmlformats.org/drawingml/2006/table">
            <a:tbl>
              <a:tblPr firstRow="1" firstCol="1" bandRow="1">
                <a:tableStyleId>{5C22544A-7EE6-4342-B048-85BDC9FD1C3A}</a:tableStyleId>
              </a:tblPr>
              <a:tblGrid>
                <a:gridCol w="1680104">
                  <a:extLst>
                    <a:ext uri="{9D8B030D-6E8A-4147-A177-3AD203B41FA5}">
                      <a16:colId xmlns:a16="http://schemas.microsoft.com/office/drawing/2014/main" val="4243309796"/>
                    </a:ext>
                  </a:extLst>
                </a:gridCol>
                <a:gridCol w="1680104">
                  <a:extLst>
                    <a:ext uri="{9D8B030D-6E8A-4147-A177-3AD203B41FA5}">
                      <a16:colId xmlns:a16="http://schemas.microsoft.com/office/drawing/2014/main" val="3653353047"/>
                    </a:ext>
                  </a:extLst>
                </a:gridCol>
                <a:gridCol w="1680104">
                  <a:extLst>
                    <a:ext uri="{9D8B030D-6E8A-4147-A177-3AD203B41FA5}">
                      <a16:colId xmlns:a16="http://schemas.microsoft.com/office/drawing/2014/main" val="1706604808"/>
                    </a:ext>
                  </a:extLst>
                </a:gridCol>
              </a:tblGrid>
              <a:tr h="368764">
                <a:tc>
                  <a:txBody>
                    <a:bodyPr/>
                    <a:lstStyle/>
                    <a:p>
                      <a:pPr>
                        <a:lnSpc>
                          <a:spcPct val="107000"/>
                        </a:lnSpc>
                        <a:spcBef>
                          <a:spcPts val="1200"/>
                        </a:spcBef>
                        <a:spcAft>
                          <a:spcPts val="800"/>
                        </a:spcAft>
                      </a:pPr>
                      <a:r>
                        <a:rPr lang="nb-NO" sz="1600" dirty="0">
                          <a:effectLst/>
                        </a:rPr>
                        <a:t>H2020 Prosjekt-id</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Fakultet</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Prosjektdeltakar  HVL</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3820408858"/>
                  </a:ext>
                </a:extLst>
              </a:tr>
              <a:tr h="83895">
                <a:tc>
                  <a:txBody>
                    <a:bodyPr/>
                    <a:lstStyle/>
                    <a:p>
                      <a:pPr>
                        <a:lnSpc>
                          <a:spcPct val="107000"/>
                        </a:lnSpc>
                        <a:spcBef>
                          <a:spcPts val="1200"/>
                        </a:spcBef>
                        <a:spcAft>
                          <a:spcPts val="800"/>
                        </a:spcAft>
                      </a:pPr>
                      <a:r>
                        <a:rPr lang="nb-NO" sz="1600">
                          <a:effectLst/>
                        </a:rPr>
                        <a:t>FIN-IMN-Comets</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FIN</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V. Schwanitz </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2034814014"/>
                  </a:ext>
                </a:extLst>
              </a:tr>
              <a:tr h="83895">
                <a:tc>
                  <a:txBody>
                    <a:bodyPr/>
                    <a:lstStyle/>
                    <a:p>
                      <a:pPr>
                        <a:lnSpc>
                          <a:spcPct val="107000"/>
                        </a:lnSpc>
                        <a:spcBef>
                          <a:spcPts val="1200"/>
                        </a:spcBef>
                        <a:spcAft>
                          <a:spcPts val="800"/>
                        </a:spcAft>
                      </a:pPr>
                      <a:r>
                        <a:rPr lang="nb-NO" sz="1600">
                          <a:effectLst/>
                        </a:rPr>
                        <a:t>FIN- RRI2SCALE </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FIN</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L. Coenen</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3824283943"/>
                  </a:ext>
                </a:extLst>
              </a:tr>
              <a:tr h="83895">
                <a:tc>
                  <a:txBody>
                    <a:bodyPr/>
                    <a:lstStyle/>
                    <a:p>
                      <a:pPr>
                        <a:lnSpc>
                          <a:spcPct val="107000"/>
                        </a:lnSpc>
                        <a:spcBef>
                          <a:spcPts val="1200"/>
                        </a:spcBef>
                        <a:spcAft>
                          <a:spcPts val="800"/>
                        </a:spcAft>
                      </a:pPr>
                      <a:r>
                        <a:rPr lang="nb-NO" sz="1600">
                          <a:effectLst/>
                        </a:rPr>
                        <a:t>FIN-IDER-RISKGONE</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FIN</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E. Cimpan</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3241187529"/>
                  </a:ext>
                </a:extLst>
              </a:tr>
              <a:tr h="83895">
                <a:tc>
                  <a:txBody>
                    <a:bodyPr/>
                    <a:lstStyle/>
                    <a:p>
                      <a:pPr>
                        <a:lnSpc>
                          <a:spcPct val="107000"/>
                        </a:lnSpc>
                        <a:spcBef>
                          <a:spcPts val="1200"/>
                        </a:spcBef>
                        <a:spcAft>
                          <a:spcPts val="800"/>
                        </a:spcAft>
                      </a:pPr>
                      <a:r>
                        <a:rPr lang="nb-NO" sz="1600">
                          <a:effectLst/>
                        </a:rPr>
                        <a:t>FIN-IMN-EU EERA</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dirty="0">
                          <a:effectLst/>
                        </a:rPr>
                        <a:t>FIN</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V. Schwanitz</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1061066956"/>
                  </a:ext>
                </a:extLst>
              </a:tr>
              <a:tr h="83895">
                <a:tc>
                  <a:txBody>
                    <a:bodyPr/>
                    <a:lstStyle/>
                    <a:p>
                      <a:pPr>
                        <a:lnSpc>
                          <a:spcPct val="107000"/>
                        </a:lnSpc>
                        <a:spcBef>
                          <a:spcPts val="1200"/>
                        </a:spcBef>
                        <a:spcAft>
                          <a:spcPts val="800"/>
                        </a:spcAft>
                      </a:pPr>
                      <a:r>
                        <a:rPr lang="nb-NO" sz="1600">
                          <a:effectLst/>
                        </a:rPr>
                        <a:t>FIN-IMN-DRES2Market  </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dirty="0">
                          <a:effectLst/>
                        </a:rPr>
                        <a:t>FIN</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a:effectLst/>
                        </a:rPr>
                        <a:t>V. Schwanitz</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290555888"/>
                  </a:ext>
                </a:extLst>
              </a:tr>
              <a:tr h="83895">
                <a:tc>
                  <a:txBody>
                    <a:bodyPr/>
                    <a:lstStyle/>
                    <a:p>
                      <a:pPr>
                        <a:lnSpc>
                          <a:spcPct val="107000"/>
                        </a:lnSpc>
                        <a:spcBef>
                          <a:spcPts val="1200"/>
                        </a:spcBef>
                        <a:spcAft>
                          <a:spcPts val="800"/>
                        </a:spcAft>
                      </a:pPr>
                      <a:r>
                        <a:rPr lang="nb-NO" sz="1600" dirty="0">
                          <a:effectLst/>
                        </a:rPr>
                        <a:t>FLKI-EU-PIONEERED </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dirty="0">
                          <a:effectLst/>
                        </a:rPr>
                        <a:t>FLKI</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tc>
                  <a:txBody>
                    <a:bodyPr/>
                    <a:lstStyle/>
                    <a:p>
                      <a:pPr>
                        <a:lnSpc>
                          <a:spcPct val="107000"/>
                        </a:lnSpc>
                        <a:spcBef>
                          <a:spcPts val="1200"/>
                        </a:spcBef>
                        <a:spcAft>
                          <a:spcPts val="800"/>
                        </a:spcAft>
                      </a:pPr>
                      <a:r>
                        <a:rPr lang="nb-NO" sz="1600" dirty="0">
                          <a:effectLst/>
                        </a:rPr>
                        <a:t>S. Jobst</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32985" marR="32985" marT="0" marB="0"/>
                </a:tc>
                <a:extLst>
                  <a:ext uri="{0D108BD9-81ED-4DB2-BD59-A6C34878D82A}">
                    <a16:rowId xmlns:a16="http://schemas.microsoft.com/office/drawing/2014/main" val="3588031028"/>
                  </a:ext>
                </a:extLst>
              </a:tr>
            </a:tbl>
          </a:graphicData>
        </a:graphic>
      </p:graphicFrame>
      <p:graphicFrame>
        <p:nvGraphicFramePr>
          <p:cNvPr id="13" name="Plassholder for innhold 12">
            <a:extLst>
              <a:ext uri="{FF2B5EF4-FFF2-40B4-BE49-F238E27FC236}">
                <a16:creationId xmlns:a16="http://schemas.microsoft.com/office/drawing/2014/main" id="{AE112011-EAA6-F0F1-3E32-3E43FD318E91}"/>
              </a:ext>
            </a:extLst>
          </p:cNvPr>
          <p:cNvGraphicFramePr>
            <a:graphicFrameLocks noGrp="1"/>
          </p:cNvGraphicFramePr>
          <p:nvPr>
            <p:ph type="pic" sz="quarter" idx="13"/>
            <p:extLst>
              <p:ext uri="{D42A27DB-BD31-4B8C-83A1-F6EECF244321}">
                <p14:modId xmlns:p14="http://schemas.microsoft.com/office/powerpoint/2010/main" val="4220022829"/>
              </p:ext>
            </p:extLst>
          </p:nvPr>
        </p:nvGraphicFramePr>
        <p:xfrm>
          <a:off x="7151688" y="3468688"/>
          <a:ext cx="5040310" cy="2761171"/>
        </p:xfrm>
        <a:graphic>
          <a:graphicData uri="http://schemas.openxmlformats.org/drawingml/2006/table">
            <a:tbl>
              <a:tblPr firstRow="1" firstCol="1" bandRow="1"/>
              <a:tblGrid>
                <a:gridCol w="3285370">
                  <a:extLst>
                    <a:ext uri="{9D8B030D-6E8A-4147-A177-3AD203B41FA5}">
                      <a16:colId xmlns:a16="http://schemas.microsoft.com/office/drawing/2014/main" val="3671872201"/>
                    </a:ext>
                  </a:extLst>
                </a:gridCol>
                <a:gridCol w="972140">
                  <a:extLst>
                    <a:ext uri="{9D8B030D-6E8A-4147-A177-3AD203B41FA5}">
                      <a16:colId xmlns:a16="http://schemas.microsoft.com/office/drawing/2014/main" val="840289344"/>
                    </a:ext>
                  </a:extLst>
                </a:gridCol>
                <a:gridCol w="782800">
                  <a:extLst>
                    <a:ext uri="{9D8B030D-6E8A-4147-A177-3AD203B41FA5}">
                      <a16:colId xmlns:a16="http://schemas.microsoft.com/office/drawing/2014/main" val="1823220765"/>
                    </a:ext>
                  </a:extLst>
                </a:gridCol>
              </a:tblGrid>
              <a:tr h="248621">
                <a:tc>
                  <a:txBody>
                    <a:bodyPr/>
                    <a:lstStyle/>
                    <a:p>
                      <a:pPr algn="ctr">
                        <a:lnSpc>
                          <a:spcPct val="107000"/>
                        </a:lnSpc>
                        <a:spcBef>
                          <a:spcPts val="1200"/>
                        </a:spcBef>
                      </a:pPr>
                      <a:r>
                        <a:rPr lang="nb-NO" sz="1600" dirty="0" err="1">
                          <a:solidFill>
                            <a:srgbClr val="FFFFFF"/>
                          </a:solidFill>
                          <a:effectLst/>
                          <a:latin typeface="Georgia" panose="02040502050405020303" pitchFamily="18" charset="0"/>
                          <a:ea typeface="MS Gothic" panose="020B0609070205080204" pitchFamily="49" charset="-128"/>
                          <a:cs typeface="Times New Roman" panose="02020603050405020304" pitchFamily="18" charset="0"/>
                        </a:rPr>
                        <a:t>Topic</a:t>
                      </a:r>
                      <a:endParaRPr lang="nb-NO" sz="1600" dirty="0">
                        <a:effectLst/>
                        <a:latin typeface="Georgia" panose="02040502050405020303" pitchFamily="18" charset="0"/>
                        <a:ea typeface="MS Gothic" panose="020B0609070205080204" pitchFamily="49" charset="-128"/>
                        <a:cs typeface="Times New Roman" panose="02020603050405020304" pitchFamily="18" charset="0"/>
                      </a:endParaRP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07000"/>
                        </a:lnSpc>
                        <a:spcBef>
                          <a:spcPts val="1200"/>
                        </a:spcBef>
                      </a:pPr>
                      <a:r>
                        <a:rPr lang="nb-NO" sz="1600">
                          <a:solidFill>
                            <a:srgbClr val="FFFFFF"/>
                          </a:solidFill>
                          <a:effectLst/>
                          <a:latin typeface="Georgia" panose="02040502050405020303" pitchFamily="18" charset="0"/>
                          <a:ea typeface="MS Gothic" panose="020B0609070205080204" pitchFamily="49" charset="-128"/>
                          <a:cs typeface="Times New Roman" panose="02020603050405020304" pitchFamily="18" charset="0"/>
                        </a:rPr>
                        <a:t>Akronym</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07000"/>
                        </a:lnSpc>
                        <a:spcBef>
                          <a:spcPts val="1200"/>
                        </a:spcBef>
                      </a:pPr>
                      <a:r>
                        <a:rPr lang="nb-NO" sz="1600">
                          <a:solidFill>
                            <a:srgbClr val="FFFFFF"/>
                          </a:solidFill>
                          <a:effectLst/>
                          <a:latin typeface="Georgia" panose="02040502050405020303" pitchFamily="18" charset="0"/>
                          <a:ea typeface="MS Gothic" panose="020B0609070205080204" pitchFamily="49" charset="-128"/>
                          <a:cs typeface="Times New Roman" panose="02020603050405020304" pitchFamily="18" charset="0"/>
                        </a:rPr>
                        <a:t>Fakultet</a:t>
                      </a:r>
                      <a:endParaRPr lang="nb-NO" sz="1600">
                        <a:effectLst/>
                        <a:latin typeface="Georgia" panose="02040502050405020303" pitchFamily="18" charset="0"/>
                        <a:ea typeface="MS Gothic" panose="020B0609070205080204" pitchFamily="49" charset="-128"/>
                        <a:cs typeface="Times New Roman" panose="02020603050405020304" pitchFamily="18" charset="0"/>
                      </a:endParaRP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980430091"/>
                  </a:ext>
                </a:extLst>
              </a:tr>
              <a:tr h="178909">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HORIZON-MSCA-2021-PF-01-01 * </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DISCEFRN</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FLKI</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1596848"/>
                  </a:ext>
                </a:extLst>
              </a:tr>
              <a:tr h="178909">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HORIZON-CL2-2021-TRANSFORMATIONS-01-05</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EMPOWER</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FIN</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2264959"/>
                  </a:ext>
                </a:extLst>
              </a:tr>
              <a:tr h="178909">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HORIZON-CL6-2021-CIRCBIO-01-04</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WHITECYCLE</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FIN</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978386"/>
                  </a:ext>
                </a:extLst>
              </a:tr>
              <a:tr h="178909">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HORIZON-CL5-2022-D6-01-08</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OCEAN</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FØS</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9730366"/>
                  </a:ext>
                </a:extLst>
              </a:tr>
              <a:tr h="178909">
                <a:tc>
                  <a:txBody>
                    <a:bodyPr/>
                    <a:lstStyle/>
                    <a:p>
                      <a:pPr>
                        <a:lnSpc>
                          <a:spcPct val="107000"/>
                        </a:lnSpc>
                        <a:spcBef>
                          <a:spcPts val="1200"/>
                        </a:spcBef>
                        <a:spcAft>
                          <a:spcPts val="800"/>
                        </a:spcAft>
                      </a:pPr>
                      <a:r>
                        <a:rPr lang="nb-NO" sz="1600">
                          <a:effectLst/>
                          <a:latin typeface="Georgia" panose="02040502050405020303" pitchFamily="18" charset="0"/>
                          <a:ea typeface="MS Gothic" panose="020B0609070205080204" pitchFamily="49" charset="-128"/>
                          <a:cs typeface="Times New Roman" panose="02020603050405020304" pitchFamily="18" charset="0"/>
                        </a:rPr>
                        <a:t>HORIZON-WIDERA-2021-ERA-01-70</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SENSE.</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Bef>
                          <a:spcPts val="1200"/>
                        </a:spcBef>
                        <a:spcAft>
                          <a:spcPts val="800"/>
                        </a:spcAft>
                      </a:pPr>
                      <a:r>
                        <a:rPr lang="nb-NO" sz="1600" dirty="0">
                          <a:effectLst/>
                          <a:latin typeface="Georgia" panose="02040502050405020303" pitchFamily="18" charset="0"/>
                          <a:ea typeface="MS Gothic" panose="020B0609070205080204" pitchFamily="49" charset="-128"/>
                          <a:cs typeface="Times New Roman" panose="02020603050405020304" pitchFamily="18" charset="0"/>
                        </a:rPr>
                        <a:t>FLKI</a:t>
                      </a:r>
                    </a:p>
                  </a:txBody>
                  <a:tcPr marL="43185" marR="431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0388055"/>
                  </a:ext>
                </a:extLst>
              </a:tr>
            </a:tbl>
          </a:graphicData>
        </a:graphic>
      </p:graphicFrame>
      <p:sp>
        <p:nvSpPr>
          <p:cNvPr id="5" name="Plassholder for lysbildenummer 4">
            <a:extLst>
              <a:ext uri="{FF2B5EF4-FFF2-40B4-BE49-F238E27FC236}">
                <a16:creationId xmlns:a16="http://schemas.microsoft.com/office/drawing/2014/main" id="{84EDA087-3CC5-6566-916E-B8AA3746F08D}"/>
              </a:ext>
            </a:extLst>
          </p:cNvPr>
          <p:cNvSpPr>
            <a:spLocks noGrp="1"/>
          </p:cNvSpPr>
          <p:nvPr>
            <p:ph type="sldNum" sz="quarter" idx="4294967295"/>
          </p:nvPr>
        </p:nvSpPr>
        <p:spPr>
          <a:xfrm>
            <a:off x="11741150" y="6405563"/>
            <a:ext cx="450850" cy="450850"/>
          </a:xfrm>
        </p:spPr>
        <p:txBody>
          <a:bodyPr/>
          <a:lstStyle/>
          <a:p>
            <a:fld id="{D0BEE4E4-E047-6A49-BCB9-4D06E7BA237B}" type="slidenum">
              <a:rPr lang="nb-NO" smtClean="0"/>
              <a:pPr/>
              <a:t>6</a:t>
            </a:fld>
            <a:endParaRPr lang="nb-NO" dirty="0"/>
          </a:p>
        </p:txBody>
      </p:sp>
    </p:spTree>
    <p:extLst>
      <p:ext uri="{BB962C8B-B14F-4D97-AF65-F5344CB8AC3E}">
        <p14:creationId xmlns:p14="http://schemas.microsoft.com/office/powerpoint/2010/main" val="4007848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A44FB4-CD14-4225-9057-55C972F8BF69}"/>
              </a:ext>
            </a:extLst>
          </p:cNvPr>
          <p:cNvSpPr>
            <a:spLocks noGrp="1"/>
          </p:cNvSpPr>
          <p:nvPr>
            <p:ph type="title"/>
          </p:nvPr>
        </p:nvSpPr>
        <p:spPr/>
        <p:txBody>
          <a:bodyPr/>
          <a:lstStyle/>
          <a:p>
            <a:endParaRPr lang="nn-NO"/>
          </a:p>
        </p:txBody>
      </p:sp>
      <p:sp>
        <p:nvSpPr>
          <p:cNvPr id="3" name="Plassholder for innhold 2">
            <a:extLst>
              <a:ext uri="{FF2B5EF4-FFF2-40B4-BE49-F238E27FC236}">
                <a16:creationId xmlns:a16="http://schemas.microsoft.com/office/drawing/2014/main" id="{1C4652C3-E086-40E2-8BA5-7BD1FC666405}"/>
              </a:ext>
            </a:extLst>
          </p:cNvPr>
          <p:cNvSpPr>
            <a:spLocks noGrp="1"/>
          </p:cNvSpPr>
          <p:nvPr>
            <p:ph idx="1"/>
          </p:nvPr>
        </p:nvSpPr>
        <p:spPr/>
        <p:txBody>
          <a:bodyPr/>
          <a:lstStyle/>
          <a:p>
            <a:r>
              <a:rPr lang="nb-NO" dirty="0"/>
              <a:t>Nøkkelspørsmål</a:t>
            </a:r>
            <a:endParaRPr lang="nn-NO" dirty="0"/>
          </a:p>
        </p:txBody>
      </p:sp>
      <p:sp>
        <p:nvSpPr>
          <p:cNvPr id="4" name="Plassholder for bunntekst 3">
            <a:extLst>
              <a:ext uri="{FF2B5EF4-FFF2-40B4-BE49-F238E27FC236}">
                <a16:creationId xmlns:a16="http://schemas.microsoft.com/office/drawing/2014/main" id="{327385CD-9E96-4B62-802D-0DC26D4AF76E}"/>
              </a:ext>
            </a:extLst>
          </p:cNvPr>
          <p:cNvSpPr>
            <a:spLocks noGrp="1"/>
          </p:cNvSpPr>
          <p:nvPr>
            <p:ph type="ftr" sz="quarter" idx="10"/>
          </p:nvPr>
        </p:nvSpPr>
        <p:spPr/>
        <p:txBody>
          <a:bodyPr/>
          <a:lstStyle/>
          <a:p>
            <a:endParaRPr lang="nb-NO" dirty="0"/>
          </a:p>
        </p:txBody>
      </p:sp>
      <p:sp>
        <p:nvSpPr>
          <p:cNvPr id="5" name="Plassholder for lysbildenummer 4">
            <a:extLst>
              <a:ext uri="{FF2B5EF4-FFF2-40B4-BE49-F238E27FC236}">
                <a16:creationId xmlns:a16="http://schemas.microsoft.com/office/drawing/2014/main" id="{7D4A5100-7046-49C5-84F1-9D631B548664}"/>
              </a:ext>
            </a:extLst>
          </p:cNvPr>
          <p:cNvSpPr>
            <a:spLocks noGrp="1"/>
          </p:cNvSpPr>
          <p:nvPr>
            <p:ph type="sldNum" sz="quarter" idx="11"/>
          </p:nvPr>
        </p:nvSpPr>
        <p:spPr/>
        <p:txBody>
          <a:bodyPr/>
          <a:lstStyle/>
          <a:p>
            <a:fld id="{D0BEE4E4-E047-6A49-BCB9-4D06E7BA237B}" type="slidenum">
              <a:rPr lang="nb-NO" smtClean="0"/>
              <a:pPr/>
              <a:t>7</a:t>
            </a:fld>
            <a:endParaRPr lang="nb-NO" dirty="0"/>
          </a:p>
        </p:txBody>
      </p:sp>
      <p:sp>
        <p:nvSpPr>
          <p:cNvPr id="6" name="Rektangel 5">
            <a:extLst>
              <a:ext uri="{FF2B5EF4-FFF2-40B4-BE49-F238E27FC236}">
                <a16:creationId xmlns:a16="http://schemas.microsoft.com/office/drawing/2014/main" id="{26EAB168-06A9-40F3-9851-A32BE32FF032}"/>
              </a:ext>
            </a:extLst>
          </p:cNvPr>
          <p:cNvSpPr/>
          <p:nvPr/>
        </p:nvSpPr>
        <p:spPr>
          <a:xfrm>
            <a:off x="1387614" y="2041033"/>
            <a:ext cx="9770723" cy="2554545"/>
          </a:xfrm>
          <a:prstGeom prst="rect">
            <a:avLst/>
          </a:prstGeom>
        </p:spPr>
        <p:txBody>
          <a:bodyPr wrap="square">
            <a:spAutoFit/>
          </a:bodyPr>
          <a:lstStyle/>
          <a:p>
            <a:r>
              <a:rPr lang="nb-NO" sz="4000" dirty="0">
                <a:latin typeface="+mj-lt"/>
              </a:rPr>
              <a:t>Hvordan styrke motivasjon og tilrettelegging for å søke og gjennomføre eksternt finansierte forsknings- og innovasjonsprosjekter? </a:t>
            </a:r>
            <a:endParaRPr lang="nn-NO" sz="4000" dirty="0">
              <a:latin typeface="+mj-lt"/>
            </a:endParaRPr>
          </a:p>
        </p:txBody>
      </p:sp>
    </p:spTree>
    <p:extLst>
      <p:ext uri="{BB962C8B-B14F-4D97-AF65-F5344CB8AC3E}">
        <p14:creationId xmlns:p14="http://schemas.microsoft.com/office/powerpoint/2010/main" val="1013898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pe 5"/>
          <p:cNvGrpSpPr>
            <a:grpSpLocks noChangeAspect="1"/>
          </p:cNvGrpSpPr>
          <p:nvPr/>
        </p:nvGrpSpPr>
        <p:grpSpPr>
          <a:xfrm>
            <a:off x="3249706" y="944880"/>
            <a:ext cx="5692588" cy="4968240"/>
            <a:chOff x="5122863" y="2579688"/>
            <a:chExt cx="1946276" cy="1698625"/>
          </a:xfrm>
          <a:solidFill>
            <a:schemeClr val="accent1"/>
          </a:solidFill>
        </p:grpSpPr>
        <p:sp>
          <p:nvSpPr>
            <p:cNvPr id="7" name="Freeform 5"/>
            <p:cNvSpPr>
              <a:spLocks/>
            </p:cNvSpPr>
            <p:nvPr/>
          </p:nvSpPr>
          <p:spPr bwMode="auto">
            <a:xfrm>
              <a:off x="5122863" y="2579688"/>
              <a:ext cx="554038" cy="747713"/>
            </a:xfrm>
            <a:custGeom>
              <a:avLst/>
              <a:gdLst>
                <a:gd name="T0" fmla="*/ 164 w 349"/>
                <a:gd name="T1" fmla="*/ 0 h 471"/>
                <a:gd name="T2" fmla="*/ 0 w 349"/>
                <a:gd name="T3" fmla="*/ 0 h 471"/>
                <a:gd name="T4" fmla="*/ 271 w 349"/>
                <a:gd name="T5" fmla="*/ 471 h 471"/>
                <a:gd name="T6" fmla="*/ 349 w 349"/>
                <a:gd name="T7" fmla="*/ 328 h 471"/>
                <a:gd name="T8" fmla="*/ 164 w 349"/>
                <a:gd name="T9" fmla="*/ 0 h 471"/>
              </a:gdLst>
              <a:ahLst/>
              <a:cxnLst>
                <a:cxn ang="0">
                  <a:pos x="T0" y="T1"/>
                </a:cxn>
                <a:cxn ang="0">
                  <a:pos x="T2" y="T3"/>
                </a:cxn>
                <a:cxn ang="0">
                  <a:pos x="T4" y="T5"/>
                </a:cxn>
                <a:cxn ang="0">
                  <a:pos x="T6" y="T7"/>
                </a:cxn>
                <a:cxn ang="0">
                  <a:pos x="T8" y="T9"/>
                </a:cxn>
              </a:cxnLst>
              <a:rect l="0" t="0" r="r" b="b"/>
              <a:pathLst>
                <a:path w="349" h="471">
                  <a:moveTo>
                    <a:pt x="164" y="0"/>
                  </a:moveTo>
                  <a:lnTo>
                    <a:pt x="0" y="0"/>
                  </a:lnTo>
                  <a:lnTo>
                    <a:pt x="271" y="471"/>
                  </a:lnTo>
                  <a:lnTo>
                    <a:pt x="349" y="328"/>
                  </a:lnTo>
                  <a:lnTo>
                    <a:pt x="164"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8" name="Freeform 6"/>
            <p:cNvSpPr>
              <a:spLocks/>
            </p:cNvSpPr>
            <p:nvPr/>
          </p:nvSpPr>
          <p:spPr bwMode="auto">
            <a:xfrm>
              <a:off x="5756276" y="2579688"/>
              <a:ext cx="1312863" cy="1698625"/>
            </a:xfrm>
            <a:custGeom>
              <a:avLst/>
              <a:gdLst>
                <a:gd name="T0" fmla="*/ 406 w 827"/>
                <a:gd name="T1" fmla="*/ 0 h 1070"/>
                <a:gd name="T2" fmla="*/ 86 w 827"/>
                <a:gd name="T3" fmla="*/ 564 h 1070"/>
                <a:gd name="T4" fmla="*/ 0 w 827"/>
                <a:gd name="T5" fmla="*/ 699 h 1070"/>
                <a:gd name="T6" fmla="*/ 214 w 827"/>
                <a:gd name="T7" fmla="*/ 1070 h 1070"/>
                <a:gd name="T8" fmla="*/ 827 w 827"/>
                <a:gd name="T9" fmla="*/ 0 h 1070"/>
                <a:gd name="T10" fmla="*/ 406 w 827"/>
                <a:gd name="T11" fmla="*/ 0 h 1070"/>
              </a:gdLst>
              <a:ahLst/>
              <a:cxnLst>
                <a:cxn ang="0">
                  <a:pos x="T0" y="T1"/>
                </a:cxn>
                <a:cxn ang="0">
                  <a:pos x="T2" y="T3"/>
                </a:cxn>
                <a:cxn ang="0">
                  <a:pos x="T4" y="T5"/>
                </a:cxn>
                <a:cxn ang="0">
                  <a:pos x="T6" y="T7"/>
                </a:cxn>
                <a:cxn ang="0">
                  <a:pos x="T8" y="T9"/>
                </a:cxn>
                <a:cxn ang="0">
                  <a:pos x="T10" y="T11"/>
                </a:cxn>
              </a:cxnLst>
              <a:rect l="0" t="0" r="r" b="b"/>
              <a:pathLst>
                <a:path w="827" h="1070">
                  <a:moveTo>
                    <a:pt x="406" y="0"/>
                  </a:moveTo>
                  <a:lnTo>
                    <a:pt x="86" y="564"/>
                  </a:lnTo>
                  <a:lnTo>
                    <a:pt x="0" y="699"/>
                  </a:lnTo>
                  <a:lnTo>
                    <a:pt x="214" y="1070"/>
                  </a:lnTo>
                  <a:lnTo>
                    <a:pt x="827" y="0"/>
                  </a:lnTo>
                  <a:lnTo>
                    <a:pt x="40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grpSp>
      <p:sp>
        <p:nvSpPr>
          <p:cNvPr id="2" name="Plassholder for bilde 1"/>
          <p:cNvSpPr>
            <a:spLocks noGrp="1"/>
          </p:cNvSpPr>
          <p:nvPr>
            <p:ph type="pic" sz="quarter" idx="10"/>
          </p:nvPr>
        </p:nvSpPr>
        <p:spPr/>
      </p:sp>
    </p:spTree>
    <p:extLst>
      <p:ext uri="{BB962C8B-B14F-4D97-AF65-F5344CB8AC3E}">
        <p14:creationId xmlns:p14="http://schemas.microsoft.com/office/powerpoint/2010/main" val="136340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CC9B6F17-D7D1-BC17-1B1E-54BB7AD7DDF3}"/>
              </a:ext>
            </a:extLst>
          </p:cNvPr>
          <p:cNvSpPr>
            <a:spLocks noGrp="1"/>
          </p:cNvSpPr>
          <p:nvPr>
            <p:ph type="title"/>
          </p:nvPr>
        </p:nvSpPr>
        <p:spPr>
          <a:xfrm>
            <a:off x="809976" y="-2081"/>
            <a:ext cx="10926000" cy="1350000"/>
          </a:xfrm>
        </p:spPr>
        <p:txBody>
          <a:bodyPr anchor="ctr">
            <a:normAutofit/>
          </a:bodyPr>
          <a:lstStyle/>
          <a:p>
            <a:r>
              <a:rPr lang="nb-NO" dirty="0"/>
              <a:t>Hvordan styrke motivasjon og tilrettelegging for å søke og gjennomføre eksternt finansierte forsknings- og innovasjonsprosjekter?  </a:t>
            </a:r>
          </a:p>
        </p:txBody>
      </p:sp>
      <p:sp>
        <p:nvSpPr>
          <p:cNvPr id="12" name="Footer Placeholder 3">
            <a:extLst>
              <a:ext uri="{FF2B5EF4-FFF2-40B4-BE49-F238E27FC236}">
                <a16:creationId xmlns:a16="http://schemas.microsoft.com/office/drawing/2014/main" id="{8D97B2A3-5D8D-A941-4B36-AC4262212CCE}"/>
              </a:ext>
            </a:extLst>
          </p:cNvPr>
          <p:cNvSpPr>
            <a:spLocks noGrp="1"/>
          </p:cNvSpPr>
          <p:nvPr>
            <p:ph type="ftr" sz="quarter" idx="10"/>
          </p:nvPr>
        </p:nvSpPr>
        <p:spPr>
          <a:xfrm>
            <a:off x="811950" y="6408000"/>
            <a:ext cx="5252673" cy="450000"/>
          </a:xfrm>
        </p:spPr>
        <p:txBody>
          <a:bodyPr/>
          <a:lstStyle/>
          <a:p>
            <a:endParaRPr lang="nb-NO"/>
          </a:p>
        </p:txBody>
      </p:sp>
      <p:sp>
        <p:nvSpPr>
          <p:cNvPr id="13" name="Slide Number Placeholder 4">
            <a:extLst>
              <a:ext uri="{FF2B5EF4-FFF2-40B4-BE49-F238E27FC236}">
                <a16:creationId xmlns:a16="http://schemas.microsoft.com/office/drawing/2014/main" id="{C3CBDF42-3332-5097-F8C4-ADE15FA9ECB4}"/>
              </a:ext>
            </a:extLst>
          </p:cNvPr>
          <p:cNvSpPr>
            <a:spLocks noGrp="1"/>
          </p:cNvSpPr>
          <p:nvPr>
            <p:ph type="sldNum" sz="quarter" idx="11"/>
          </p:nvPr>
        </p:nvSpPr>
        <p:spPr>
          <a:xfrm>
            <a:off x="11738087" y="6406054"/>
            <a:ext cx="450000" cy="450000"/>
          </a:xfrm>
        </p:spPr>
        <p:txBody>
          <a:bodyPr/>
          <a:lstStyle/>
          <a:p>
            <a:pPr>
              <a:spcAft>
                <a:spcPts val="600"/>
              </a:spcAft>
            </a:pPr>
            <a:fld id="{D0BEE4E4-E047-6A49-BCB9-4D06E7BA237B}" type="slidenum">
              <a:rPr lang="nb-NO" smtClean="0"/>
              <a:pPr>
                <a:spcAft>
                  <a:spcPts val="600"/>
                </a:spcAft>
              </a:pPr>
              <a:t>9</a:t>
            </a:fld>
            <a:endParaRPr lang="nb-NO"/>
          </a:p>
        </p:txBody>
      </p:sp>
      <p:sp>
        <p:nvSpPr>
          <p:cNvPr id="10" name="Plassholder for innhold 9">
            <a:extLst>
              <a:ext uri="{FF2B5EF4-FFF2-40B4-BE49-F238E27FC236}">
                <a16:creationId xmlns:a16="http://schemas.microsoft.com/office/drawing/2014/main" id="{62EE57F3-390A-DE2C-F4FD-E9D93D574934}"/>
              </a:ext>
            </a:extLst>
          </p:cNvPr>
          <p:cNvSpPr>
            <a:spLocks noGrp="1"/>
          </p:cNvSpPr>
          <p:nvPr>
            <p:ph idx="1"/>
          </p:nvPr>
        </p:nvSpPr>
        <p:spPr/>
        <p:txBody>
          <a:bodyPr>
            <a:normAutofit fontScale="62500" lnSpcReduction="20000"/>
          </a:bodyPr>
          <a:lstStyle/>
          <a:p>
            <a:pPr lvl="0">
              <a:buFont typeface="Wingdings" panose="05000000000000000000" pitchFamily="2" charset="2"/>
              <a:buChar char="Ø"/>
            </a:pPr>
            <a:r>
              <a:rPr lang="nb-NO" sz="2800" dirty="0"/>
              <a:t>De fleste som melder interesse for å søke er fornøyd med den administrative oppfølgingen</a:t>
            </a:r>
            <a:endParaRPr lang="en-US" sz="2800" dirty="0"/>
          </a:p>
          <a:p>
            <a:pPr lvl="0">
              <a:buFont typeface="Wingdings" panose="05000000000000000000" pitchFamily="2" charset="2"/>
              <a:buChar char="Ø"/>
            </a:pPr>
            <a:r>
              <a:rPr lang="nb-NO" sz="2800" dirty="0"/>
              <a:t>Suksessraten er relativt god, men sjansen for belønning er allikevel lav (sammenlignet for eksempel med arbeid for publisering). For Forskningsrådssøknader er det rimelig å tro at tilliten er ytterligere svekket etter den siste tids uro og usikkerhet.</a:t>
            </a:r>
            <a:endParaRPr lang="en-US" sz="2800" dirty="0"/>
          </a:p>
          <a:p>
            <a:pPr lvl="0">
              <a:buFont typeface="Wingdings" panose="05000000000000000000" pitchFamily="2" charset="2"/>
              <a:buChar char="Ø"/>
            </a:pPr>
            <a:r>
              <a:rPr lang="nb-NO" sz="2800" dirty="0"/>
              <a:t>Instituttledere bør involveres tettere i hele prosessen (informasjon, motivasjon, tilrettelegging for søknadsarbeid og gjennomføring)</a:t>
            </a:r>
            <a:endParaRPr lang="en-US" sz="2800" dirty="0"/>
          </a:p>
          <a:p>
            <a:pPr lvl="0">
              <a:buFont typeface="Wingdings" panose="05000000000000000000" pitchFamily="2" charset="2"/>
              <a:buChar char="Ø"/>
            </a:pPr>
            <a:r>
              <a:rPr lang="nb-NO" sz="2800" dirty="0"/>
              <a:t>Vi håper fortsatt på å se en tydeligere effekt på EU-søknader av bevilgningene til U13-gruppene. </a:t>
            </a:r>
          </a:p>
          <a:p>
            <a:pPr lvl="0">
              <a:buFont typeface="Wingdings" panose="05000000000000000000" pitchFamily="2" charset="2"/>
              <a:buChar char="Ø"/>
            </a:pPr>
            <a:r>
              <a:rPr lang="nb-NO" sz="2800" dirty="0"/>
              <a:t>Vi har hatt stor og umiddelbar effekt av økt spisskompetanse på skriving av EU-søknader ved AFII, suksessraten vil forhåpentlig virke inn på motivasjonen</a:t>
            </a:r>
          </a:p>
          <a:p>
            <a:pPr lvl="0">
              <a:buFont typeface="Wingdings" panose="05000000000000000000" pitchFamily="2" charset="2"/>
              <a:buChar char="Ø"/>
            </a:pPr>
            <a:r>
              <a:rPr lang="nb-NO" sz="2800" dirty="0"/>
              <a:t>Vi forventer også en positiv effekt på søkermotivasjon når miljøene får erfaring med prosjektoppfølging fra prosjektkoordinatorteamet </a:t>
            </a:r>
            <a:endParaRPr lang="en-US" sz="2800" dirty="0"/>
          </a:p>
          <a:p>
            <a:pPr lvl="0">
              <a:buFont typeface="Wingdings" panose="05000000000000000000" pitchFamily="2" charset="2"/>
              <a:buChar char="Ø"/>
            </a:pPr>
            <a:r>
              <a:rPr lang="nb-NO" sz="2800" dirty="0"/>
              <a:t>Burde incentiver rettes mot dem som ikke får midler, men får høy score (eks 6 i Forskningsrådet) – «</a:t>
            </a:r>
            <a:r>
              <a:rPr lang="nb-NO" sz="2800" dirty="0" err="1"/>
              <a:t>seal</a:t>
            </a:r>
            <a:r>
              <a:rPr lang="nb-NO" sz="2800" dirty="0"/>
              <a:t> </a:t>
            </a:r>
            <a:r>
              <a:rPr lang="nb-NO" sz="2800" dirty="0" err="1"/>
              <a:t>of</a:t>
            </a:r>
            <a:r>
              <a:rPr lang="nb-NO" sz="2800" dirty="0"/>
              <a:t> </a:t>
            </a:r>
            <a:r>
              <a:rPr lang="nb-NO" sz="2800" dirty="0" err="1"/>
              <a:t>excellence</a:t>
            </a:r>
            <a:r>
              <a:rPr lang="nb-NO" sz="2800" dirty="0"/>
              <a:t>»?</a:t>
            </a:r>
          </a:p>
          <a:p>
            <a:pPr lvl="0">
              <a:buFont typeface="Wingdings" panose="05000000000000000000" pitchFamily="2" charset="2"/>
              <a:buChar char="Ø"/>
            </a:pPr>
            <a:r>
              <a:rPr lang="nb-NO" sz="2800" dirty="0"/>
              <a:t>Hvordan få samme søkerkultur og - praksis som ved FIN ved alle fakultetene? </a:t>
            </a:r>
          </a:p>
          <a:p>
            <a:pPr lvl="0">
              <a:buFont typeface="Wingdings" panose="05000000000000000000" pitchFamily="2" charset="2"/>
              <a:buChar char="Ø"/>
            </a:pPr>
            <a:r>
              <a:rPr lang="nb-NO" sz="2900" dirty="0"/>
              <a:t>Erfaring, og helst suksess, med søknadsskriving og prosjektgjennomføring, bør i større grad inngå i kvalifikasjonskrav og ønsker ved utlysning av nye stillinger</a:t>
            </a:r>
            <a:endParaRPr lang="en-US" dirty="0"/>
          </a:p>
        </p:txBody>
      </p:sp>
    </p:spTree>
    <p:extLst>
      <p:ext uri="{BB962C8B-B14F-4D97-AF65-F5344CB8AC3E}">
        <p14:creationId xmlns:p14="http://schemas.microsoft.com/office/powerpoint/2010/main" val="3659274703"/>
      </p:ext>
    </p:extLst>
  </p:cSld>
  <p:clrMapOvr>
    <a:masterClrMapping/>
  </p:clrMapOvr>
</p:sld>
</file>

<file path=ppt/theme/theme1.xml><?xml version="1.0" encoding="utf-8"?>
<a:theme xmlns:a="http://schemas.openxmlformats.org/drawingml/2006/main" name="HVL">
  <a:themeElements>
    <a:clrScheme name="HVL">
      <a:dk1>
        <a:srgbClr val="515151"/>
      </a:dk1>
      <a:lt1>
        <a:srgbClr val="FFFFFF"/>
      </a:lt1>
      <a:dk2>
        <a:srgbClr val="004357"/>
      </a:dk2>
      <a:lt2>
        <a:srgbClr val="C9D5DA"/>
      </a:lt2>
      <a:accent1>
        <a:srgbClr val="00AFBA"/>
      </a:accent1>
      <a:accent2>
        <a:srgbClr val="97DF9A"/>
      </a:accent2>
      <a:accent3>
        <a:srgbClr val="EB6852"/>
      </a:accent3>
      <a:accent4>
        <a:srgbClr val="F9DE45"/>
      </a:accent4>
      <a:accent5>
        <a:srgbClr val="64D0DF"/>
      </a:accent5>
      <a:accent6>
        <a:srgbClr val="6D2439"/>
      </a:accent6>
      <a:hlink>
        <a:srgbClr val="008AAF"/>
      </a:hlink>
      <a:folHlink>
        <a:srgbClr val="00948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VL_ppt_mal_oppdatert" id="{34A3C5B7-7DCF-A541-AE3D-AB30F07D0F84}" vid="{252C16CA-3E9D-B540-84BD-D5E99CBB698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HVL">
    <a:dk1>
      <a:srgbClr val="004357"/>
    </a:dk1>
    <a:lt1>
      <a:sysClr val="window" lastClr="FFFFFF"/>
    </a:lt1>
    <a:dk2>
      <a:srgbClr val="ACB7B2"/>
    </a:dk2>
    <a:lt2>
      <a:srgbClr val="D2CDC8"/>
    </a:lt2>
    <a:accent1>
      <a:srgbClr val="00AFBA"/>
    </a:accent1>
    <a:accent2>
      <a:srgbClr val="97DF9A"/>
    </a:accent2>
    <a:accent3>
      <a:srgbClr val="64D0DF"/>
    </a:accent3>
    <a:accent4>
      <a:srgbClr val="EB6852"/>
    </a:accent4>
    <a:accent5>
      <a:srgbClr val="F9DE45"/>
    </a:accent5>
    <a:accent6>
      <a:srgbClr val="008AAF"/>
    </a:accent6>
    <a:hlink>
      <a:srgbClr val="009482"/>
    </a:hlink>
    <a:folHlink>
      <a:srgbClr val="6D2439"/>
    </a:folHlink>
  </a:clrScheme>
  <a:fontScheme name="HVL">
    <a:majorFont>
      <a:latin typeface="Arial"/>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CAFFC4F78F58F4EA9E9CC2A19CF4398" ma:contentTypeVersion="13" ma:contentTypeDescription="Opprett et nytt dokument." ma:contentTypeScope="" ma:versionID="20f05c3624d34f43af4789a92d6a8be2">
  <xsd:schema xmlns:xsd="http://www.w3.org/2001/XMLSchema" xmlns:xs="http://www.w3.org/2001/XMLSchema" xmlns:p="http://schemas.microsoft.com/office/2006/metadata/properties" xmlns:ns2="fa75e9d1-45da-4a2a-9964-396ebe24c187" xmlns:ns3="e4c062a4-c69b-499f-84f4-74c24a2ae4c2" targetNamespace="http://schemas.microsoft.com/office/2006/metadata/properties" ma:root="true" ma:fieldsID="c94033454cb5a82f513a24ddcd2b891f" ns2:_="" ns3:_="">
    <xsd:import namespace="fa75e9d1-45da-4a2a-9964-396ebe24c187"/>
    <xsd:import namespace="e4c062a4-c69b-499f-84f4-74c24a2ae4c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75e9d1-45da-4a2a-9964-396ebe24c1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c062a4-c69b-499f-84f4-74c24a2ae4c2" elementFormDefault="qualified">
    <xsd:import namespace="http://schemas.microsoft.com/office/2006/documentManagement/types"/>
    <xsd:import namespace="http://schemas.microsoft.com/office/infopath/2007/PartnerControls"/>
    <xsd:element name="SharedWithUsers" ma:index="16"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B6B707-1697-479F-84F0-7CD1A0A698BF}"/>
</file>

<file path=customXml/itemProps2.xml><?xml version="1.0" encoding="utf-8"?>
<ds:datastoreItem xmlns:ds="http://schemas.openxmlformats.org/officeDocument/2006/customXml" ds:itemID="{5F01D4B5-1337-4E0B-991E-575CF1C4F3F1}">
  <ds:schemaRefs>
    <ds:schemaRef ds:uri="http://schemas.microsoft.com/sharepoint/v3/contenttype/forms"/>
  </ds:schemaRefs>
</ds:datastoreItem>
</file>

<file path=customXml/itemProps3.xml><?xml version="1.0" encoding="utf-8"?>
<ds:datastoreItem xmlns:ds="http://schemas.openxmlformats.org/officeDocument/2006/customXml" ds:itemID="{B1D789A7-CC38-4D85-8E57-05C60D3BBAC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70c8f6d-aa3e-4c55-8678-e6f05f72e74a"/>
    <ds:schemaRef ds:uri="f5c3ef01-c1db-4dc5-9580-58fdd672648e"/>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HVL_ppt_mal</Template>
  <TotalTime>1709</TotalTime>
  <Words>1030</Words>
  <Application>Microsoft Office PowerPoint</Application>
  <PresentationFormat>Widescreen</PresentationFormat>
  <Paragraphs>101</Paragraphs>
  <Slides>9</Slides>
  <Notes>6</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9</vt:i4>
      </vt:variant>
    </vt:vector>
  </HeadingPairs>
  <TitlesOfParts>
    <vt:vector size="15" baseType="lpstr">
      <vt:lpstr>.AppleSystemUIFont</vt:lpstr>
      <vt:lpstr>Arial</vt:lpstr>
      <vt:lpstr>Calibri</vt:lpstr>
      <vt:lpstr>Georgia</vt:lpstr>
      <vt:lpstr>Wingdings</vt:lpstr>
      <vt:lpstr>HVL</vt:lpstr>
      <vt:lpstr>Rapport om ekstern finansiering av forskning 2021</vt:lpstr>
      <vt:lpstr>2021 </vt:lpstr>
      <vt:lpstr>Figur 2 Inntekter fra Forskningsrådet per faglig årsverk 2017–21. HVL og utvalgte institusjoner. 1000 kr. </vt:lpstr>
      <vt:lpstr>Figur 3 Inntjening NFR og RFF per faglig årsverk  </vt:lpstr>
      <vt:lpstr>Figur 4 Inntekter fra EU per faglig årsverk 2017-2021, utvalgte institusjoner. 1000 kr. </vt:lpstr>
      <vt:lpstr>Pågående og innvilgede prosjekter Horisont  2020 og Horisont Europa</vt:lpstr>
      <vt:lpstr>PowerPoint-presentasjon</vt:lpstr>
      <vt:lpstr>PowerPoint-presentasjon</vt:lpstr>
      <vt:lpstr>Hvordan styrke motivasjon og tilrettelegging for å søke og gjennomføre eksternt finansierte forsknings- og innovasjonsprosjekter?  </vt:lpstr>
    </vt:vector>
  </TitlesOfParts>
  <Company>Hogskolen i Bergen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Kamilla Hedvig Halvorsen Myklebust</dc:creator>
  <cp:lastModifiedBy>Gro Anita Fonnes Flaten</cp:lastModifiedBy>
  <cp:revision>12</cp:revision>
  <dcterms:created xsi:type="dcterms:W3CDTF">2016-11-30T08:20:17Z</dcterms:created>
  <dcterms:modified xsi:type="dcterms:W3CDTF">2022-06-16T08:44:39Z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0x010100F4D00AB705B57D4CB3A09CC9D5A6F03E</vt:lpwstr>
  </property>
</Properties>
</file>