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86" r:id="rId5"/>
  </p:sldMasterIdLst>
  <p:notesMasterIdLst>
    <p:notesMasterId r:id="rId16"/>
  </p:notesMasterIdLst>
  <p:sldIdLst>
    <p:sldId id="290" r:id="rId6"/>
    <p:sldId id="291" r:id="rId7"/>
    <p:sldId id="292" r:id="rId8"/>
    <p:sldId id="404" r:id="rId9"/>
    <p:sldId id="300" r:id="rId10"/>
    <p:sldId id="301" r:id="rId11"/>
    <p:sldId id="405" r:id="rId12"/>
    <p:sldId id="390" r:id="rId13"/>
    <p:sldId id="403" r:id="rId14"/>
    <p:sldId id="280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737373"/>
    <a:srgbClr val="7F7F7F"/>
    <a:srgbClr val="00202A"/>
    <a:srgbClr val="00AFBA"/>
    <a:srgbClr val="98E0E4"/>
    <a:srgbClr val="1C8087"/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AB50B4-0303-4B33-A239-9DBEE30CC378}" v="6" dt="2024-10-23T12:27:09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 Tore Sviggum" userId="a9e06a1a-2370-4f92-8464-03cab21ec01a" providerId="ADAL" clId="{12AB50B4-0303-4B33-A239-9DBEE30CC378}"/>
    <pc:docChg chg="undo custSel addSld delSld modSld">
      <pc:chgData name="Svein Tore Sviggum" userId="a9e06a1a-2370-4f92-8464-03cab21ec01a" providerId="ADAL" clId="{12AB50B4-0303-4B33-A239-9DBEE30CC378}" dt="2024-10-23T12:27:17.438" v="172" actId="1076"/>
      <pc:docMkLst>
        <pc:docMk/>
      </pc:docMkLst>
      <pc:sldChg chg="addSp delSp modSp mod">
        <pc:chgData name="Svein Tore Sviggum" userId="a9e06a1a-2370-4f92-8464-03cab21ec01a" providerId="ADAL" clId="{12AB50B4-0303-4B33-A239-9DBEE30CC378}" dt="2024-10-23T12:25:06.612" v="170" actId="20577"/>
        <pc:sldMkLst>
          <pc:docMk/>
          <pc:sldMk cId="3733337305" sldId="290"/>
        </pc:sldMkLst>
        <pc:spChg chg="mod">
          <ac:chgData name="Svein Tore Sviggum" userId="a9e06a1a-2370-4f92-8464-03cab21ec01a" providerId="ADAL" clId="{12AB50B4-0303-4B33-A239-9DBEE30CC378}" dt="2024-10-23T12:11:53.991" v="13" actId="20577"/>
          <ac:spMkLst>
            <pc:docMk/>
            <pc:sldMk cId="3733337305" sldId="290"/>
            <ac:spMk id="3" creationId="{21AC5811-EE5A-0A69-FA0A-5E7038666A1C}"/>
          </ac:spMkLst>
        </pc:spChg>
        <pc:spChg chg="add del mod">
          <ac:chgData name="Svein Tore Sviggum" userId="a9e06a1a-2370-4f92-8464-03cab21ec01a" providerId="ADAL" clId="{12AB50B4-0303-4B33-A239-9DBEE30CC378}" dt="2024-10-23T12:24:41.569" v="167" actId="478"/>
          <ac:spMkLst>
            <pc:docMk/>
            <pc:sldMk cId="3733337305" sldId="290"/>
            <ac:spMk id="5" creationId="{BCDBB7BF-E526-ECC9-BCCA-E7F78A83974E}"/>
          </ac:spMkLst>
        </pc:spChg>
        <pc:spChg chg="mod">
          <ac:chgData name="Svein Tore Sviggum" userId="a9e06a1a-2370-4f92-8464-03cab21ec01a" providerId="ADAL" clId="{12AB50B4-0303-4B33-A239-9DBEE30CC378}" dt="2024-10-23T12:25:06.612" v="170" actId="20577"/>
          <ac:spMkLst>
            <pc:docMk/>
            <pc:sldMk cId="3733337305" sldId="290"/>
            <ac:spMk id="12" creationId="{334111F1-0F87-16F4-658C-C29E7BB3F12E}"/>
          </ac:spMkLst>
        </pc:spChg>
        <pc:picChg chg="add del">
          <ac:chgData name="Svein Tore Sviggum" userId="a9e06a1a-2370-4f92-8464-03cab21ec01a" providerId="ADAL" clId="{12AB50B4-0303-4B33-A239-9DBEE30CC378}" dt="2024-10-23T12:24:41.569" v="167" actId="478"/>
          <ac:picMkLst>
            <pc:docMk/>
            <pc:sldMk cId="3733337305" sldId="290"/>
            <ac:picMk id="7" creationId="{8460B9AD-A420-1426-9591-2033C710EDFC}"/>
          </ac:picMkLst>
        </pc:picChg>
      </pc:sldChg>
      <pc:sldChg chg="delSp modSp mod">
        <pc:chgData name="Svein Tore Sviggum" userId="a9e06a1a-2370-4f92-8464-03cab21ec01a" providerId="ADAL" clId="{12AB50B4-0303-4B33-A239-9DBEE30CC378}" dt="2024-10-23T12:27:17.438" v="172" actId="1076"/>
        <pc:sldMkLst>
          <pc:docMk/>
          <pc:sldMk cId="138679319" sldId="292"/>
        </pc:sldMkLst>
        <pc:picChg chg="mod">
          <ac:chgData name="Svein Tore Sviggum" userId="a9e06a1a-2370-4f92-8464-03cab21ec01a" providerId="ADAL" clId="{12AB50B4-0303-4B33-A239-9DBEE30CC378}" dt="2024-10-23T12:27:17.438" v="172" actId="1076"/>
          <ac:picMkLst>
            <pc:docMk/>
            <pc:sldMk cId="138679319" sldId="292"/>
            <ac:picMk id="2" creationId="{E9A7FB7C-7FE4-D150-950A-59067E9B6D3B}"/>
          </ac:picMkLst>
        </pc:picChg>
        <pc:picChg chg="del">
          <ac:chgData name="Svein Tore Sviggum" userId="a9e06a1a-2370-4f92-8464-03cab21ec01a" providerId="ADAL" clId="{12AB50B4-0303-4B33-A239-9DBEE30CC378}" dt="2024-10-23T12:27:03.511" v="171" actId="478"/>
          <ac:picMkLst>
            <pc:docMk/>
            <pc:sldMk cId="138679319" sldId="292"/>
            <ac:picMk id="4" creationId="{128A8B4A-5300-C468-9B95-A6E9AA6363AB}"/>
          </ac:picMkLst>
        </pc:picChg>
      </pc:sldChg>
      <pc:sldChg chg="modSp mod">
        <pc:chgData name="Svein Tore Sviggum" userId="a9e06a1a-2370-4f92-8464-03cab21ec01a" providerId="ADAL" clId="{12AB50B4-0303-4B33-A239-9DBEE30CC378}" dt="2024-10-23T12:17:30.587" v="91" actId="1582"/>
        <pc:sldMkLst>
          <pc:docMk/>
          <pc:sldMk cId="2294682142" sldId="390"/>
        </pc:sldMkLst>
        <pc:spChg chg="mod">
          <ac:chgData name="Svein Tore Sviggum" userId="a9e06a1a-2370-4f92-8464-03cab21ec01a" providerId="ADAL" clId="{12AB50B4-0303-4B33-A239-9DBEE30CC378}" dt="2024-10-23T12:17:30.587" v="91" actId="1582"/>
          <ac:spMkLst>
            <pc:docMk/>
            <pc:sldMk cId="2294682142" sldId="390"/>
            <ac:spMk id="2" creationId="{FD30C719-A697-AEE9-62D1-9529D8AA8165}"/>
          </ac:spMkLst>
        </pc:spChg>
      </pc:sldChg>
      <pc:sldChg chg="modSp mod">
        <pc:chgData name="Svein Tore Sviggum" userId="a9e06a1a-2370-4f92-8464-03cab21ec01a" providerId="ADAL" clId="{12AB50B4-0303-4B33-A239-9DBEE30CC378}" dt="2024-10-23T12:07:05.415" v="0" actId="20577"/>
        <pc:sldMkLst>
          <pc:docMk/>
          <pc:sldMk cId="3062286767" sldId="404"/>
        </pc:sldMkLst>
        <pc:spChg chg="mod">
          <ac:chgData name="Svein Tore Sviggum" userId="a9e06a1a-2370-4f92-8464-03cab21ec01a" providerId="ADAL" clId="{12AB50B4-0303-4B33-A239-9DBEE30CC378}" dt="2024-10-23T12:07:05.415" v="0" actId="20577"/>
          <ac:spMkLst>
            <pc:docMk/>
            <pc:sldMk cId="3062286767" sldId="404"/>
            <ac:spMk id="31" creationId="{9A54D46E-3811-587D-795D-E36B8CA0F6E8}"/>
          </ac:spMkLst>
        </pc:spChg>
      </pc:sldChg>
      <pc:sldChg chg="addSp delSp add del setBg delDesignElem">
        <pc:chgData name="Svein Tore Sviggum" userId="a9e06a1a-2370-4f92-8464-03cab21ec01a" providerId="ADAL" clId="{12AB50B4-0303-4B33-A239-9DBEE30CC378}" dt="2024-10-23T12:16:14.088" v="86"/>
        <pc:sldMkLst>
          <pc:docMk/>
          <pc:sldMk cId="1090541103" sldId="405"/>
        </pc:sldMkLst>
        <pc:spChg chg="add del">
          <ac:chgData name="Svein Tore Sviggum" userId="a9e06a1a-2370-4f92-8464-03cab21ec01a" providerId="ADAL" clId="{12AB50B4-0303-4B33-A239-9DBEE30CC378}" dt="2024-10-23T12:16:14.088" v="86"/>
          <ac:spMkLst>
            <pc:docMk/>
            <pc:sldMk cId="1090541103" sldId="405"/>
            <ac:spMk id="9" creationId="{BACC6370-2D7E-4714-9D71-7542949D7D5D}"/>
          </ac:spMkLst>
        </pc:spChg>
        <pc:spChg chg="add del">
          <ac:chgData name="Svein Tore Sviggum" userId="a9e06a1a-2370-4f92-8464-03cab21ec01a" providerId="ADAL" clId="{12AB50B4-0303-4B33-A239-9DBEE30CC378}" dt="2024-10-23T12:16:14.088" v="86"/>
          <ac:spMkLst>
            <pc:docMk/>
            <pc:sldMk cId="1090541103" sldId="405"/>
            <ac:spMk id="11" creationId="{256B2C21-A230-48C0-8DF1-C46611373C44}"/>
          </ac:spMkLst>
        </pc:spChg>
        <pc:spChg chg="add del">
          <ac:chgData name="Svein Tore Sviggum" userId="a9e06a1a-2370-4f92-8464-03cab21ec01a" providerId="ADAL" clId="{12AB50B4-0303-4B33-A239-9DBEE30CC378}" dt="2024-10-23T12:16:14.088" v="86"/>
          <ac:spMkLst>
            <pc:docMk/>
            <pc:sldMk cId="1090541103" sldId="405"/>
            <ac:spMk id="13" creationId="{3847E18C-932D-4C95-AABA-FEC7C9499AD7}"/>
          </ac:spMkLst>
        </pc:spChg>
        <pc:spChg chg="add del">
          <ac:chgData name="Svein Tore Sviggum" userId="a9e06a1a-2370-4f92-8464-03cab21ec01a" providerId="ADAL" clId="{12AB50B4-0303-4B33-A239-9DBEE30CC378}" dt="2024-10-23T12:16:14.088" v="86"/>
          <ac:spMkLst>
            <pc:docMk/>
            <pc:sldMk cId="1090541103" sldId="405"/>
            <ac:spMk id="15" creationId="{3150CB11-0C61-439E-910F-5787759E72A0}"/>
          </ac:spMkLst>
        </pc:spChg>
        <pc:spChg chg="add del">
          <ac:chgData name="Svein Tore Sviggum" userId="a9e06a1a-2370-4f92-8464-03cab21ec01a" providerId="ADAL" clId="{12AB50B4-0303-4B33-A239-9DBEE30CC378}" dt="2024-10-23T12:16:14.088" v="86"/>
          <ac:spMkLst>
            <pc:docMk/>
            <pc:sldMk cId="1090541103" sldId="405"/>
            <ac:spMk id="17" creationId="{43F8A58B-5155-44CE-A5FF-7647B47D0A7A}"/>
          </ac:spMkLst>
        </pc:spChg>
        <pc:spChg chg="add del">
          <ac:chgData name="Svein Tore Sviggum" userId="a9e06a1a-2370-4f92-8464-03cab21ec01a" providerId="ADAL" clId="{12AB50B4-0303-4B33-A239-9DBEE30CC378}" dt="2024-10-23T12:16:14.088" v="86"/>
          <ac:spMkLst>
            <pc:docMk/>
            <pc:sldMk cId="1090541103" sldId="405"/>
            <ac:spMk id="19" creationId="{443F2ACA-E6D6-4028-82DD-F03C262D5DE6}"/>
          </ac:spMkLst>
        </pc:spChg>
      </pc:sldChg>
      <pc:sldChg chg="addSp modSp new mod">
        <pc:chgData name="Svein Tore Sviggum" userId="a9e06a1a-2370-4f92-8464-03cab21ec01a" providerId="ADAL" clId="{12AB50B4-0303-4B33-A239-9DBEE30CC378}" dt="2024-10-23T12:17:57.345" v="93" actId="255"/>
        <pc:sldMkLst>
          <pc:docMk/>
          <pc:sldMk cId="1726166410" sldId="405"/>
        </pc:sldMkLst>
        <pc:spChg chg="add mod">
          <ac:chgData name="Svein Tore Sviggum" userId="a9e06a1a-2370-4f92-8464-03cab21ec01a" providerId="ADAL" clId="{12AB50B4-0303-4B33-A239-9DBEE30CC378}" dt="2024-10-23T12:17:57.345" v="93" actId="255"/>
          <ac:spMkLst>
            <pc:docMk/>
            <pc:sldMk cId="1726166410" sldId="405"/>
            <ac:spMk id="2" creationId="{C7A79B7E-A6EC-2BFD-1336-F2EAE518036E}"/>
          </ac:spMkLst>
        </pc:spChg>
        <pc:graphicFrameChg chg="add mod">
          <ac:chgData name="Svein Tore Sviggum" userId="a9e06a1a-2370-4f92-8464-03cab21ec01a" providerId="ADAL" clId="{12AB50B4-0303-4B33-A239-9DBEE30CC378}" dt="2024-10-23T12:17:14.658" v="90" actId="1582"/>
          <ac:graphicFrameMkLst>
            <pc:docMk/>
            <pc:sldMk cId="1726166410" sldId="405"/>
            <ac:graphicFrameMk id="3" creationId="{B14F8092-AEAE-81CF-C301-147F894B7F3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vl365.sharepoint.com/sites/Fakultetsteam-konomi/Delte%20dokumenter/Budsjettgruppen/2025/Styresak%20Orientering%20om%20forslag%20til%20statsbudsjett%20for%202025/Endringar%20i%20budsjett%20fr&#229;%202024%20til%20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eintsv\Downloads\Endring%20inntekt%20fr&#229;%202024%20nytt%20fin.system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veintsv\Downloads\Endring%20inntekt%20fr&#229;%202024%20nytt%20fin.system%20H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Utvikling</a:t>
            </a:r>
            <a:r>
              <a:rPr lang="nb-NO" baseline="0"/>
              <a:t> og prognose KD-løyving</a:t>
            </a:r>
            <a:endParaRPr lang="nb-NO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'[Endringar i budsjett frå 2024 til 2025.xlsx]Reelle endringar 2025'!$F$20</c:f>
              <c:strCache>
                <c:ptCount val="1"/>
                <c:pt idx="0">
                  <c:v>Tildeling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'[Endringar i budsjett frå 2024 til 2025.xlsx]Reelle endringar 2025'!$G$13:$Q$13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'[Endringar i budsjett frå 2024 til 2025.xlsx]Reelle endringar 2025'!$G$20:$Q$20</c:f>
              <c:numCache>
                <c:formatCode>_-* #\ ##0_-;\-* #\ ##0_-;_-* "-"??_-;_-@_-</c:formatCode>
                <c:ptCount val="11"/>
                <c:pt idx="0">
                  <c:v>1996909</c:v>
                </c:pt>
                <c:pt idx="1">
                  <c:v>2054968</c:v>
                </c:pt>
                <c:pt idx="2">
                  <c:v>2172906</c:v>
                </c:pt>
                <c:pt idx="3">
                  <c:v>2222426</c:v>
                </c:pt>
                <c:pt idx="4">
                  <c:v>2284700</c:v>
                </c:pt>
                <c:pt idx="5">
                  <c:v>2453984</c:v>
                </c:pt>
                <c:pt idx="6">
                  <c:v>2487774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29-4630-9784-599377701D03}"/>
            </c:ext>
          </c:extLst>
        </c:ser>
        <c:ser>
          <c:idx val="1"/>
          <c:order val="1"/>
          <c:tx>
            <c:strRef>
              <c:f>'[Endringar i budsjett frå 2024 til 2025.xlsx]Reelle endringar 2025'!$F$21</c:f>
              <c:strCache>
                <c:ptCount val="1"/>
                <c:pt idx="0">
                  <c:v>2019-tildeling + pris- og lønsvekst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'[Endringar i budsjett frå 2024 til 2025.xlsx]Reelle endringar 2025'!$G$13:$Q$13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'[Endringar i budsjett frå 2024 til 2025.xlsx]Reelle endringar 2025'!$G$21:$Q$21</c:f>
              <c:numCache>
                <c:formatCode>_-* #\ ##0_-;\-* #\ ##0_-;_-* "-"??_-;_-@_-</c:formatCode>
                <c:ptCount val="11"/>
                <c:pt idx="0">
                  <c:v>1996909</c:v>
                </c:pt>
                <c:pt idx="1">
                  <c:v>2060459</c:v>
                </c:pt>
                <c:pt idx="2">
                  <c:v>2125887</c:v>
                </c:pt>
                <c:pt idx="3">
                  <c:v>2182106</c:v>
                </c:pt>
                <c:pt idx="4">
                  <c:v>2248779</c:v>
                </c:pt>
                <c:pt idx="5">
                  <c:v>2398829</c:v>
                </c:pt>
                <c:pt idx="6">
                  <c:v>2494118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29-4630-9784-599377701D03}"/>
            </c:ext>
          </c:extLst>
        </c:ser>
        <c:ser>
          <c:idx val="2"/>
          <c:order val="2"/>
          <c:tx>
            <c:strRef>
              <c:f>'[Endringar i budsjett frå 2024 til 2025.xlsx]Reelle endringar 2025'!$F$22</c:f>
              <c:strCache>
                <c:ptCount val="1"/>
                <c:pt idx="0">
                  <c:v>Prognose med uendra opptak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'[Endringar i budsjett frå 2024 til 2025.xlsx]Reelle endringar 2025'!$G$13:$Q$13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'[Endringar i budsjett frå 2024 til 2025.xlsx]Reelle endringar 2025'!$G$22:$Q$22</c:f>
              <c:numCache>
                <c:formatCode>General</c:formatCode>
                <c:ptCount val="11"/>
                <c:pt idx="6">
                  <c:v>2487774</c:v>
                </c:pt>
                <c:pt idx="7" formatCode="_-* #\ ##0_-;\-* #\ ##0_-;_-* &quot;-&quot;??_-;_-@_-">
                  <c:v>2540617.7200000002</c:v>
                </c:pt>
                <c:pt idx="8" formatCode="_-* #\ ##0_-;\-* #\ ##0_-;_-* &quot;-&quot;??_-;_-@_-">
                  <c:v>2613804.7516000001</c:v>
                </c:pt>
                <c:pt idx="9" formatCode="_-* #\ ##0_-;\-* #\ ##0_-;_-* &quot;-&quot;??_-;_-@_-">
                  <c:v>2701921.8941480001</c:v>
                </c:pt>
                <c:pt idx="10" formatCode="_-* #\ ##0_-;\-* #\ ##0_-;_-* &quot;-&quot;??_-;_-@_-">
                  <c:v>2787435.4509724402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F29-4630-9784-599377701D03}"/>
            </c:ext>
          </c:extLst>
        </c:ser>
        <c:ser>
          <c:idx val="3"/>
          <c:order val="3"/>
          <c:tx>
            <c:strRef>
              <c:f>'[Endringar i budsjett frå 2024 til 2025.xlsx]Reelle endringar 2025'!$F$23</c:f>
              <c:strCache>
                <c:ptCount val="1"/>
                <c:pt idx="0">
                  <c:v>Prognose 2019 + løns- og prisvekst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'[Endringar i budsjett frå 2024 til 2025.xlsx]Reelle endringar 2025'!$G$13:$Q$13</c:f>
              <c:numCache>
                <c:formatCode>General</c:formatCode>
                <c:ptCount val="11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  <c:pt idx="10">
                  <c:v>2029</c:v>
                </c:pt>
              </c:numCache>
            </c:numRef>
          </c:cat>
          <c:val>
            <c:numRef>
              <c:f>'[Endringar i budsjett frå 2024 til 2025.xlsx]Reelle endringar 2025'!$G$23:$Q$23</c:f>
              <c:numCache>
                <c:formatCode>General</c:formatCode>
                <c:ptCount val="11"/>
                <c:pt idx="6">
                  <c:v>2494118</c:v>
                </c:pt>
                <c:pt idx="7" formatCode="_-* #\ ##0_-;\-* #\ ##0_-;_-* &quot;-&quot;??_-;_-@_-">
                  <c:v>2568941.54</c:v>
                </c:pt>
                <c:pt idx="8" formatCode="_-* #\ ##0_-;\-* #\ ##0_-;_-* &quot;-&quot;??_-;_-@_-">
                  <c:v>2646009.7862</c:v>
                </c:pt>
                <c:pt idx="9" formatCode="_-* #\ ##0_-;\-* #\ ##0_-;_-* &quot;-&quot;??_-;_-@_-">
                  <c:v>2725390.0797859998</c:v>
                </c:pt>
                <c:pt idx="10" formatCode="_-* #\ ##0_-;\-* #\ ##0_-;_-* &quot;-&quot;??_-;_-@_-">
                  <c:v>2807151.7821795801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F29-4630-9784-599377701D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9485568"/>
        <c:axId val="1439481248"/>
      </c:lineChart>
      <c:catAx>
        <c:axId val="143948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9481248"/>
        <c:crosses val="autoZero"/>
        <c:auto val="1"/>
        <c:lblAlgn val="ctr"/>
        <c:lblOffset val="100"/>
        <c:noMultiLvlLbl val="0"/>
      </c:catAx>
      <c:valAx>
        <c:axId val="1439481248"/>
        <c:scaling>
          <c:orientation val="minMax"/>
          <c:min val="19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43948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Prognose styresak november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Uendra!$T$68</c:f>
              <c:strCache>
                <c:ptCount val="1"/>
                <c:pt idx="0">
                  <c:v>Uendra opptak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Uendra!$W$4:$AB$4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Uendra!$W$68:$AB$68</c:f>
              <c:numCache>
                <c:formatCode>#\ ##0_ ;[Red]\-#\ ##0\ </c:formatCode>
                <c:ptCount val="6"/>
                <c:pt idx="0">
                  <c:v>0</c:v>
                </c:pt>
                <c:pt idx="1">
                  <c:v>-62726937.148812123</c:v>
                </c:pt>
                <c:pt idx="2">
                  <c:v>-119239964.22966981</c:v>
                </c:pt>
                <c:pt idx="3">
                  <c:v>-159383344.62524468</c:v>
                </c:pt>
                <c:pt idx="4">
                  <c:v>-172041578.96510041</c:v>
                </c:pt>
                <c:pt idx="5">
                  <c:v>-180649834.18326646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B5-49C1-96B9-731EF53FE5C3}"/>
            </c:ext>
          </c:extLst>
        </c:ser>
        <c:ser>
          <c:idx val="1"/>
          <c:order val="1"/>
          <c:tx>
            <c:strRef>
              <c:f>Uendra!$T$69</c:f>
              <c:strCache>
                <c:ptCount val="1"/>
                <c:pt idx="0">
                  <c:v>5% årleg auke i opptak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Uendra!$W$4:$AB$4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Uendra!$W$69:$AB$69</c:f>
              <c:numCache>
                <c:formatCode>#\ ##0_ ;[Red]\-#\ ##0\ </c:formatCode>
                <c:ptCount val="6"/>
                <c:pt idx="0">
                  <c:v>0</c:v>
                </c:pt>
                <c:pt idx="1">
                  <c:v>-55593919.82903111</c:v>
                </c:pt>
                <c:pt idx="2">
                  <c:v>-111330207.43492046</c:v>
                </c:pt>
                <c:pt idx="3">
                  <c:v>-128075202.38015768</c:v>
                </c:pt>
                <c:pt idx="4">
                  <c:v>-103290461.52610327</c:v>
                </c:pt>
                <c:pt idx="5">
                  <c:v>-66162654.231742069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B5-49C1-96B9-731EF53FE5C3}"/>
            </c:ext>
          </c:extLst>
        </c:ser>
        <c:ser>
          <c:idx val="2"/>
          <c:order val="2"/>
          <c:tx>
            <c:strRef>
              <c:f>Uendra!$T$70</c:f>
              <c:strCache>
                <c:ptCount val="1"/>
                <c:pt idx="0">
                  <c:v>5% årleg reduksjon i opptak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Uendra!$W$4:$AB$4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Uendra!$W$70:$AB$70</c:f>
              <c:numCache>
                <c:formatCode>#\ ##0_ ;[Red]\-#\ ##0\ </c:formatCode>
                <c:ptCount val="6"/>
                <c:pt idx="0">
                  <c:v>0</c:v>
                </c:pt>
                <c:pt idx="1">
                  <c:v>-55593919.82903111</c:v>
                </c:pt>
                <c:pt idx="2">
                  <c:v>-127149721.02441913</c:v>
                </c:pt>
                <c:pt idx="3">
                  <c:v>-189900511.1908567</c:v>
                </c:pt>
                <c:pt idx="4">
                  <c:v>-236910455.2840876</c:v>
                </c:pt>
                <c:pt idx="5">
                  <c:v>-284573773.32688153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B5-49C1-96B9-731EF53FE5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028360"/>
        <c:axId val="1107030520"/>
      </c:lineChart>
      <c:catAx>
        <c:axId val="110702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7030520"/>
        <c:crosses val="autoZero"/>
        <c:auto val="0"/>
        <c:lblAlgn val="ctr"/>
        <c:lblOffset val="100"/>
        <c:noMultiLvlLbl val="0"/>
      </c:catAx>
      <c:valAx>
        <c:axId val="1107030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070283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dirty="0"/>
              <a:t>Prognose oktober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 (2)'!$T$55</c:f>
              <c:strCache>
                <c:ptCount val="1"/>
                <c:pt idx="0">
                  <c:v>Uendra opptak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'Ark1 (2)'!$V$40:$AA$40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'Ark1 (2)'!$V$55:$AA$55</c:f>
              <c:numCache>
                <c:formatCode>#\ ##0_ ;[Red]\-#\ ##0\ </c:formatCode>
                <c:ptCount val="6"/>
                <c:pt idx="0" formatCode="General">
                  <c:v>0</c:v>
                </c:pt>
                <c:pt idx="1">
                  <c:v>-58830000</c:v>
                </c:pt>
                <c:pt idx="2">
                  <c:v>-80619454.677616894</c:v>
                </c:pt>
                <c:pt idx="3">
                  <c:v>-83650988.981259435</c:v>
                </c:pt>
                <c:pt idx="4">
                  <c:v>-73947607.644749522</c:v>
                </c:pt>
                <c:pt idx="5">
                  <c:v>-69491746.73170805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7A-40AD-AFC9-787B73F3D305}"/>
            </c:ext>
          </c:extLst>
        </c:ser>
        <c:ser>
          <c:idx val="1"/>
          <c:order val="1"/>
          <c:tx>
            <c:strRef>
              <c:f>'Ark1 (2)'!$T$56</c:f>
              <c:strCache>
                <c:ptCount val="1"/>
                <c:pt idx="0">
                  <c:v>5% årleg auke i opptak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'Ark1 (2)'!$V$40:$AA$40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'Ark1 (2)'!$V$56:$AA$56</c:f>
              <c:numCache>
                <c:formatCode>#\ ##0_ ;[Red]\-#\ ##0\ </c:formatCode>
                <c:ptCount val="6"/>
                <c:pt idx="0" formatCode="General">
                  <c:v>0</c:v>
                </c:pt>
                <c:pt idx="1">
                  <c:v>-58830000</c:v>
                </c:pt>
                <c:pt idx="2">
                  <c:v>-80619454.677616894</c:v>
                </c:pt>
                <c:pt idx="3">
                  <c:v>-75880453.201181203</c:v>
                </c:pt>
                <c:pt idx="4">
                  <c:v>-43109758.4592219</c:v>
                </c:pt>
                <c:pt idx="5">
                  <c:v>-1648169.8755892217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07A-40AD-AFC9-787B73F3D305}"/>
            </c:ext>
          </c:extLst>
        </c:ser>
        <c:ser>
          <c:idx val="2"/>
          <c:order val="2"/>
          <c:tx>
            <c:strRef>
              <c:f>'Ark1 (2)'!$T$57</c:f>
              <c:strCache>
                <c:ptCount val="1"/>
                <c:pt idx="0">
                  <c:v>5% årleg reduksjon i opptak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'Ark1 (2)'!$V$40:$AA$40</c:f>
              <c:numCache>
                <c:formatCode>General</c:formatCode>
                <c:ptCount val="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</c:numCache>
            </c:numRef>
          </c:cat>
          <c:val>
            <c:numRef>
              <c:f>'Ark1 (2)'!$V$57:$AA$57</c:f>
              <c:numCache>
                <c:formatCode>#\ ##0_ ;[Red]\-#\ ##0\ </c:formatCode>
                <c:ptCount val="6"/>
                <c:pt idx="0" formatCode="General">
                  <c:v>0</c:v>
                </c:pt>
                <c:pt idx="1">
                  <c:v>-58830000</c:v>
                </c:pt>
                <c:pt idx="2">
                  <c:v>-80619454.677616894</c:v>
                </c:pt>
                <c:pt idx="3">
                  <c:v>-91421524.761337504</c:v>
                </c:pt>
                <c:pt idx="4">
                  <c:v>-104008403.25226945</c:v>
                </c:pt>
                <c:pt idx="5">
                  <c:v>-133513337.77016678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07A-40AD-AFC9-787B73F3D3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2214736"/>
        <c:axId val="862215816"/>
      </c:lineChart>
      <c:catAx>
        <c:axId val="86221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2215816"/>
        <c:crosses val="autoZero"/>
        <c:auto val="1"/>
        <c:lblAlgn val="ctr"/>
        <c:lblOffset val="100"/>
        <c:noMultiLvlLbl val="0"/>
      </c:catAx>
      <c:valAx>
        <c:axId val="862215816"/>
        <c:scaling>
          <c:orientation val="minMax"/>
          <c:min val="-30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62214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87093-D5B6-4337-9F57-B5B8E9179D84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11C9A63-9AD9-4A05-AC63-F7F3668E4CD1}">
      <dgm:prSet/>
      <dgm:spPr/>
      <dgm:t>
        <a:bodyPr/>
        <a:lstStyle/>
        <a:p>
          <a:r>
            <a:rPr lang="nb-NO"/>
            <a:t>Alle kostnadar blir realbudsjettert og blir tildelt KD-løyving for å dekke 100% av kostnadane</a:t>
          </a:r>
          <a:endParaRPr lang="en-US"/>
        </a:p>
      </dgm:t>
    </dgm:pt>
    <dgm:pt modelId="{44B137B0-46D8-43BD-84FB-96EE8629AF4C}" type="parTrans" cxnId="{38C69DC9-1CC3-4651-B910-867287BE80BF}">
      <dgm:prSet/>
      <dgm:spPr/>
      <dgm:t>
        <a:bodyPr/>
        <a:lstStyle/>
        <a:p>
          <a:endParaRPr lang="en-US"/>
        </a:p>
      </dgm:t>
    </dgm:pt>
    <dgm:pt modelId="{87FA860E-F331-4A12-BDE1-8D855E89E82B}" type="sibTrans" cxnId="{38C69DC9-1CC3-4651-B910-867287BE80BF}">
      <dgm:prSet/>
      <dgm:spPr/>
      <dgm:t>
        <a:bodyPr/>
        <a:lstStyle/>
        <a:p>
          <a:endParaRPr lang="en-US"/>
        </a:p>
      </dgm:t>
    </dgm:pt>
    <dgm:pt modelId="{FEE063BF-7BF5-43FD-A4B3-0D89F6DAC386}">
      <dgm:prSet/>
      <dgm:spPr/>
      <dgm:t>
        <a:bodyPr/>
        <a:lstStyle/>
        <a:p>
          <a:r>
            <a:rPr lang="nb-NO" dirty="0" err="1"/>
            <a:t>Budsjetteiningar</a:t>
          </a:r>
          <a:r>
            <a:rPr lang="nb-NO" dirty="0"/>
            <a:t> i adm. </a:t>
          </a:r>
          <a:r>
            <a:rPr lang="nb-NO" dirty="0" err="1"/>
            <a:t>støttetenester</a:t>
          </a:r>
          <a:r>
            <a:rPr lang="nb-NO" dirty="0"/>
            <a:t> og </a:t>
          </a:r>
          <a:r>
            <a:rPr lang="nb-NO" dirty="0" err="1"/>
            <a:t>felleskostnadar</a:t>
          </a:r>
          <a:r>
            <a:rPr lang="nb-NO" dirty="0"/>
            <a:t> tek </a:t>
          </a:r>
          <a:r>
            <a:rPr lang="nb-NO" dirty="0" err="1"/>
            <a:t>ikkje</a:t>
          </a:r>
          <a:r>
            <a:rPr lang="nb-NO" dirty="0"/>
            <a:t> med seg </a:t>
          </a:r>
          <a:r>
            <a:rPr lang="nb-NO" dirty="0" err="1"/>
            <a:t>meir</a:t>
          </a:r>
          <a:r>
            <a:rPr lang="nb-NO" dirty="0"/>
            <a:t>- eller </a:t>
          </a:r>
          <a:r>
            <a:rPr lang="nb-NO" dirty="0" err="1"/>
            <a:t>mindreforbruk</a:t>
          </a:r>
          <a:r>
            <a:rPr lang="nb-NO" dirty="0"/>
            <a:t> over til året etter</a:t>
          </a:r>
          <a:endParaRPr lang="en-US" dirty="0"/>
        </a:p>
      </dgm:t>
    </dgm:pt>
    <dgm:pt modelId="{402C0068-57D3-4412-96AD-6A297A8DC09B}" type="parTrans" cxnId="{A95B855E-E8E3-47F1-8BCE-B4B6EF432CB3}">
      <dgm:prSet/>
      <dgm:spPr/>
      <dgm:t>
        <a:bodyPr/>
        <a:lstStyle/>
        <a:p>
          <a:endParaRPr lang="en-US"/>
        </a:p>
      </dgm:t>
    </dgm:pt>
    <dgm:pt modelId="{4F600CEB-E47D-43EA-8088-14119684317A}" type="sibTrans" cxnId="{A95B855E-E8E3-47F1-8BCE-B4B6EF432CB3}">
      <dgm:prSet/>
      <dgm:spPr/>
      <dgm:t>
        <a:bodyPr/>
        <a:lstStyle/>
        <a:p>
          <a:endParaRPr lang="en-US"/>
        </a:p>
      </dgm:t>
    </dgm:pt>
    <dgm:pt modelId="{EA212C37-8630-44F3-B798-F4D5A0B10320}">
      <dgm:prSet/>
      <dgm:spPr/>
      <dgm:t>
        <a:bodyPr/>
        <a:lstStyle/>
        <a:p>
          <a:r>
            <a:rPr lang="nb-NO"/>
            <a:t>Ikkje i tråd med ny rammefordelingsmodell – må endrast</a:t>
          </a:r>
          <a:endParaRPr lang="en-US"/>
        </a:p>
      </dgm:t>
    </dgm:pt>
    <dgm:pt modelId="{6CD50F4D-5D5A-4749-B164-7AE79BC338B2}" type="parTrans" cxnId="{7D76C56B-BADB-4B31-A339-BF27BB07DF48}">
      <dgm:prSet/>
      <dgm:spPr/>
      <dgm:t>
        <a:bodyPr/>
        <a:lstStyle/>
        <a:p>
          <a:endParaRPr lang="en-US"/>
        </a:p>
      </dgm:t>
    </dgm:pt>
    <dgm:pt modelId="{E5A5970F-BE13-4A8E-8D4A-1F642975EB4A}" type="sibTrans" cxnId="{7D76C56B-BADB-4B31-A339-BF27BB07DF48}">
      <dgm:prSet/>
      <dgm:spPr/>
      <dgm:t>
        <a:bodyPr/>
        <a:lstStyle/>
        <a:p>
          <a:endParaRPr lang="en-US"/>
        </a:p>
      </dgm:t>
    </dgm:pt>
    <dgm:pt modelId="{1B52273F-8D58-4EE0-A18A-13025DDA3B38}" type="pres">
      <dgm:prSet presAssocID="{AD387093-D5B6-4337-9F57-B5B8E9179D84}" presName="linear" presStyleCnt="0">
        <dgm:presLayoutVars>
          <dgm:animLvl val="lvl"/>
          <dgm:resizeHandles val="exact"/>
        </dgm:presLayoutVars>
      </dgm:prSet>
      <dgm:spPr/>
    </dgm:pt>
    <dgm:pt modelId="{B12A2329-7CD4-4C56-8DA8-96B4273DA7DB}" type="pres">
      <dgm:prSet presAssocID="{B11C9A63-9AD9-4A05-AC63-F7F3668E4C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A95DFB2-FCCE-4F80-BBC6-F1212190B651}" type="pres">
      <dgm:prSet presAssocID="{87FA860E-F331-4A12-BDE1-8D855E89E82B}" presName="spacer" presStyleCnt="0"/>
      <dgm:spPr/>
    </dgm:pt>
    <dgm:pt modelId="{44DD27E9-E56B-442A-9928-280718E30D51}" type="pres">
      <dgm:prSet presAssocID="{FEE063BF-7BF5-43FD-A4B3-0D89F6DAC38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0F113B3-E2C9-46CB-8CEF-9AC8BC86E469}" type="pres">
      <dgm:prSet presAssocID="{4F600CEB-E47D-43EA-8088-14119684317A}" presName="spacer" presStyleCnt="0"/>
      <dgm:spPr/>
    </dgm:pt>
    <dgm:pt modelId="{3C1E46FE-F659-4A02-B7FC-4D7E88398173}" type="pres">
      <dgm:prSet presAssocID="{EA212C37-8630-44F3-B798-F4D5A0B1032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20953B-DF8F-4C35-9537-0069D1AD3C5B}" type="presOf" srcId="{FEE063BF-7BF5-43FD-A4B3-0D89F6DAC386}" destId="{44DD27E9-E56B-442A-9928-280718E30D51}" srcOrd="0" destOrd="0" presId="urn:microsoft.com/office/officeart/2005/8/layout/vList2"/>
    <dgm:cxn modelId="{A95B855E-E8E3-47F1-8BCE-B4B6EF432CB3}" srcId="{AD387093-D5B6-4337-9F57-B5B8E9179D84}" destId="{FEE063BF-7BF5-43FD-A4B3-0D89F6DAC386}" srcOrd="1" destOrd="0" parTransId="{402C0068-57D3-4412-96AD-6A297A8DC09B}" sibTransId="{4F600CEB-E47D-43EA-8088-14119684317A}"/>
    <dgm:cxn modelId="{7D76C56B-BADB-4B31-A339-BF27BB07DF48}" srcId="{AD387093-D5B6-4337-9F57-B5B8E9179D84}" destId="{EA212C37-8630-44F3-B798-F4D5A0B10320}" srcOrd="2" destOrd="0" parTransId="{6CD50F4D-5D5A-4749-B164-7AE79BC338B2}" sibTransId="{E5A5970F-BE13-4A8E-8D4A-1F642975EB4A}"/>
    <dgm:cxn modelId="{96857F55-8707-447C-917D-7E4668AF2E0E}" type="presOf" srcId="{B11C9A63-9AD9-4A05-AC63-F7F3668E4CD1}" destId="{B12A2329-7CD4-4C56-8DA8-96B4273DA7DB}" srcOrd="0" destOrd="0" presId="urn:microsoft.com/office/officeart/2005/8/layout/vList2"/>
    <dgm:cxn modelId="{C9AADF91-6231-4C1F-9D7D-A65E4603773B}" type="presOf" srcId="{EA212C37-8630-44F3-B798-F4D5A0B10320}" destId="{3C1E46FE-F659-4A02-B7FC-4D7E88398173}" srcOrd="0" destOrd="0" presId="urn:microsoft.com/office/officeart/2005/8/layout/vList2"/>
    <dgm:cxn modelId="{388922AA-1DD9-4B9C-AF33-2D22E7393C38}" type="presOf" srcId="{AD387093-D5B6-4337-9F57-B5B8E9179D84}" destId="{1B52273F-8D58-4EE0-A18A-13025DDA3B38}" srcOrd="0" destOrd="0" presId="urn:microsoft.com/office/officeart/2005/8/layout/vList2"/>
    <dgm:cxn modelId="{38C69DC9-1CC3-4651-B910-867287BE80BF}" srcId="{AD387093-D5B6-4337-9F57-B5B8E9179D84}" destId="{B11C9A63-9AD9-4A05-AC63-F7F3668E4CD1}" srcOrd="0" destOrd="0" parTransId="{44B137B0-46D8-43BD-84FB-96EE8629AF4C}" sibTransId="{87FA860E-F331-4A12-BDE1-8D855E89E82B}"/>
    <dgm:cxn modelId="{258CCD78-24A3-43FF-AF18-4C76322097BE}" type="presParOf" srcId="{1B52273F-8D58-4EE0-A18A-13025DDA3B38}" destId="{B12A2329-7CD4-4C56-8DA8-96B4273DA7DB}" srcOrd="0" destOrd="0" presId="urn:microsoft.com/office/officeart/2005/8/layout/vList2"/>
    <dgm:cxn modelId="{DDBC6499-5327-4983-AEBC-90CC6D88363A}" type="presParOf" srcId="{1B52273F-8D58-4EE0-A18A-13025DDA3B38}" destId="{9A95DFB2-FCCE-4F80-BBC6-F1212190B651}" srcOrd="1" destOrd="0" presId="urn:microsoft.com/office/officeart/2005/8/layout/vList2"/>
    <dgm:cxn modelId="{A51E3C77-E6F1-42F5-8580-81E17B99F03A}" type="presParOf" srcId="{1B52273F-8D58-4EE0-A18A-13025DDA3B38}" destId="{44DD27E9-E56B-442A-9928-280718E30D51}" srcOrd="2" destOrd="0" presId="urn:microsoft.com/office/officeart/2005/8/layout/vList2"/>
    <dgm:cxn modelId="{1F019EED-541E-45E6-8932-7D9BB8F8ED06}" type="presParOf" srcId="{1B52273F-8D58-4EE0-A18A-13025DDA3B38}" destId="{C0F113B3-E2C9-46CB-8CEF-9AC8BC86E469}" srcOrd="3" destOrd="0" presId="urn:microsoft.com/office/officeart/2005/8/layout/vList2"/>
    <dgm:cxn modelId="{339AB8F3-0109-497D-8A65-3E4C9E4DB222}" type="presParOf" srcId="{1B52273F-8D58-4EE0-A18A-13025DDA3B38}" destId="{3C1E46FE-F659-4A02-B7FC-4D7E8839817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81570-7A7C-47A9-988E-07BFA59029EA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AAAE0E6-D284-47E3-B59F-410D7D770C9B}">
      <dgm:prSet/>
      <dgm:spPr/>
      <dgm:t>
        <a:bodyPr/>
        <a:lstStyle/>
        <a:p>
          <a:r>
            <a:rPr lang="nn-NO" dirty="0"/>
            <a:t>Ny rammetildelingsmodell for HVL vil endre dei økonomiske føringane for fellesadministrasjonen. Vi går frå realbudsjettering til resultatbasert fordeling. Vi må tenkje nytt, og utarbeide budsjettprinsipp som møter den framtidige situasjonen </a:t>
          </a:r>
          <a:endParaRPr lang="en-US" dirty="0"/>
        </a:p>
      </dgm:t>
    </dgm:pt>
    <dgm:pt modelId="{49500073-CC34-49CA-9346-757343EFCD8F}" type="parTrans" cxnId="{B4819F93-A1A7-4711-8091-4342ED6C5FE2}">
      <dgm:prSet/>
      <dgm:spPr/>
      <dgm:t>
        <a:bodyPr/>
        <a:lstStyle/>
        <a:p>
          <a:endParaRPr lang="en-US"/>
        </a:p>
      </dgm:t>
    </dgm:pt>
    <dgm:pt modelId="{D813E7BD-AEEE-40C2-9CDC-5551081FD69E}" type="sibTrans" cxnId="{B4819F93-A1A7-4711-8091-4342ED6C5FE2}">
      <dgm:prSet/>
      <dgm:spPr/>
      <dgm:t>
        <a:bodyPr/>
        <a:lstStyle/>
        <a:p>
          <a:endParaRPr lang="en-US"/>
        </a:p>
      </dgm:t>
    </dgm:pt>
    <dgm:pt modelId="{DC6021AF-82C8-4B85-BF0D-46B650A903C8}">
      <dgm:prSet/>
      <dgm:spPr/>
      <dgm:t>
        <a:bodyPr/>
        <a:lstStyle/>
        <a:p>
          <a:r>
            <a:rPr lang="nn-NO"/>
            <a:t>Ramma må fordelast mellom: </a:t>
          </a:r>
          <a:endParaRPr lang="en-US"/>
        </a:p>
      </dgm:t>
    </dgm:pt>
    <dgm:pt modelId="{11FFE71C-AE41-4CA3-81E0-1177C21FAF14}" type="parTrans" cxnId="{C414A380-9628-4A90-805E-37026539C568}">
      <dgm:prSet/>
      <dgm:spPr/>
      <dgm:t>
        <a:bodyPr/>
        <a:lstStyle/>
        <a:p>
          <a:endParaRPr lang="en-US"/>
        </a:p>
      </dgm:t>
    </dgm:pt>
    <dgm:pt modelId="{FB4B8D9B-6CA1-483D-9781-B99E44264FF4}" type="sibTrans" cxnId="{C414A380-9628-4A90-805E-37026539C568}">
      <dgm:prSet/>
      <dgm:spPr/>
      <dgm:t>
        <a:bodyPr/>
        <a:lstStyle/>
        <a:p>
          <a:endParaRPr lang="en-US"/>
        </a:p>
      </dgm:t>
    </dgm:pt>
    <dgm:pt modelId="{226266E7-B2AF-4FBD-AB09-F3EB8BADBA1B}">
      <dgm:prSet/>
      <dgm:spPr/>
      <dgm:t>
        <a:bodyPr/>
        <a:lstStyle/>
        <a:p>
          <a:r>
            <a:rPr lang="nn-NO"/>
            <a:t>1. Felleskostnader som må realbudsjetterast (Bør fordelast først)</a:t>
          </a:r>
          <a:endParaRPr lang="en-US"/>
        </a:p>
      </dgm:t>
    </dgm:pt>
    <dgm:pt modelId="{515FD6BA-35BD-4AB6-8A1C-96F265B4B1C2}" type="parTrans" cxnId="{E1674F47-8EE8-4C3F-83D2-7FC66CA9B2A0}">
      <dgm:prSet/>
      <dgm:spPr/>
      <dgm:t>
        <a:bodyPr/>
        <a:lstStyle/>
        <a:p>
          <a:endParaRPr lang="en-US"/>
        </a:p>
      </dgm:t>
    </dgm:pt>
    <dgm:pt modelId="{0CF6771F-5786-4041-9C26-0819325E7BCB}" type="sibTrans" cxnId="{E1674F47-8EE8-4C3F-83D2-7FC66CA9B2A0}">
      <dgm:prSet/>
      <dgm:spPr/>
      <dgm:t>
        <a:bodyPr/>
        <a:lstStyle/>
        <a:p>
          <a:endParaRPr lang="en-US"/>
        </a:p>
      </dgm:t>
    </dgm:pt>
    <dgm:pt modelId="{06D338AE-9167-4E37-A291-81C1068BA28B}">
      <dgm:prSet/>
      <dgm:spPr/>
      <dgm:t>
        <a:bodyPr/>
        <a:lstStyle/>
        <a:p>
          <a:r>
            <a:rPr lang="nn-NO"/>
            <a:t>Faste kostnader som er vanskeleg å gjere noko med på kort sikt (som husleige, straum osv.)</a:t>
          </a:r>
          <a:endParaRPr lang="en-US"/>
        </a:p>
      </dgm:t>
    </dgm:pt>
    <dgm:pt modelId="{04147FA5-9707-441B-B2BB-C8AFEC424939}" type="parTrans" cxnId="{9F8EA010-7A6A-4262-BFFB-EA9C7394A281}">
      <dgm:prSet/>
      <dgm:spPr/>
      <dgm:t>
        <a:bodyPr/>
        <a:lstStyle/>
        <a:p>
          <a:endParaRPr lang="en-US"/>
        </a:p>
      </dgm:t>
    </dgm:pt>
    <dgm:pt modelId="{5F3E71D3-EC1B-4A04-BFC7-9E9183B8D7E4}" type="sibTrans" cxnId="{9F8EA010-7A6A-4262-BFFB-EA9C7394A281}">
      <dgm:prSet/>
      <dgm:spPr/>
      <dgm:t>
        <a:bodyPr/>
        <a:lstStyle/>
        <a:p>
          <a:endParaRPr lang="en-US"/>
        </a:p>
      </dgm:t>
    </dgm:pt>
    <dgm:pt modelId="{F521B815-8DF2-4CF8-874F-7E82021C3976}">
      <dgm:prSet/>
      <dgm:spPr/>
      <dgm:t>
        <a:bodyPr/>
        <a:lstStyle/>
        <a:p>
          <a:r>
            <a:rPr lang="nn-NO"/>
            <a:t>Tydeleg definisjon (og kritisk vurdering) på kva som skal realbudsjetterast</a:t>
          </a:r>
          <a:endParaRPr lang="en-US"/>
        </a:p>
      </dgm:t>
    </dgm:pt>
    <dgm:pt modelId="{76E11369-ED62-4F33-A1AC-1476D70FF8D2}" type="parTrans" cxnId="{E1A4252B-7349-4B7C-8A53-51669A1A6FA7}">
      <dgm:prSet/>
      <dgm:spPr/>
      <dgm:t>
        <a:bodyPr/>
        <a:lstStyle/>
        <a:p>
          <a:endParaRPr lang="en-US"/>
        </a:p>
      </dgm:t>
    </dgm:pt>
    <dgm:pt modelId="{B5077C0E-8C3B-464A-B3F3-5AA366F853F5}" type="sibTrans" cxnId="{E1A4252B-7349-4B7C-8A53-51669A1A6FA7}">
      <dgm:prSet/>
      <dgm:spPr/>
      <dgm:t>
        <a:bodyPr/>
        <a:lstStyle/>
        <a:p>
          <a:endParaRPr lang="en-US"/>
        </a:p>
      </dgm:t>
    </dgm:pt>
    <dgm:pt modelId="{C621785B-9672-4C09-A286-06C5A7A301F9}">
      <dgm:prSet/>
      <dgm:spPr/>
      <dgm:t>
        <a:bodyPr/>
        <a:lstStyle/>
        <a:p>
          <a:r>
            <a:rPr lang="nn-NO"/>
            <a:t>2. Fakultet, resultatbasert administrasjon og den delen av felleskostnadane som ikkje blir realbudsjettert </a:t>
          </a:r>
          <a:endParaRPr lang="en-US"/>
        </a:p>
      </dgm:t>
    </dgm:pt>
    <dgm:pt modelId="{FCAD1D49-17C7-414C-80B5-35E6E13B7598}" type="parTrans" cxnId="{CB6BED9A-A8CD-42AE-934C-7A250E396EF2}">
      <dgm:prSet/>
      <dgm:spPr/>
      <dgm:t>
        <a:bodyPr/>
        <a:lstStyle/>
        <a:p>
          <a:endParaRPr lang="en-US"/>
        </a:p>
      </dgm:t>
    </dgm:pt>
    <dgm:pt modelId="{16EBB112-3C1A-4CFE-92A5-A269765F58BF}" type="sibTrans" cxnId="{CB6BED9A-A8CD-42AE-934C-7A250E396EF2}">
      <dgm:prSet/>
      <dgm:spPr/>
      <dgm:t>
        <a:bodyPr/>
        <a:lstStyle/>
        <a:p>
          <a:endParaRPr lang="en-US"/>
        </a:p>
      </dgm:t>
    </dgm:pt>
    <dgm:pt modelId="{1AED8643-711D-4D89-8ACC-3052E07912C2}" type="pres">
      <dgm:prSet presAssocID="{22981570-7A7C-47A9-988E-07BFA59029EA}" presName="Name0" presStyleCnt="0">
        <dgm:presLayoutVars>
          <dgm:dir/>
          <dgm:animLvl val="lvl"/>
          <dgm:resizeHandles val="exact"/>
        </dgm:presLayoutVars>
      </dgm:prSet>
      <dgm:spPr/>
    </dgm:pt>
    <dgm:pt modelId="{A3ED2E37-6A6E-43FA-B964-E8535087C787}" type="pres">
      <dgm:prSet presAssocID="{DC6021AF-82C8-4B85-BF0D-46B650A903C8}" presName="boxAndChildren" presStyleCnt="0"/>
      <dgm:spPr/>
    </dgm:pt>
    <dgm:pt modelId="{5C288642-CB40-46A7-B70B-96D9F30CA045}" type="pres">
      <dgm:prSet presAssocID="{DC6021AF-82C8-4B85-BF0D-46B650A903C8}" presName="parentTextBox" presStyleLbl="node1" presStyleIdx="0" presStyleCnt="2"/>
      <dgm:spPr/>
    </dgm:pt>
    <dgm:pt modelId="{594A0248-29B4-4F21-97A8-EFEDA4712F59}" type="pres">
      <dgm:prSet presAssocID="{DC6021AF-82C8-4B85-BF0D-46B650A903C8}" presName="entireBox" presStyleLbl="node1" presStyleIdx="0" presStyleCnt="2"/>
      <dgm:spPr/>
    </dgm:pt>
    <dgm:pt modelId="{A9D158BE-306A-423B-ADEC-C34CE5CD2BF5}" type="pres">
      <dgm:prSet presAssocID="{DC6021AF-82C8-4B85-BF0D-46B650A903C8}" presName="descendantBox" presStyleCnt="0"/>
      <dgm:spPr/>
    </dgm:pt>
    <dgm:pt modelId="{335E454B-3E76-48D3-97A6-CF38283CBB8E}" type="pres">
      <dgm:prSet presAssocID="{226266E7-B2AF-4FBD-AB09-F3EB8BADBA1B}" presName="childTextBox" presStyleLbl="fgAccFollowNode1" presStyleIdx="0" presStyleCnt="2">
        <dgm:presLayoutVars>
          <dgm:bulletEnabled val="1"/>
        </dgm:presLayoutVars>
      </dgm:prSet>
      <dgm:spPr/>
    </dgm:pt>
    <dgm:pt modelId="{E2DD3268-92FA-4230-BC5F-8AC605AE3DC0}" type="pres">
      <dgm:prSet presAssocID="{C621785B-9672-4C09-A286-06C5A7A301F9}" presName="childTextBox" presStyleLbl="fgAccFollowNode1" presStyleIdx="1" presStyleCnt="2">
        <dgm:presLayoutVars>
          <dgm:bulletEnabled val="1"/>
        </dgm:presLayoutVars>
      </dgm:prSet>
      <dgm:spPr/>
    </dgm:pt>
    <dgm:pt modelId="{2983366A-B867-495B-9F88-440FB023534D}" type="pres">
      <dgm:prSet presAssocID="{D813E7BD-AEEE-40C2-9CDC-5551081FD69E}" presName="sp" presStyleCnt="0"/>
      <dgm:spPr/>
    </dgm:pt>
    <dgm:pt modelId="{27D89245-5EA5-4ACE-8BB5-B33C8FD0E208}" type="pres">
      <dgm:prSet presAssocID="{8AAAE0E6-D284-47E3-B59F-410D7D770C9B}" presName="arrowAndChildren" presStyleCnt="0"/>
      <dgm:spPr/>
    </dgm:pt>
    <dgm:pt modelId="{88ADB48B-BE00-48C0-86B0-0E1534A96E2D}" type="pres">
      <dgm:prSet presAssocID="{8AAAE0E6-D284-47E3-B59F-410D7D770C9B}" presName="parentTextArrow" presStyleLbl="node1" presStyleIdx="1" presStyleCnt="2"/>
      <dgm:spPr/>
    </dgm:pt>
  </dgm:ptLst>
  <dgm:cxnLst>
    <dgm:cxn modelId="{7054F806-1A9A-4E9C-9C09-0EEE9081964C}" type="presOf" srcId="{22981570-7A7C-47A9-988E-07BFA59029EA}" destId="{1AED8643-711D-4D89-8ACC-3052E07912C2}" srcOrd="0" destOrd="0" presId="urn:microsoft.com/office/officeart/2005/8/layout/process4"/>
    <dgm:cxn modelId="{29DB7309-12DD-464B-BF63-CF2B81AB4743}" type="presOf" srcId="{226266E7-B2AF-4FBD-AB09-F3EB8BADBA1B}" destId="{335E454B-3E76-48D3-97A6-CF38283CBB8E}" srcOrd="0" destOrd="0" presId="urn:microsoft.com/office/officeart/2005/8/layout/process4"/>
    <dgm:cxn modelId="{9F8EA010-7A6A-4262-BFFB-EA9C7394A281}" srcId="{226266E7-B2AF-4FBD-AB09-F3EB8BADBA1B}" destId="{06D338AE-9167-4E37-A291-81C1068BA28B}" srcOrd="0" destOrd="0" parTransId="{04147FA5-9707-441B-B2BB-C8AFEC424939}" sibTransId="{5F3E71D3-EC1B-4A04-BFC7-9E9183B8D7E4}"/>
    <dgm:cxn modelId="{10E8BA10-6FDA-4C4E-8B97-6EE1DC872557}" type="presOf" srcId="{06D338AE-9167-4E37-A291-81C1068BA28B}" destId="{335E454B-3E76-48D3-97A6-CF38283CBB8E}" srcOrd="0" destOrd="1" presId="urn:microsoft.com/office/officeart/2005/8/layout/process4"/>
    <dgm:cxn modelId="{01A5791E-051B-4B68-A72C-0F0700A93A29}" type="presOf" srcId="{DC6021AF-82C8-4B85-BF0D-46B650A903C8}" destId="{5C288642-CB40-46A7-B70B-96D9F30CA045}" srcOrd="0" destOrd="0" presId="urn:microsoft.com/office/officeart/2005/8/layout/process4"/>
    <dgm:cxn modelId="{6D1A2A2A-41FE-47C5-808F-521DBDF6BB5F}" type="presOf" srcId="{8AAAE0E6-D284-47E3-B59F-410D7D770C9B}" destId="{88ADB48B-BE00-48C0-86B0-0E1534A96E2D}" srcOrd="0" destOrd="0" presId="urn:microsoft.com/office/officeart/2005/8/layout/process4"/>
    <dgm:cxn modelId="{E1A4252B-7349-4B7C-8A53-51669A1A6FA7}" srcId="{226266E7-B2AF-4FBD-AB09-F3EB8BADBA1B}" destId="{F521B815-8DF2-4CF8-874F-7E82021C3976}" srcOrd="1" destOrd="0" parTransId="{76E11369-ED62-4F33-A1AC-1476D70FF8D2}" sibTransId="{B5077C0E-8C3B-464A-B3F3-5AA366F853F5}"/>
    <dgm:cxn modelId="{E1674F47-8EE8-4C3F-83D2-7FC66CA9B2A0}" srcId="{DC6021AF-82C8-4B85-BF0D-46B650A903C8}" destId="{226266E7-B2AF-4FBD-AB09-F3EB8BADBA1B}" srcOrd="0" destOrd="0" parTransId="{515FD6BA-35BD-4AB6-8A1C-96F265B4B1C2}" sibTransId="{0CF6771F-5786-4041-9C26-0819325E7BCB}"/>
    <dgm:cxn modelId="{C414A380-9628-4A90-805E-37026539C568}" srcId="{22981570-7A7C-47A9-988E-07BFA59029EA}" destId="{DC6021AF-82C8-4B85-BF0D-46B650A903C8}" srcOrd="1" destOrd="0" parTransId="{11FFE71C-AE41-4CA3-81E0-1177C21FAF14}" sibTransId="{FB4B8D9B-6CA1-483D-9781-B99E44264FF4}"/>
    <dgm:cxn modelId="{B4819F93-A1A7-4711-8091-4342ED6C5FE2}" srcId="{22981570-7A7C-47A9-988E-07BFA59029EA}" destId="{8AAAE0E6-D284-47E3-B59F-410D7D770C9B}" srcOrd="0" destOrd="0" parTransId="{49500073-CC34-49CA-9346-757343EFCD8F}" sibTransId="{D813E7BD-AEEE-40C2-9CDC-5551081FD69E}"/>
    <dgm:cxn modelId="{CB6BED9A-A8CD-42AE-934C-7A250E396EF2}" srcId="{DC6021AF-82C8-4B85-BF0D-46B650A903C8}" destId="{C621785B-9672-4C09-A286-06C5A7A301F9}" srcOrd="1" destOrd="0" parTransId="{FCAD1D49-17C7-414C-80B5-35E6E13B7598}" sibTransId="{16EBB112-3C1A-4CFE-92A5-A269765F58BF}"/>
    <dgm:cxn modelId="{970281A5-2BC4-4B81-A7C8-6DCD32AAFBA7}" type="presOf" srcId="{DC6021AF-82C8-4B85-BF0D-46B650A903C8}" destId="{594A0248-29B4-4F21-97A8-EFEDA4712F59}" srcOrd="1" destOrd="0" presId="urn:microsoft.com/office/officeart/2005/8/layout/process4"/>
    <dgm:cxn modelId="{D4BDDCCF-3038-4899-8F65-05E065643911}" type="presOf" srcId="{F521B815-8DF2-4CF8-874F-7E82021C3976}" destId="{335E454B-3E76-48D3-97A6-CF38283CBB8E}" srcOrd="0" destOrd="2" presId="urn:microsoft.com/office/officeart/2005/8/layout/process4"/>
    <dgm:cxn modelId="{B62429D0-4415-460D-B146-59E14CA3461E}" type="presOf" srcId="{C621785B-9672-4C09-A286-06C5A7A301F9}" destId="{E2DD3268-92FA-4230-BC5F-8AC605AE3DC0}" srcOrd="0" destOrd="0" presId="urn:microsoft.com/office/officeart/2005/8/layout/process4"/>
    <dgm:cxn modelId="{F39AAAC7-2AD4-4890-A1A1-59B671D05B82}" type="presParOf" srcId="{1AED8643-711D-4D89-8ACC-3052E07912C2}" destId="{A3ED2E37-6A6E-43FA-B964-E8535087C787}" srcOrd="0" destOrd="0" presId="urn:microsoft.com/office/officeart/2005/8/layout/process4"/>
    <dgm:cxn modelId="{8FEAB812-C0C6-44CE-80D6-D8DE4CFF5059}" type="presParOf" srcId="{A3ED2E37-6A6E-43FA-B964-E8535087C787}" destId="{5C288642-CB40-46A7-B70B-96D9F30CA045}" srcOrd="0" destOrd="0" presId="urn:microsoft.com/office/officeart/2005/8/layout/process4"/>
    <dgm:cxn modelId="{CFD8790E-81F0-45B0-BC82-390FC079402A}" type="presParOf" srcId="{A3ED2E37-6A6E-43FA-B964-E8535087C787}" destId="{594A0248-29B4-4F21-97A8-EFEDA4712F59}" srcOrd="1" destOrd="0" presId="urn:microsoft.com/office/officeart/2005/8/layout/process4"/>
    <dgm:cxn modelId="{FB5F9251-8037-46CF-AB34-B2324F040A3B}" type="presParOf" srcId="{A3ED2E37-6A6E-43FA-B964-E8535087C787}" destId="{A9D158BE-306A-423B-ADEC-C34CE5CD2BF5}" srcOrd="2" destOrd="0" presId="urn:microsoft.com/office/officeart/2005/8/layout/process4"/>
    <dgm:cxn modelId="{0EDB849E-A07D-4D59-AD22-F196CC73CE3B}" type="presParOf" srcId="{A9D158BE-306A-423B-ADEC-C34CE5CD2BF5}" destId="{335E454B-3E76-48D3-97A6-CF38283CBB8E}" srcOrd="0" destOrd="0" presId="urn:microsoft.com/office/officeart/2005/8/layout/process4"/>
    <dgm:cxn modelId="{21F2A6FA-7ADC-40CF-852B-5ADD256FC586}" type="presParOf" srcId="{A9D158BE-306A-423B-ADEC-C34CE5CD2BF5}" destId="{E2DD3268-92FA-4230-BC5F-8AC605AE3DC0}" srcOrd="1" destOrd="0" presId="urn:microsoft.com/office/officeart/2005/8/layout/process4"/>
    <dgm:cxn modelId="{9DCBF111-D243-46CB-B7F0-999AF7AE1E23}" type="presParOf" srcId="{1AED8643-711D-4D89-8ACC-3052E07912C2}" destId="{2983366A-B867-495B-9F88-440FB023534D}" srcOrd="1" destOrd="0" presId="urn:microsoft.com/office/officeart/2005/8/layout/process4"/>
    <dgm:cxn modelId="{C06756D7-E9C8-4506-BDE7-CC06AD88BE01}" type="presParOf" srcId="{1AED8643-711D-4D89-8ACC-3052E07912C2}" destId="{27D89245-5EA5-4ACE-8BB5-B33C8FD0E208}" srcOrd="2" destOrd="0" presId="urn:microsoft.com/office/officeart/2005/8/layout/process4"/>
    <dgm:cxn modelId="{6B9E29F2-F567-4EA1-A342-1DB37FAA7BD2}" type="presParOf" srcId="{27D89245-5EA5-4ACE-8BB5-B33C8FD0E208}" destId="{88ADB48B-BE00-48C0-86B0-0E1534A96E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2A2329-7CD4-4C56-8DA8-96B4273DA7DB}">
      <dsp:nvSpPr>
        <dsp:cNvPr id="0" name=""/>
        <dsp:cNvSpPr/>
      </dsp:nvSpPr>
      <dsp:spPr>
        <a:xfrm>
          <a:off x="0" y="516874"/>
          <a:ext cx="6666833" cy="142155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Alle kostnadar blir realbudsjettert og blir tildelt KD-løyving for å dekke 100% av kostnadane</a:t>
          </a:r>
          <a:endParaRPr lang="en-US" sz="2700" kern="1200"/>
        </a:p>
      </dsp:txBody>
      <dsp:txXfrm>
        <a:off x="69394" y="586268"/>
        <a:ext cx="6528045" cy="1282762"/>
      </dsp:txXfrm>
    </dsp:sp>
    <dsp:sp modelId="{44DD27E9-E56B-442A-9928-280718E30D51}">
      <dsp:nvSpPr>
        <dsp:cNvPr id="0" name=""/>
        <dsp:cNvSpPr/>
      </dsp:nvSpPr>
      <dsp:spPr>
        <a:xfrm>
          <a:off x="0" y="2016184"/>
          <a:ext cx="6666833" cy="1421550"/>
        </a:xfrm>
        <a:prstGeom prst="roundRect">
          <a:avLst/>
        </a:prstGeom>
        <a:gradFill rotWithShape="0">
          <a:gsLst>
            <a:gs pos="0">
              <a:schemeClr val="accent5">
                <a:hueOff val="9586042"/>
                <a:satOff val="-9874"/>
                <a:lumOff val="-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9586042"/>
                <a:satOff val="-9874"/>
                <a:lumOff val="-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9586042"/>
                <a:satOff val="-9874"/>
                <a:lumOff val="-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 dirty="0" err="1"/>
            <a:t>Budsjetteiningar</a:t>
          </a:r>
          <a:r>
            <a:rPr lang="nb-NO" sz="2700" kern="1200" dirty="0"/>
            <a:t> i adm. </a:t>
          </a:r>
          <a:r>
            <a:rPr lang="nb-NO" sz="2700" kern="1200" dirty="0" err="1"/>
            <a:t>støttetenester</a:t>
          </a:r>
          <a:r>
            <a:rPr lang="nb-NO" sz="2700" kern="1200" dirty="0"/>
            <a:t> og </a:t>
          </a:r>
          <a:r>
            <a:rPr lang="nb-NO" sz="2700" kern="1200" dirty="0" err="1"/>
            <a:t>felleskostnadar</a:t>
          </a:r>
          <a:r>
            <a:rPr lang="nb-NO" sz="2700" kern="1200" dirty="0"/>
            <a:t> tek </a:t>
          </a:r>
          <a:r>
            <a:rPr lang="nb-NO" sz="2700" kern="1200" dirty="0" err="1"/>
            <a:t>ikkje</a:t>
          </a:r>
          <a:r>
            <a:rPr lang="nb-NO" sz="2700" kern="1200" dirty="0"/>
            <a:t> med seg </a:t>
          </a:r>
          <a:r>
            <a:rPr lang="nb-NO" sz="2700" kern="1200" dirty="0" err="1"/>
            <a:t>meir</a:t>
          </a:r>
          <a:r>
            <a:rPr lang="nb-NO" sz="2700" kern="1200" dirty="0"/>
            <a:t>- eller </a:t>
          </a:r>
          <a:r>
            <a:rPr lang="nb-NO" sz="2700" kern="1200" dirty="0" err="1"/>
            <a:t>mindreforbruk</a:t>
          </a:r>
          <a:r>
            <a:rPr lang="nb-NO" sz="2700" kern="1200" dirty="0"/>
            <a:t> over til året etter</a:t>
          </a:r>
          <a:endParaRPr lang="en-US" sz="2700" kern="1200" dirty="0"/>
        </a:p>
      </dsp:txBody>
      <dsp:txXfrm>
        <a:off x="69394" y="2085578"/>
        <a:ext cx="6528045" cy="1282762"/>
      </dsp:txXfrm>
    </dsp:sp>
    <dsp:sp modelId="{3C1E46FE-F659-4A02-B7FC-4D7E88398173}">
      <dsp:nvSpPr>
        <dsp:cNvPr id="0" name=""/>
        <dsp:cNvSpPr/>
      </dsp:nvSpPr>
      <dsp:spPr>
        <a:xfrm>
          <a:off x="0" y="3515495"/>
          <a:ext cx="6666833" cy="1421550"/>
        </a:xfrm>
        <a:prstGeom prst="roundRect">
          <a:avLst/>
        </a:prstGeom>
        <a:gradFill rotWithShape="0">
          <a:gsLst>
            <a:gs pos="0">
              <a:schemeClr val="accent5">
                <a:hueOff val="19172084"/>
                <a:satOff val="-19749"/>
                <a:lumOff val="-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9172084"/>
                <a:satOff val="-19749"/>
                <a:lumOff val="-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9172084"/>
                <a:satOff val="-19749"/>
                <a:lumOff val="-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700" kern="1200"/>
            <a:t>Ikkje i tråd med ny rammefordelingsmodell – må endrast</a:t>
          </a:r>
          <a:endParaRPr lang="en-US" sz="2700" kern="1200"/>
        </a:p>
      </dsp:txBody>
      <dsp:txXfrm>
        <a:off x="69394" y="3584889"/>
        <a:ext cx="6528045" cy="128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A0248-29B4-4F21-97A8-EFEDA4712F59}">
      <dsp:nvSpPr>
        <dsp:cNvPr id="0" name=""/>
        <dsp:cNvSpPr/>
      </dsp:nvSpPr>
      <dsp:spPr>
        <a:xfrm>
          <a:off x="0" y="3291729"/>
          <a:ext cx="6666833" cy="21597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/>
            <a:t>Ramma må fordelast mellom: </a:t>
          </a:r>
          <a:endParaRPr lang="en-US" sz="2300" kern="1200"/>
        </a:p>
      </dsp:txBody>
      <dsp:txXfrm>
        <a:off x="0" y="3291729"/>
        <a:ext cx="6666833" cy="1166254"/>
      </dsp:txXfrm>
    </dsp:sp>
    <dsp:sp modelId="{335E454B-3E76-48D3-97A6-CF38283CBB8E}">
      <dsp:nvSpPr>
        <dsp:cNvPr id="0" name=""/>
        <dsp:cNvSpPr/>
      </dsp:nvSpPr>
      <dsp:spPr>
        <a:xfrm>
          <a:off x="0" y="4414789"/>
          <a:ext cx="3333416" cy="9934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300" kern="1200"/>
            <a:t>1. Felleskostnader som må realbudsjetterast (Bør fordelast først)</a:t>
          </a:r>
          <a:endParaRPr lang="en-US" sz="13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000" kern="1200"/>
            <a:t>Faste kostnader som er vanskeleg å gjere noko med på kort sikt (som husleige, straum osv.)</a:t>
          </a:r>
          <a:endParaRPr lang="en-US" sz="10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000" kern="1200"/>
            <a:t>Tydeleg definisjon (og kritisk vurdering) på kva som skal realbudsjetterast</a:t>
          </a:r>
          <a:endParaRPr lang="en-US" sz="1000" kern="1200"/>
        </a:p>
      </dsp:txBody>
      <dsp:txXfrm>
        <a:off x="0" y="4414789"/>
        <a:ext cx="3333416" cy="993476"/>
      </dsp:txXfrm>
    </dsp:sp>
    <dsp:sp modelId="{E2DD3268-92FA-4230-BC5F-8AC605AE3DC0}">
      <dsp:nvSpPr>
        <dsp:cNvPr id="0" name=""/>
        <dsp:cNvSpPr/>
      </dsp:nvSpPr>
      <dsp:spPr>
        <a:xfrm>
          <a:off x="3333416" y="4414789"/>
          <a:ext cx="3333416" cy="993476"/>
        </a:xfrm>
        <a:prstGeom prst="rect">
          <a:avLst/>
        </a:prstGeom>
        <a:solidFill>
          <a:schemeClr val="accent2">
            <a:tint val="40000"/>
            <a:alpha val="90000"/>
            <a:hueOff val="-362876"/>
            <a:satOff val="-3780"/>
            <a:lumOff val="239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62876"/>
              <a:satOff val="-3780"/>
              <a:lumOff val="23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300" kern="1200"/>
            <a:t>2. Fakultet, resultatbasert administrasjon og den delen av felleskostnadane som ikkje blir realbudsjettert </a:t>
          </a:r>
          <a:endParaRPr lang="en-US" sz="1300" kern="1200"/>
        </a:p>
      </dsp:txBody>
      <dsp:txXfrm>
        <a:off x="3333416" y="4414789"/>
        <a:ext cx="3333416" cy="993476"/>
      </dsp:txXfrm>
    </dsp:sp>
    <dsp:sp modelId="{88ADB48B-BE00-48C0-86B0-0E1534A96E2D}">
      <dsp:nvSpPr>
        <dsp:cNvPr id="0" name=""/>
        <dsp:cNvSpPr/>
      </dsp:nvSpPr>
      <dsp:spPr>
        <a:xfrm rot="10800000">
          <a:off x="0" y="2459"/>
          <a:ext cx="6666833" cy="3321666"/>
        </a:xfrm>
        <a:prstGeom prst="upArrowCallout">
          <a:avLst/>
        </a:prstGeom>
        <a:gradFill rotWithShape="0">
          <a:gsLst>
            <a:gs pos="0">
              <a:schemeClr val="accent2">
                <a:hueOff val="-249524"/>
                <a:satOff val="-7314"/>
                <a:lumOff val="1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9524"/>
                <a:satOff val="-7314"/>
                <a:lumOff val="1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9524"/>
                <a:satOff val="-7314"/>
                <a:lumOff val="1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300" kern="1200" dirty="0"/>
            <a:t>Ny rammetildelingsmodell for HVL vil endre dei økonomiske føringane for fellesadministrasjonen. Vi går frå realbudsjettering til resultatbasert fordeling. Vi må tenkje nytt, og utarbeide budsjettprinsipp som møter den framtidige situasjonen </a:t>
          </a:r>
          <a:endParaRPr lang="en-US" sz="2300" kern="1200" dirty="0"/>
        </a:p>
      </dsp:txBody>
      <dsp:txXfrm rot="10800000">
        <a:off x="0" y="2459"/>
        <a:ext cx="6666833" cy="2158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23.10.2024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/>
              <a:t>Potten til kvar enkelt eining må ha eit riktig utgangsnivå, slik at dei blir </a:t>
            </a:r>
            <a:r>
              <a:rPr lang="nn-NO" dirty="0" err="1"/>
              <a:t>nokonlunde</a:t>
            </a:r>
            <a:r>
              <a:rPr lang="nn-NO" dirty="0"/>
              <a:t> riktig fordeling. </a:t>
            </a:r>
          </a:p>
          <a:p>
            <a:pPr marL="171450" indent="-171450">
              <a:buFontTx/>
              <a:buChar char="-"/>
            </a:pPr>
            <a:r>
              <a:rPr lang="nn-NO" dirty="0"/>
              <a:t>- og kanskje legge inn eit prosentvis </a:t>
            </a:r>
            <a:r>
              <a:rPr lang="nn-NO" dirty="0" err="1"/>
              <a:t>nedtrekk</a:t>
            </a:r>
            <a:r>
              <a:rPr lang="nn-NO" dirty="0"/>
              <a:t> i tildeling basert på prognosar for dei komande åra. Vi veit at midlane blir redusert i åra som kjem.</a:t>
            </a:r>
          </a:p>
          <a:p>
            <a:pPr marL="171450" indent="-171450">
              <a:buFontTx/>
              <a:buChar char="-"/>
            </a:pPr>
            <a:r>
              <a:rPr lang="nn-NO" dirty="0"/>
              <a:t>- Reisekostnadane – be prorektorane sjå på behovet for reiser til dei tilsette i avdelingane – be dei kategorisere dei tilsette ut frå reiseaktivitet, og deretter fordele </a:t>
            </a:r>
          </a:p>
          <a:p>
            <a:r>
              <a:rPr lang="nn-NO" dirty="0"/>
              <a:t>Historiske lønnskostnader bør nok vere sentral i fordelinga</a:t>
            </a:r>
          </a:p>
          <a:p>
            <a:pPr lvl="1"/>
            <a:r>
              <a:rPr lang="nn-NO" dirty="0"/>
              <a:t>Men vi må også sjå på behovet i åra som kjem, og redusert tildeling</a:t>
            </a:r>
          </a:p>
          <a:p>
            <a:pPr lvl="1"/>
            <a:r>
              <a:rPr lang="nn-NO" dirty="0"/>
              <a:t>Vurdere generelt prosentvis </a:t>
            </a:r>
            <a:r>
              <a:rPr lang="nn-NO" dirty="0" err="1"/>
              <a:t>nedtrekk</a:t>
            </a:r>
            <a:r>
              <a:rPr lang="nn-NO" dirty="0"/>
              <a:t> for komande år, eventuelt </a:t>
            </a:r>
            <a:r>
              <a:rPr lang="nn-NO" dirty="0" err="1"/>
              <a:t>nedtrekk</a:t>
            </a:r>
            <a:r>
              <a:rPr lang="nn-NO" dirty="0"/>
              <a:t> der vi veit ressursbehovet blir mindre (dersom det er tydeleg)</a:t>
            </a:r>
          </a:p>
          <a:p>
            <a:pPr lvl="1"/>
            <a:endParaRPr lang="nn-NO" dirty="0"/>
          </a:p>
          <a:p>
            <a:pPr lvl="1"/>
            <a:r>
              <a:rPr lang="nn-NO" dirty="0"/>
              <a:t>Gjere nødvendige justeringar – sikre god og tilstrekkeleg drift med dagens budsjett.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4BF77-11FD-8E4D-B223-FC6B75E0C35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3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Klikk for å redigere undertittelstil i malen</a:t>
            </a:r>
          </a:p>
        </p:txBody>
      </p:sp>
      <p:cxnSp>
        <p:nvCxnSpPr>
          <p:cNvPr id="5" name="Rett linj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1ED90178-C4D3-5C63-2954-B1CE469C3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316D451A-1F33-42EC-C6BF-FDA2C147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013B2607-B9D4-338D-FEF6-4D6E1CE5F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11" name="Rett linj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A355FD3C-0601-C167-97A9-5718A5C5B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51D25AB-8045-4351-B997-9E85DC7D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AD485E4-A2A0-D241-CFF3-90EA4C036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11" name="Rett linj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3" hasCustomPrompt="1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F0748927-B2E7-70A2-21B3-A590AA1D1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F47A0EF-66F7-FF55-5221-79B16BBC8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B6F064A-6557-608C-238E-5A3428FE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uten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3D6142-149C-327E-AB7D-A37543A2B7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6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uten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CC3D6142-149C-327E-AB7D-A37543A2B7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000"/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6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8695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000"/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 dirty="0"/>
              <a:t>Rediger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000"/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097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176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blå fokusfelt ett fok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913" y="4105436"/>
            <a:ext cx="12192000" cy="2756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37" name="Plassholder for innhold 2">
            <a:extLst>
              <a:ext uri="{FF2B5EF4-FFF2-40B4-BE49-F238E27FC236}">
                <a16:creationId xmlns:a16="http://schemas.microsoft.com/office/drawing/2014/main" id="{6BFBACE1-C0F2-4FB9-AC7A-2304E59736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976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21" name="Plassholder for innhold 2">
            <a:extLst>
              <a:ext uri="{FF2B5EF4-FFF2-40B4-BE49-F238E27FC236}">
                <a16:creationId xmlns:a16="http://schemas.microsoft.com/office/drawing/2014/main" id="{DF5504D8-1490-43DE-A101-64406EB19B0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2571" y="1354730"/>
            <a:ext cx="5462637" cy="2744659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976" y="4983503"/>
            <a:ext cx="10926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EC8613C3-A7A9-9C38-FF34-46DEDD1F8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FB632EC6-5CD8-1F66-906D-8231A4332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F683954-223B-B139-514F-270D3F32D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0781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blå fokusfelt ett fokus mid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61E6D3-E299-3CE7-D16A-FC1675B8E6B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52020"/>
            <a:ext cx="10923097" cy="2747369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913" y="4112655"/>
            <a:ext cx="12192000" cy="2756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5861463" y="3836938"/>
            <a:ext cx="477292" cy="47729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9976" y="4983503"/>
            <a:ext cx="10926000" cy="96837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6F1564D3-628D-F59A-EA06-3822F7658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F42223F-2AA9-3C9F-9976-5627728A6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7CA9F86E-8040-209F-9BC5-6911B2B84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3306179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spalte blå fokusfelt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DCA8A7-DBDC-4932-9E8D-FAD81293B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913" y="4105405"/>
            <a:ext cx="12192000" cy="27566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74FB5AA-5B3A-4EAD-9213-63995A700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643593" y="388809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68D5E61-E5AF-43DC-B206-BFB779B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4444547" y="3896367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D7F5611-50E6-4A28-94F1-718920A51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7245501" y="3888096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115F517-474C-417F-A9C9-1BBC80313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700000">
            <a:off x="10046456" y="3905323"/>
            <a:ext cx="369974" cy="36997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n-NO" noProof="0">
              <a:solidFill>
                <a:schemeClr val="bg1"/>
              </a:solidFill>
            </a:endParaRPr>
          </a:p>
        </p:txBody>
      </p:sp>
      <p:sp>
        <p:nvSpPr>
          <p:cNvPr id="40" name="Plassholder for bilde 39">
            <a:extLst>
              <a:ext uri="{FF2B5EF4-FFF2-40B4-BE49-F238E27FC236}">
                <a16:creationId xmlns:a16="http://schemas.microsoft.com/office/drawing/2014/main" id="{7D7A7C5E-3A34-458C-A73F-708C592BAC3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98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EA17B9E-ECD2-45D7-82A4-A62B8458CE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9580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44" name="Plassholder for bilde 43">
            <a:extLst>
              <a:ext uri="{FF2B5EF4-FFF2-40B4-BE49-F238E27FC236}">
                <a16:creationId xmlns:a16="http://schemas.microsoft.com/office/drawing/2014/main" id="{9CDF4A43-B8E9-4386-A812-A9A066727D5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27767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28" name="Plassholder for tekst 6">
            <a:extLst>
              <a:ext uri="{FF2B5EF4-FFF2-40B4-BE49-F238E27FC236}">
                <a16:creationId xmlns:a16="http://schemas.microsoft.com/office/drawing/2014/main" id="{8D4577E7-545F-4371-889F-E62555D804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49581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46" name="Plassholder for bilde 45">
            <a:extLst>
              <a:ext uri="{FF2B5EF4-FFF2-40B4-BE49-F238E27FC236}">
                <a16:creationId xmlns:a16="http://schemas.microsoft.com/office/drawing/2014/main" id="{1C6D9DE1-376B-4CB9-8944-F653863404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15734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27" name="Plassholder for tekst 6">
            <a:extLst>
              <a:ext uri="{FF2B5EF4-FFF2-40B4-BE49-F238E27FC236}">
                <a16:creationId xmlns:a16="http://schemas.microsoft.com/office/drawing/2014/main" id="{25A29E50-E978-44FE-8CEB-F196D77305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59582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45" name="Plassholder for bilde 44">
            <a:extLst>
              <a:ext uri="{FF2B5EF4-FFF2-40B4-BE49-F238E27FC236}">
                <a16:creationId xmlns:a16="http://schemas.microsoft.com/office/drawing/2014/main" id="{5B1351DB-1584-4322-AD1D-2DA93870A3F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303700" y="1649783"/>
            <a:ext cx="1909763" cy="2205943"/>
          </a:xfrm>
          <a:custGeom>
            <a:avLst/>
            <a:gdLst>
              <a:gd name="connsiteX0" fmla="*/ 954991 w 1909763"/>
              <a:gd name="connsiteY0" fmla="*/ 0 h 2205943"/>
              <a:gd name="connsiteX1" fmla="*/ 1909763 w 1909763"/>
              <a:gd name="connsiteY1" fmla="*/ 551271 h 2205943"/>
              <a:gd name="connsiteX2" fmla="*/ 1909763 w 1909763"/>
              <a:gd name="connsiteY2" fmla="*/ 1654672 h 2205943"/>
              <a:gd name="connsiteX3" fmla="*/ 954991 w 1909763"/>
              <a:gd name="connsiteY3" fmla="*/ 2205943 h 2205943"/>
              <a:gd name="connsiteX4" fmla="*/ 0 w 1909763"/>
              <a:gd name="connsiteY4" fmla="*/ 1654545 h 2205943"/>
              <a:gd name="connsiteX5" fmla="*/ 0 w 1909763"/>
              <a:gd name="connsiteY5" fmla="*/ 551398 h 220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09763" h="2205943">
                <a:moveTo>
                  <a:pt x="954991" y="0"/>
                </a:moveTo>
                <a:lnTo>
                  <a:pt x="1909763" y="551271"/>
                </a:lnTo>
                <a:lnTo>
                  <a:pt x="1909763" y="1654672"/>
                </a:lnTo>
                <a:lnTo>
                  <a:pt x="954991" y="2205943"/>
                </a:lnTo>
                <a:lnTo>
                  <a:pt x="0" y="1654545"/>
                </a:lnTo>
                <a:lnTo>
                  <a:pt x="0" y="55139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nn-NO" noProof="0"/>
          </a:p>
        </p:txBody>
      </p:sp>
      <p:sp>
        <p:nvSpPr>
          <p:cNvPr id="29" name="Plassholder for tekst 6">
            <a:extLst>
              <a:ext uri="{FF2B5EF4-FFF2-40B4-BE49-F238E27FC236}">
                <a16:creationId xmlns:a16="http://schemas.microsoft.com/office/drawing/2014/main" id="{D9A6870C-C704-4753-A1A9-A166E0536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9582" y="4479707"/>
            <a:ext cx="1778000" cy="1812809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029FCA96-7E64-4B52-BBBB-D3C861225962}"/>
              </a:ext>
            </a:extLst>
          </p:cNvPr>
          <p:cNvSpPr>
            <a:spLocks noGrp="1"/>
          </p:cNvSpPr>
          <p:nvPr userDrawn="1"/>
        </p:nvSpPr>
        <p:spPr>
          <a:xfrm>
            <a:off x="11738087" y="6400069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marL="0" algn="ctr" defTabSz="914400" rtl="0" eaLnBrk="1" latinLnBrk="0" hangingPunct="1">
              <a:defRPr sz="1000" b="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BEE4E4-E047-6A49-BCB9-4D06E7BA237B}" type="slidenum">
              <a:rPr lang="nn-NO" noProof="0" smtClean="0">
                <a:solidFill>
                  <a:schemeClr val="bg1"/>
                </a:solidFill>
              </a:rPr>
              <a:pPr/>
              <a:t>‹#›</a:t>
            </a:fld>
            <a:endParaRPr lang="nn-NO" noProof="0" dirty="0">
              <a:solidFill>
                <a:schemeClr val="bg1"/>
              </a:solidFill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0186336-0C14-6C8D-F3F5-80DD174F4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8AE811C-9BBA-D30C-C65D-543B17CA9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2E719EB-CA17-0771-04F9-E129EAFB6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289175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Klikk for å redigere undertittelstil i malen</a:t>
            </a:r>
          </a:p>
        </p:txBody>
      </p:sp>
      <p:cxnSp>
        <p:nvCxnSpPr>
          <p:cNvPr id="5" name="Rett linj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2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E26D0C5C-3E25-F802-A2B7-66285F64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A53E1C7D-39C3-57CB-2F96-3CE8C2429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D01C4F88-9407-D6EE-9C40-8BD827BCE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rgbClr val="00AFBA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rgbClr val="00AFBA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EF777C-3D05-4833-9C60-5A24F64151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62CDEC-D26B-5F17-EBFE-416342A1C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05A70F-9A94-6545-639B-38A30122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5A1B47-FB43-5D1C-E639-3BA548DB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D677605-1784-D5B0-6B8B-5D4620F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29121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12DC7C-1618-EFA6-9C21-B0C24D94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D1DC79-AF1F-21EF-36E2-A13FE2F24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2563BF-7318-72F8-F291-9D07481C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AC6EC5B-0901-DF35-7208-3225F558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4A0BC2-3797-DE8E-112C-AAECFE6F3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238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0D4281-7F14-88E6-07E3-86F675F1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0ADBE5-CAAF-E3E2-F9A5-E59026071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66BFD4-D728-77D5-837E-9FC0A037F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CD457C-5E7D-8976-6DF5-E834EA1E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A7FF27E-DD72-63BE-EDEE-46DC2FA6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57283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145728-8F80-15F9-A5F7-372E4A7CE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16C2CF-D8DB-6FC4-78E5-86E2E6FA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73B6DC3-1820-35FB-E5A0-08EAEC27F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BF49D98-9EFF-C6B3-3CF2-2828A27D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D6FB3D1-F10F-955E-37E8-449A213D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625BC3B-7050-C051-3AD0-C99A58BB7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94275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36F3B-8420-8299-324F-5D412B7F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4700E7-DA93-0C87-6E04-FCF302D99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24F646-23F0-46B8-69C7-8D504CFA5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518644-EA46-2763-FB98-522D33101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857A521-933F-0A94-2EDF-D503F43B5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FDE981D-ABEB-93E5-54F3-8A8E76E77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2241986-6426-D9AC-188F-85E0201AF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0A03D29-8777-A02B-0C4C-7FDD2E2B5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14082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F49CF4-9FD0-3549-2335-7CAA43E5B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174921C-27A1-49B0-5E7B-8A217F19E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26C3E1-3E6A-70B0-A68D-52C750AA3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F835764-F68D-01FC-C3CB-37247FF3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82823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Klikk for å redigere undertittelstil i malen</a:t>
            </a:r>
          </a:p>
        </p:txBody>
      </p:sp>
      <p:cxnSp>
        <p:nvCxnSpPr>
          <p:cNvPr id="5" name="Rett linj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1091E5-C402-2592-F5AD-10C91ACDF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B88849D-A47D-7B6D-EE93-19A3329F8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37D16A3-F700-F614-317C-42441D1D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121540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B2420B-381C-E2BB-725C-C0DB117E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34ADBA-2B1D-06B7-0E5B-34417101A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A9F353-BAEA-F386-4CD4-94D966FD9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F3BFD01-E81A-5925-FDF2-17CCC8712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AC539A-A82A-6498-5AE7-5C2E2D7A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DF9E758-7354-A596-F05C-FA27A2FD6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3143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340310-F8B8-7E79-22C3-AD11160A4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EEA24C9-F31A-4B2E-025A-B46C9E921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9E554B6-B9D0-227A-62E3-A5B106C23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D16580-6DBB-6316-43CE-E19518238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3574599-DBD2-9801-AC80-21C44BAB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CA1CF1F-3BA3-2379-98B0-614D6013A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8108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7D5563-311B-2139-8BC9-91E771CD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45C5BE0-035B-F183-6A66-58405AE75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9E3454-9BED-F105-FB48-2645C8E50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EC482CC-6A85-E641-3612-0C9A0CC27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8D23F2-05CF-63CD-1C69-61E7890E7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02215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7ED941F-6A00-93E9-FCCB-E0071362D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C1D20D0-99A3-A312-0092-6188F349D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B95D4E1-BAE5-073E-D83A-EEA6BAB9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6C1AF3E-59FD-4BA6-6E8A-76CEDAEE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90C7A7E-7DA5-4194-BD36-39BB575B8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0259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3969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cxnSp>
        <p:nvCxnSpPr>
          <p:cNvPr id="5" name="Rett linj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tekst 2"/>
          <p:cNvSpPr>
            <a:spLocks noGrp="1"/>
          </p:cNvSpPr>
          <p:nvPr>
            <p:ph type="body" idx="10" hasCustomPrompt="1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n-NO" noProof="0"/>
              <a:t>Rediger tekststiler i malen</a:t>
            </a:r>
          </a:p>
        </p:txBody>
      </p:sp>
      <p:sp>
        <p:nvSpPr>
          <p:cNvPr id="11" name="Plassholder for bilde 8"/>
          <p:cNvSpPr>
            <a:spLocks noGrp="1"/>
          </p:cNvSpPr>
          <p:nvPr>
            <p:ph type="pic" sz="quarter" idx="11" hasCustomPrompt="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427" y="1356606"/>
            <a:ext cx="10926000" cy="506534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n-NO" noProof="0" dirty="0"/>
              <a:t>Rediger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9427" y="1361079"/>
            <a:ext cx="10926000" cy="5028943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2"/>
              </a:buClr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Clr>
                <a:schemeClr val="accent2"/>
              </a:buClr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Clr>
                <a:schemeClr val="accent2"/>
              </a:buClr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Clr>
                <a:schemeClr val="accent2"/>
              </a:buClr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Clr>
                <a:schemeClr val="accent2"/>
              </a:buClr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n-NO" noProof="0" dirty="0"/>
              <a:t>Rediger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3477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963282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47920"/>
            <a:ext cx="5246177" cy="5068078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chemeClr val="accent1"/>
              </a:buClr>
              <a:defRPr sz="2000"/>
            </a:lvl1pPr>
            <a:lvl2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17" name="Rett linj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>
            <a:solidFill>
              <a:srgbClr val="00AFB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2437" y="1347919"/>
            <a:ext cx="5256001" cy="5061617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2000">
                <a:latin typeface="+mn-lt"/>
              </a:defRPr>
            </a:lvl2pPr>
            <a:lvl3pPr>
              <a:buClr>
                <a:schemeClr val="accent1"/>
              </a:buClr>
              <a:defRPr sz="2000">
                <a:latin typeface="+mn-lt"/>
              </a:defRPr>
            </a:lvl3pPr>
            <a:lvl4pPr>
              <a:buClr>
                <a:schemeClr val="accent1"/>
              </a:buClr>
              <a:defRPr sz="2000">
                <a:latin typeface="+mn-lt"/>
              </a:defRPr>
            </a:lvl4pPr>
            <a:lvl5pPr>
              <a:buClr>
                <a:schemeClr val="accent1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 dirty="0"/>
              <a:t>Rediger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10933422" cy="450000"/>
          </a:xfrm>
        </p:spPr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737373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/>
            </a:lvl1pPr>
          </a:lstStyle>
          <a:p>
            <a:r>
              <a:rPr lang="nn-NO" noProof="0"/>
              <a:t>Klikk for å redigere tittelstil</a:t>
            </a:r>
          </a:p>
        </p:txBody>
      </p:sp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6" name="Rett linj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949" y="1347919"/>
            <a:ext cx="5246177" cy="5045153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000"/>
            </a:lvl1pPr>
            <a:lvl2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2pPr>
            <a:lvl3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3pPr>
            <a:lvl4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4pPr>
            <a:lvl5pPr>
              <a:lnSpc>
                <a:spcPct val="100000"/>
              </a:lnSpc>
              <a:buClr>
                <a:schemeClr val="accent2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 dirty="0"/>
              <a:t>Rediger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n-NO" noProof="0"/>
              <a:t>  </a:t>
            </a:r>
          </a:p>
        </p:txBody>
      </p:sp>
      <p:cxnSp>
        <p:nvCxnSpPr>
          <p:cNvPr id="17" name="Rett linj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innhold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2437" y="1347918"/>
            <a:ext cx="5256001" cy="5055041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2000">
                <a:latin typeface="+mn-lt"/>
              </a:defRPr>
            </a:lvl2pPr>
            <a:lvl3pPr>
              <a:buClr>
                <a:schemeClr val="accent2"/>
              </a:buClr>
              <a:defRPr sz="2000">
                <a:latin typeface="+mn-lt"/>
              </a:defRPr>
            </a:lvl3pPr>
            <a:lvl4pPr>
              <a:buClr>
                <a:schemeClr val="accent2"/>
              </a:buClr>
              <a:defRPr sz="2000">
                <a:latin typeface="+mn-lt"/>
              </a:defRPr>
            </a:lvl4pPr>
            <a:lvl5pPr>
              <a:buClr>
                <a:schemeClr val="accent2"/>
              </a:buClr>
              <a:defRPr sz="2000">
                <a:latin typeface="+mn-lt"/>
              </a:defRPr>
            </a:lvl5pPr>
          </a:lstStyle>
          <a:p>
            <a:pPr lvl="0"/>
            <a:r>
              <a:rPr lang="nn-NO" noProof="0"/>
              <a:t>Rediger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  <p:grpSp>
        <p:nvGrpSpPr>
          <p:cNvPr id="12" name="Grup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>
          <a:xfrm>
            <a:off x="811950" y="6408000"/>
            <a:ext cx="10924955" cy="45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5366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n-NO" noProof="0"/>
              <a:t>Klikk for å redigere tittelstil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Klikk for å redigere undertittelstil i malen</a:t>
            </a:r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 hasCustomPrompt="1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/>
              <a:t>Klikk ikonet for å legge til et bilde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FEB64504-D893-96C3-CC08-90463C012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EEC8FFC-7738-6330-6C48-7801DEB5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BF079F19-B945-0AD3-4300-0FDDDEBAE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n-NO" noProof="0"/>
            </a:p>
          </p:txBody>
        </p:sp>
      </p:grp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26102" y="0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6101" y="1350000"/>
            <a:ext cx="10926001" cy="5056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n-NO" noProof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rgbClr val="757575"/>
                </a:solidFill>
                <a:latin typeface="+mn-lt"/>
              </a:defRPr>
            </a:lvl1pPr>
          </a:lstStyle>
          <a:p>
            <a:fld id="{D0BEE4E4-E047-6A49-BCB9-4D06E7BA237B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81" r:id="rId6"/>
    <p:sldLayoutId id="2147483664" r:id="rId7"/>
    <p:sldLayoutId id="2147483680" r:id="rId8"/>
    <p:sldLayoutId id="2147483671" r:id="rId9"/>
    <p:sldLayoutId id="2147483667" r:id="rId10"/>
    <p:sldLayoutId id="2147483672" r:id="rId11"/>
    <p:sldLayoutId id="2147483670" r:id="rId12"/>
    <p:sldLayoutId id="2147483665" r:id="rId13"/>
    <p:sldLayoutId id="2147483682" r:id="rId14"/>
    <p:sldLayoutId id="2147483666" r:id="rId15"/>
    <p:sldLayoutId id="2147483683" r:id="rId16"/>
    <p:sldLayoutId id="2147483685" r:id="rId17"/>
    <p:sldLayoutId id="2147483679" r:id="rId18"/>
    <p:sldLayoutId id="2147483684" r:id="rId19"/>
    <p:sldLayoutId id="2147483655" r:id="rId20"/>
    <p:sldLayoutId id="2147483661" r:id="rId21"/>
    <p:sldLayoutId id="2147483668" r:id="rId22"/>
    <p:sldLayoutId id="2147483675" r:id="rId2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4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5B65810-01A2-8521-78FA-1804E6B1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F7B4DB-FDA4-1BA9-ECD4-D36AE7333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2764822-DAA8-B3F1-DED8-17077BD1D0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E4AEF4-DCD6-4FBD-815B-BCEAC38DBFE0}" type="datetimeFigureOut">
              <a:rPr lang="nn-NO" smtClean="0"/>
              <a:t>23.10.2024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57125E7-5F1E-C941-E8CD-9C2E99D5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5AFFEAA-9A35-45B9-5FE2-446A1D93D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5D00AE-9AF1-4A6B-94AE-EDC8C4039892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731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34111F1-0F87-16F4-658C-C29E7BB3F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/>
          <a:lstStyle/>
          <a:p>
            <a:r>
              <a:rPr lang="en-US" dirty="0" err="1"/>
              <a:t>Statsbudsjett</a:t>
            </a:r>
            <a:r>
              <a:rPr lang="en-US" dirty="0"/>
              <a:t> 2025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utsikter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åra</a:t>
            </a:r>
            <a:r>
              <a:rPr lang="en-US" dirty="0"/>
              <a:t> </a:t>
            </a:r>
            <a:r>
              <a:rPr lang="en-US" dirty="0" err="1"/>
              <a:t>etter</a:t>
            </a:r>
            <a:endParaRPr lang="en-US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1AC5811-EE5A-0A69-FA0A-5E7038666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>
            <a:normAutofit/>
          </a:bodyPr>
          <a:lstStyle/>
          <a:p>
            <a:r>
              <a:rPr lang="nn-NO" dirty="0"/>
              <a:t>Styremøte 24.oktober 2024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941CBA9-4CA9-E323-9C7D-AB0EB5B9B36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n-NO" dirty="0"/>
              <a:t>Helge Skugstad</a:t>
            </a:r>
          </a:p>
          <a:p>
            <a:pPr>
              <a:spcAft>
                <a:spcPts val="600"/>
              </a:spcAft>
            </a:pPr>
            <a:br>
              <a:rPr lang="nn-NO" dirty="0"/>
            </a:br>
            <a:endParaRPr lang="nn-NO" dirty="0"/>
          </a:p>
        </p:txBody>
      </p:sp>
      <p:pic>
        <p:nvPicPr>
          <p:cNvPr id="7" name="Plassholder for bilde 6" descr="Tynne geometriske plinth i et diagram">
            <a:extLst>
              <a:ext uri="{FF2B5EF4-FFF2-40B4-BE49-F238E27FC236}">
                <a16:creationId xmlns:a16="http://schemas.microsoft.com/office/drawing/2014/main" id="{8460B9AD-A420-1426-9591-2033C710EDF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6543" r="14401" b="-1"/>
          <a:stretch/>
        </p:blipFill>
        <p:spPr>
          <a:xfrm>
            <a:off x="7152000" y="10"/>
            <a:ext cx="504000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373333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4330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595381-3DAD-ED88-F20B-0640CDA0F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Forslag til statsbudsjett 2025 – for sektoren samla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393F1DA-58CB-5543-4209-EBD0BCFCE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Samla løyving på 46,4 mrd. kroner over kap. 260 Universitet og høgskular</a:t>
            </a:r>
          </a:p>
          <a:p>
            <a:pPr lvl="1"/>
            <a:r>
              <a:rPr lang="nn-NO" dirty="0"/>
              <a:t> 45,4 mrd. kroner i 2024</a:t>
            </a:r>
          </a:p>
          <a:p>
            <a:pPr lvl="2"/>
            <a:r>
              <a:rPr lang="nn-NO" dirty="0"/>
              <a:t>Realnedgang for sektoren samla</a:t>
            </a:r>
          </a:p>
          <a:p>
            <a:pPr lvl="2"/>
            <a:endParaRPr lang="nn-NO" dirty="0"/>
          </a:p>
          <a:p>
            <a:r>
              <a:rPr lang="nn-NO" dirty="0"/>
              <a:t>Regjeringa held fram satsing på desentralisert og fleksibelt tilbod</a:t>
            </a:r>
          </a:p>
          <a:p>
            <a:r>
              <a:rPr lang="nn-NO" dirty="0"/>
              <a:t>Slike satsingar i sektoren blir finansiert gjennom omprioritering av midlar – ikkje friske midlar</a:t>
            </a:r>
          </a:p>
          <a:p>
            <a:r>
              <a:rPr lang="nn-NO" dirty="0"/>
              <a:t>Nedtrapping av midlertidige korona-studieplassar og rekrutteringsstillingar held fram med full tyngde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851AD93-BF1A-BD90-059E-9000F8B0EC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7371EF-2A2C-422F-E17E-F6C9C625D8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n-NO" noProof="0" smtClean="0"/>
              <a:pPr/>
              <a:t>2</a:t>
            </a:fld>
            <a:endParaRPr lang="nn-NO" noProof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3F3D607-312A-3FCC-C22A-904590625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299" y="1076096"/>
            <a:ext cx="5318651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04DDC76-E896-013A-E6EA-2B2E51D5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/>
          <a:p>
            <a:r>
              <a:rPr lang="en-US" dirty="0" err="1"/>
              <a:t>Endring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KD-</a:t>
            </a:r>
            <a:r>
              <a:rPr lang="en-US" dirty="0" err="1"/>
              <a:t>løyving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2024 </a:t>
            </a:r>
            <a:r>
              <a:rPr lang="en-US" dirty="0" err="1"/>
              <a:t>til</a:t>
            </a:r>
            <a:r>
              <a:rPr lang="en-US" dirty="0"/>
              <a:t> 2025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51A3DF6-5462-599C-D111-FFA45D19227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809976" y="1808915"/>
            <a:ext cx="5256000" cy="3240169"/>
          </a:xfrm>
          <a:prstGeom prst="rect">
            <a:avLst/>
          </a:prstGeom>
          <a:noFill/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A989B61-03EB-8B8D-936B-2B3541A63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3FD5CC-9FDC-C311-FAD8-5CFACB081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3</a:t>
            </a:fld>
            <a:endParaRPr lang="nn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E0AE130-5561-36AB-6020-BD3DEDE50EBA}"/>
              </a:ext>
            </a:extLst>
          </p:cNvPr>
          <p:cNvSpPr txBox="1"/>
          <p:nvPr/>
        </p:nvSpPr>
        <p:spPr>
          <a:xfrm>
            <a:off x="5491336" y="3303949"/>
            <a:ext cx="707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-2,4%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7CCA95B-C3F5-3E3A-5E70-66C749B40718}"/>
              </a:ext>
            </a:extLst>
          </p:cNvPr>
          <p:cNvCxnSpPr>
            <a:cxnSpLocks/>
          </p:cNvCxnSpPr>
          <p:nvPr/>
        </p:nvCxnSpPr>
        <p:spPr>
          <a:xfrm flipV="1">
            <a:off x="4995582" y="2239399"/>
            <a:ext cx="1591962" cy="467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2580047F-518B-7066-761E-FA44CC429067}"/>
              </a:ext>
            </a:extLst>
          </p:cNvPr>
          <p:cNvSpPr/>
          <p:nvPr/>
        </p:nvSpPr>
        <p:spPr>
          <a:xfrm>
            <a:off x="4307983" y="2324637"/>
            <a:ext cx="695459" cy="734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AE4F3DD-C13C-0363-04F0-A519C34602D0}"/>
              </a:ext>
            </a:extLst>
          </p:cNvPr>
          <p:cNvSpPr txBox="1"/>
          <p:nvPr/>
        </p:nvSpPr>
        <p:spPr>
          <a:xfrm>
            <a:off x="6654232" y="1809316"/>
            <a:ext cx="4619625" cy="73866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Reduksjon knytt til </a:t>
            </a:r>
            <a:r>
              <a:rPr lang="nb-NO" sz="1400" dirty="0" err="1"/>
              <a:t>studieplassar</a:t>
            </a:r>
            <a:r>
              <a:rPr lang="nb-NO" sz="1400" dirty="0"/>
              <a:t> </a:t>
            </a:r>
            <a:r>
              <a:rPr lang="nb-NO" sz="1400" dirty="0" err="1"/>
              <a:t>frå</a:t>
            </a:r>
            <a:r>
              <a:rPr lang="nb-NO" sz="1400" dirty="0"/>
              <a:t> </a:t>
            </a:r>
            <a:r>
              <a:rPr lang="nb-NO" sz="1400" dirty="0" err="1"/>
              <a:t>tidlegare</a:t>
            </a:r>
            <a:r>
              <a:rPr lang="nb-NO" sz="1400" dirty="0"/>
              <a:t> år, </a:t>
            </a:r>
            <a:r>
              <a:rPr lang="nb-NO" sz="1400" dirty="0" err="1"/>
              <a:t>rekrutteringsstillingar</a:t>
            </a:r>
            <a:r>
              <a:rPr lang="nb-NO" sz="1400" dirty="0"/>
              <a:t> og resultatbasert </a:t>
            </a:r>
            <a:r>
              <a:rPr lang="nb-NO" sz="1400" dirty="0" err="1"/>
              <a:t>utteljing</a:t>
            </a:r>
            <a:r>
              <a:rPr lang="nb-NO" sz="1400" dirty="0"/>
              <a:t> </a:t>
            </a:r>
            <a:r>
              <a:rPr lang="nb-NO" sz="1400" dirty="0" err="1"/>
              <a:t>utgjer</a:t>
            </a:r>
            <a:r>
              <a:rPr lang="nb-NO" sz="1400" dirty="0"/>
              <a:t> totalt 71 mill. kr. 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79DCC4B4-33D0-FCA0-7284-900B0F8BDACB}"/>
              </a:ext>
            </a:extLst>
          </p:cNvPr>
          <p:cNvSpPr txBox="1"/>
          <p:nvPr/>
        </p:nvSpPr>
        <p:spPr>
          <a:xfrm>
            <a:off x="6654232" y="2636343"/>
            <a:ext cx="461962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Reduserte resultatinntekter kjem i </a:t>
            </a:r>
            <a:r>
              <a:rPr lang="nb-NO" sz="1400" dirty="0" err="1"/>
              <a:t>hovudsak</a:t>
            </a:r>
            <a:r>
              <a:rPr lang="nb-NO" sz="1400" dirty="0"/>
              <a:t> </a:t>
            </a:r>
            <a:r>
              <a:rPr lang="nb-NO" sz="1400" dirty="0" err="1"/>
              <a:t>frå</a:t>
            </a:r>
            <a:r>
              <a:rPr lang="nb-NO" sz="1400" dirty="0"/>
              <a:t> redusert studiepoengproduksjon.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9A54D46E-3811-587D-795D-E36B8CA0F6E8}"/>
              </a:ext>
            </a:extLst>
          </p:cNvPr>
          <p:cNvSpPr txBox="1"/>
          <p:nvPr/>
        </p:nvSpPr>
        <p:spPr>
          <a:xfrm>
            <a:off x="6654231" y="4329806"/>
            <a:ext cx="4619625" cy="116955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FLKI har størst reduksjon i oppnådde resultat, og får den største inntektsreduksjonen.</a:t>
            </a:r>
          </a:p>
          <a:p>
            <a:endParaRPr lang="nb-NO" sz="1400" dirty="0"/>
          </a:p>
          <a:p>
            <a:r>
              <a:rPr lang="nb-NO" sz="1400" dirty="0"/>
              <a:t>Dette er </a:t>
            </a:r>
            <a:r>
              <a:rPr lang="nb-NO" sz="1400" dirty="0" err="1"/>
              <a:t>eit</a:t>
            </a:r>
            <a:r>
              <a:rPr lang="nb-NO" sz="1400" dirty="0"/>
              <a:t> resultat av låge </a:t>
            </a:r>
            <a:r>
              <a:rPr lang="nb-NO" sz="1400" dirty="0" err="1"/>
              <a:t>opptakstal</a:t>
            </a:r>
            <a:r>
              <a:rPr lang="nb-NO" sz="1400" dirty="0"/>
              <a:t> på barnehage- og </a:t>
            </a:r>
            <a:r>
              <a:rPr lang="nb-NO" sz="1400" dirty="0" err="1"/>
              <a:t>grunnskulelærarutdanningane</a:t>
            </a:r>
            <a:r>
              <a:rPr lang="nb-NO" sz="1400" dirty="0"/>
              <a:t> </a:t>
            </a:r>
            <a:r>
              <a:rPr lang="nb-NO" sz="1400" dirty="0" err="1"/>
              <a:t>dei</a:t>
            </a:r>
            <a:r>
              <a:rPr lang="nb-NO" sz="1400" dirty="0"/>
              <a:t> siste åra. 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E9A7FB7C-7FE4-D150-950A-59067E9B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31" y="3247926"/>
            <a:ext cx="46196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7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A04DDC76-E896-013A-E6EA-2B2E51D59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/>
          <a:p>
            <a:r>
              <a:rPr lang="en-US" dirty="0" err="1"/>
              <a:t>Endring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KD-</a:t>
            </a:r>
            <a:r>
              <a:rPr lang="en-US" dirty="0" err="1"/>
              <a:t>løyving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2024 </a:t>
            </a:r>
            <a:r>
              <a:rPr lang="en-US" dirty="0" err="1"/>
              <a:t>til</a:t>
            </a:r>
            <a:r>
              <a:rPr lang="en-US" dirty="0"/>
              <a:t> 2025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551A3DF6-5462-599C-D111-FFA45D192276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/>
          <a:stretch>
            <a:fillRect/>
          </a:stretch>
        </p:blipFill>
        <p:spPr>
          <a:xfrm>
            <a:off x="809976" y="1808915"/>
            <a:ext cx="5256000" cy="3240169"/>
          </a:xfrm>
          <a:prstGeom prst="rect">
            <a:avLst/>
          </a:prstGeom>
          <a:noFill/>
        </p:spPr>
      </p:pic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A989B61-03EB-8B8D-936B-2B3541A63A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C3FD5CC-9FDC-C311-FAD8-5CFACB0810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4</a:t>
            </a:fld>
            <a:endParaRPr lang="nn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E0AE130-5561-36AB-6020-BD3DEDE50EBA}"/>
              </a:ext>
            </a:extLst>
          </p:cNvPr>
          <p:cNvSpPr txBox="1"/>
          <p:nvPr/>
        </p:nvSpPr>
        <p:spPr>
          <a:xfrm>
            <a:off x="5491336" y="3303949"/>
            <a:ext cx="707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-2,4%</a:t>
            </a: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7CCA95B-C3F5-3E3A-5E70-66C749B40718}"/>
              </a:ext>
            </a:extLst>
          </p:cNvPr>
          <p:cNvCxnSpPr>
            <a:cxnSpLocks/>
          </p:cNvCxnSpPr>
          <p:nvPr/>
        </p:nvCxnSpPr>
        <p:spPr>
          <a:xfrm flipV="1">
            <a:off x="4995582" y="2239399"/>
            <a:ext cx="1591962" cy="467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ktangel 17">
            <a:extLst>
              <a:ext uri="{FF2B5EF4-FFF2-40B4-BE49-F238E27FC236}">
                <a16:creationId xmlns:a16="http://schemas.microsoft.com/office/drawing/2014/main" id="{2580047F-518B-7066-761E-FA44CC429067}"/>
              </a:ext>
            </a:extLst>
          </p:cNvPr>
          <p:cNvSpPr/>
          <p:nvPr/>
        </p:nvSpPr>
        <p:spPr>
          <a:xfrm>
            <a:off x="4307983" y="2324637"/>
            <a:ext cx="695459" cy="73409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1AE4F3DD-C13C-0363-04F0-A519C34602D0}"/>
              </a:ext>
            </a:extLst>
          </p:cNvPr>
          <p:cNvSpPr txBox="1"/>
          <p:nvPr/>
        </p:nvSpPr>
        <p:spPr>
          <a:xfrm>
            <a:off x="6654232" y="1809316"/>
            <a:ext cx="4619625" cy="95410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Reduksjon knytt til </a:t>
            </a:r>
            <a:r>
              <a:rPr lang="nb-NO" sz="1400" dirty="0" err="1"/>
              <a:t>studieplassar</a:t>
            </a:r>
            <a:r>
              <a:rPr lang="nb-NO" sz="1400" dirty="0"/>
              <a:t> på 13,2 mill. kr. kjem i </a:t>
            </a:r>
            <a:r>
              <a:rPr lang="nb-NO" sz="1400" dirty="0" err="1"/>
              <a:t>hovudsak</a:t>
            </a:r>
            <a:r>
              <a:rPr lang="nb-NO" sz="1400" dirty="0"/>
              <a:t> </a:t>
            </a:r>
            <a:r>
              <a:rPr lang="nb-NO" sz="1400" dirty="0" err="1"/>
              <a:t>frå</a:t>
            </a:r>
            <a:r>
              <a:rPr lang="nb-NO" sz="1400" dirty="0"/>
              <a:t> nedtrapping av </a:t>
            </a:r>
            <a:r>
              <a:rPr lang="nb-NO" sz="1400" dirty="0" err="1"/>
              <a:t>mellombelse</a:t>
            </a:r>
            <a:r>
              <a:rPr lang="nb-NO" sz="1400" dirty="0"/>
              <a:t> korona-</a:t>
            </a:r>
            <a:r>
              <a:rPr lang="nb-NO" sz="1400" dirty="0" err="1"/>
              <a:t>studieplassar</a:t>
            </a:r>
            <a:r>
              <a:rPr lang="nb-NO" sz="1400" dirty="0"/>
              <a:t>, men det er også </a:t>
            </a:r>
            <a:r>
              <a:rPr lang="nb-NO" sz="1400" dirty="0" err="1"/>
              <a:t>nokre</a:t>
            </a:r>
            <a:r>
              <a:rPr lang="nb-NO" sz="1400" dirty="0"/>
              <a:t> </a:t>
            </a:r>
            <a:r>
              <a:rPr lang="nb-NO" sz="1400" dirty="0" err="1"/>
              <a:t>studieplassar</a:t>
            </a:r>
            <a:r>
              <a:rPr lang="nb-NO" sz="1400" dirty="0"/>
              <a:t> som er under opptrapping.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9A54D46E-3811-587D-795D-E36B8CA0F6E8}"/>
              </a:ext>
            </a:extLst>
          </p:cNvPr>
          <p:cNvSpPr txBox="1"/>
          <p:nvPr/>
        </p:nvSpPr>
        <p:spPr>
          <a:xfrm>
            <a:off x="6654231" y="4329806"/>
            <a:ext cx="4619625" cy="52322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Det er FHS og FTMS som har størstedelen av </a:t>
            </a:r>
            <a:r>
              <a:rPr lang="nb-NO" sz="1400" dirty="0" err="1"/>
              <a:t>dei</a:t>
            </a:r>
            <a:r>
              <a:rPr lang="nb-NO" sz="1400" dirty="0"/>
              <a:t> </a:t>
            </a:r>
            <a:r>
              <a:rPr lang="nb-NO" sz="1400" dirty="0" err="1"/>
              <a:t>mellombelse</a:t>
            </a:r>
            <a:r>
              <a:rPr lang="nb-NO" sz="1400" dirty="0"/>
              <a:t> </a:t>
            </a:r>
            <a:r>
              <a:rPr lang="nb-NO" sz="1400" dirty="0" err="1"/>
              <a:t>studieplassane</a:t>
            </a:r>
            <a:r>
              <a:rPr lang="nb-NO" sz="1400" dirty="0"/>
              <a:t>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D938729-5AEE-ED42-0BBC-10E02B323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230" y="2914302"/>
            <a:ext cx="46196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8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FBCAED5-48E4-C3EB-6C88-6961A7DB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 anchor="ctr">
            <a:normAutofit/>
          </a:bodyPr>
          <a:lstStyle/>
          <a:p>
            <a:r>
              <a:rPr lang="en-US" dirty="0" err="1"/>
              <a:t>Utvikling</a:t>
            </a:r>
            <a:r>
              <a:rPr lang="en-US" dirty="0"/>
              <a:t> KD-</a:t>
            </a:r>
            <a:r>
              <a:rPr lang="en-US" dirty="0" err="1"/>
              <a:t>løyving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2019 </a:t>
            </a:r>
            <a:r>
              <a:rPr lang="en-US" dirty="0" err="1"/>
              <a:t>og</a:t>
            </a:r>
            <a:r>
              <a:rPr lang="en-US" dirty="0"/>
              <a:t> prognose </a:t>
            </a:r>
            <a:r>
              <a:rPr lang="en-US" dirty="0" err="1"/>
              <a:t>framover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2FE4B10-5A27-CB03-727B-E1E412DB6F9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</p:spPr>
        <p:txBody>
          <a:bodyPr>
            <a:normAutofit/>
          </a:bodyPr>
          <a:lstStyle/>
          <a:p>
            <a:r>
              <a:rPr lang="en-US" dirty="0" err="1"/>
              <a:t>Midlertidige</a:t>
            </a:r>
            <a:r>
              <a:rPr lang="en-US" dirty="0"/>
              <a:t> </a:t>
            </a:r>
            <a:r>
              <a:rPr lang="en-US" dirty="0" err="1"/>
              <a:t>løyvingar</a:t>
            </a:r>
            <a:r>
              <a:rPr lang="en-US" dirty="0"/>
              <a:t> </a:t>
            </a:r>
            <a:r>
              <a:rPr lang="en-US" dirty="0" err="1"/>
              <a:t>frå</a:t>
            </a:r>
            <a:r>
              <a:rPr lang="en-US" dirty="0"/>
              <a:t> 2020 – 2023 ga HVL </a:t>
            </a:r>
            <a:r>
              <a:rPr lang="en-US" dirty="0" err="1"/>
              <a:t>auka</a:t>
            </a:r>
            <a:r>
              <a:rPr lang="en-US" dirty="0"/>
              <a:t> </a:t>
            </a:r>
            <a:r>
              <a:rPr lang="en-US" dirty="0" err="1"/>
              <a:t>løyving</a:t>
            </a:r>
            <a:r>
              <a:rPr lang="en-US" dirty="0"/>
              <a:t> </a:t>
            </a:r>
            <a:r>
              <a:rPr lang="en-US" dirty="0" err="1"/>
              <a:t>utover</a:t>
            </a:r>
            <a:r>
              <a:rPr lang="en-US" dirty="0"/>
              <a:t> </a:t>
            </a:r>
            <a:r>
              <a:rPr lang="en-US" dirty="0" err="1"/>
              <a:t>prisvekst</a:t>
            </a:r>
            <a:endParaRPr lang="en-US" dirty="0"/>
          </a:p>
          <a:p>
            <a:r>
              <a:rPr lang="en-US" dirty="0"/>
              <a:t>Det same </a:t>
            </a:r>
            <a:r>
              <a:rPr lang="en-US" dirty="0" err="1"/>
              <a:t>gjorde</a:t>
            </a:r>
            <a:r>
              <a:rPr lang="en-US" dirty="0"/>
              <a:t> </a:t>
            </a:r>
            <a:r>
              <a:rPr lang="en-US" dirty="0" err="1"/>
              <a:t>høge</a:t>
            </a:r>
            <a:r>
              <a:rPr lang="en-US" dirty="0"/>
              <a:t> </a:t>
            </a:r>
            <a:r>
              <a:rPr lang="en-US" dirty="0" err="1"/>
              <a:t>resultatinntekter</a:t>
            </a:r>
            <a:endParaRPr lang="en-US" dirty="0"/>
          </a:p>
          <a:p>
            <a:r>
              <a:rPr lang="en-US" dirty="0" err="1"/>
              <a:t>Frå</a:t>
            </a:r>
            <a:r>
              <a:rPr lang="en-US" dirty="0"/>
              <a:t> 2024 er </a:t>
            </a:r>
            <a:r>
              <a:rPr lang="en-US" dirty="0" err="1"/>
              <a:t>situasjonen</a:t>
            </a:r>
            <a:r>
              <a:rPr lang="en-US" dirty="0"/>
              <a:t> </a:t>
            </a:r>
            <a:r>
              <a:rPr lang="en-US" dirty="0" err="1"/>
              <a:t>motsett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Nedtrapping</a:t>
            </a:r>
            <a:r>
              <a:rPr lang="en-US" dirty="0"/>
              <a:t> </a:t>
            </a:r>
            <a:r>
              <a:rPr lang="en-US" dirty="0" err="1"/>
              <a:t>midlertidige</a:t>
            </a:r>
            <a:r>
              <a:rPr lang="en-US" dirty="0"/>
              <a:t> </a:t>
            </a:r>
            <a:r>
              <a:rPr lang="en-US" dirty="0" err="1"/>
              <a:t>løyvingar</a:t>
            </a:r>
            <a:endParaRPr lang="en-US" dirty="0"/>
          </a:p>
          <a:p>
            <a:pPr lvl="1"/>
            <a:r>
              <a:rPr lang="en-US" dirty="0" err="1"/>
              <a:t>Redusert</a:t>
            </a:r>
            <a:r>
              <a:rPr lang="en-US" dirty="0"/>
              <a:t> </a:t>
            </a:r>
            <a:r>
              <a:rPr lang="en-US" dirty="0" err="1"/>
              <a:t>studiepoengproduksjon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/>
              <a:t>Realnedgang</a:t>
            </a:r>
            <a:endParaRPr lang="en-US" dirty="0"/>
          </a:p>
          <a:p>
            <a:r>
              <a:rPr lang="en-US" dirty="0"/>
              <a:t>I </a:t>
            </a:r>
            <a:r>
              <a:rPr lang="en-US" dirty="0" err="1"/>
              <a:t>figuren</a:t>
            </a:r>
            <a:r>
              <a:rPr lang="en-US" dirty="0"/>
              <a:t> er det </a:t>
            </a:r>
            <a:r>
              <a:rPr lang="en-US" dirty="0" err="1"/>
              <a:t>lagt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grunn</a:t>
            </a:r>
            <a:r>
              <a:rPr lang="en-US" dirty="0"/>
              <a:t> </a:t>
            </a:r>
            <a:r>
              <a:rPr lang="en-US" dirty="0" err="1"/>
              <a:t>opptakstal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nivå</a:t>
            </a:r>
            <a:r>
              <a:rPr lang="en-US" dirty="0"/>
              <a:t> med H2024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komande</a:t>
            </a:r>
            <a:r>
              <a:rPr lang="en-US" dirty="0"/>
              <a:t> </a:t>
            </a:r>
            <a:r>
              <a:rPr lang="en-US" dirty="0" err="1"/>
              <a:t>åra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E4F56B59-2D71-4873-1427-F1BA821C5C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1950" y="6408000"/>
            <a:ext cx="10926137" cy="450000"/>
          </a:xfrm>
        </p:spPr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79D1E2C-FAB2-DD1F-20ED-2A1628563D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38087" y="6406054"/>
            <a:ext cx="450000" cy="450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0BEE4E4-E047-6A49-BCB9-4D06E7BA237B}" type="slidenum">
              <a:rPr lang="nn-NO" smtClean="0"/>
              <a:pPr>
                <a:spcAft>
                  <a:spcPts val="600"/>
                </a:spcAft>
              </a:pPr>
              <a:t>5</a:t>
            </a:fld>
            <a:endParaRPr lang="nn-NO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EF16D78-4C5E-181E-76EC-1330AB2354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6790255"/>
              </p:ext>
            </p:extLst>
          </p:nvPr>
        </p:nvGraphicFramePr>
        <p:xfrm>
          <a:off x="809047" y="1352020"/>
          <a:ext cx="5256000" cy="50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4413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128E16-8D84-8584-D453-0CFF5E39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Oppdatert prognose med </a:t>
            </a:r>
            <a:r>
              <a:rPr lang="nb-NO" dirty="0" err="1"/>
              <a:t>opptakstal</a:t>
            </a:r>
            <a:r>
              <a:rPr lang="nb-NO" dirty="0"/>
              <a:t> H2024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A43E76-244B-E6BC-A277-1DBC2AADC80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420EA66-0AA3-494D-1B33-FFCD094A5B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n-NO" smtClean="0"/>
              <a:pPr/>
              <a:t>6</a:t>
            </a:fld>
            <a:endParaRPr lang="nn-NO" dirty="0"/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F1EDFD80-3D8C-40FA-C6D3-7A48C5BB94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03558"/>
              </p:ext>
            </p:extLst>
          </p:nvPr>
        </p:nvGraphicFramePr>
        <p:xfrm>
          <a:off x="811213" y="1347788"/>
          <a:ext cx="5246687" cy="5068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Plassholder for innhold 11">
            <a:extLst>
              <a:ext uri="{FF2B5EF4-FFF2-40B4-BE49-F238E27FC236}">
                <a16:creationId xmlns:a16="http://schemas.microsoft.com/office/drawing/2014/main" id="{B5767A8B-773F-4660-A322-6EC6ED5FA4D4}"/>
              </a:ext>
            </a:extLst>
          </p:cNvPr>
          <p:cNvGraphicFramePr>
            <a:graphicFrameLocks noGrp="1"/>
          </p:cNvGraphicFramePr>
          <p:nvPr>
            <p:ph idx="12"/>
            <p:extLst>
              <p:ext uri="{D42A27DB-BD31-4B8C-83A1-F6EECF244321}">
                <p14:modId xmlns:p14="http://schemas.microsoft.com/office/powerpoint/2010/main" val="3663366705"/>
              </p:ext>
            </p:extLst>
          </p:nvPr>
        </p:nvGraphicFramePr>
        <p:xfrm>
          <a:off x="6472238" y="1347788"/>
          <a:ext cx="5256212" cy="5062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kstSylinder 12">
            <a:extLst>
              <a:ext uri="{FF2B5EF4-FFF2-40B4-BE49-F238E27FC236}">
                <a16:creationId xmlns:a16="http://schemas.microsoft.com/office/drawing/2014/main" id="{76970398-2FE4-6663-CF63-FE663901906E}"/>
              </a:ext>
            </a:extLst>
          </p:cNvPr>
          <p:cNvSpPr txBox="1"/>
          <p:nvPr/>
        </p:nvSpPr>
        <p:spPr>
          <a:xfrm>
            <a:off x="7677013" y="3177832"/>
            <a:ext cx="3105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Samla sett stor </a:t>
            </a:r>
            <a:r>
              <a:rPr lang="nb-NO" dirty="0" err="1"/>
              <a:t>auke</a:t>
            </a:r>
            <a:r>
              <a:rPr lang="nb-NO" dirty="0"/>
              <a:t> i opptak H2024</a:t>
            </a:r>
          </a:p>
          <a:p>
            <a:endParaRPr lang="nb-NO" dirty="0"/>
          </a:p>
          <a:p>
            <a:r>
              <a:rPr lang="nb-NO" dirty="0"/>
              <a:t>Dette påverkar </a:t>
            </a:r>
            <a:r>
              <a:rPr lang="nb-NO" dirty="0" err="1"/>
              <a:t>prognosane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</a:t>
            </a:r>
            <a:r>
              <a:rPr lang="nb-NO" dirty="0" err="1"/>
              <a:t>komande</a:t>
            </a:r>
            <a:r>
              <a:rPr lang="nb-NO" dirty="0"/>
              <a:t> åra </a:t>
            </a:r>
            <a:r>
              <a:rPr lang="nb-NO" dirty="0" err="1"/>
              <a:t>betydeleg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6191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A79B7E-A6EC-2BFD-1336-F2EAE518036E}"/>
              </a:ext>
            </a:extLst>
          </p:cNvPr>
          <p:cNvSpPr txBox="1">
            <a:spLocks/>
          </p:cNvSpPr>
          <p:nvPr/>
        </p:nvSpPr>
        <p:spPr>
          <a:xfrm>
            <a:off x="586478" y="1683756"/>
            <a:ext cx="3115265" cy="239635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b-NO" sz="2500" dirty="0">
                <a:solidFill>
                  <a:schemeClr val="tx1"/>
                </a:solidFill>
              </a:rPr>
              <a:t>Dagens budsjettprinsipp for </a:t>
            </a:r>
            <a:r>
              <a:rPr lang="nb-NO" sz="2500" dirty="0" err="1">
                <a:solidFill>
                  <a:schemeClr val="tx1"/>
                </a:solidFill>
              </a:rPr>
              <a:t>fellesadm</a:t>
            </a:r>
            <a:r>
              <a:rPr lang="nb-NO" sz="2500" dirty="0">
                <a:solidFill>
                  <a:schemeClr val="tx1"/>
                </a:solidFill>
              </a:rPr>
              <a:t>. og </a:t>
            </a:r>
            <a:r>
              <a:rPr lang="nb-NO" sz="2500" dirty="0" err="1">
                <a:solidFill>
                  <a:schemeClr val="tx1"/>
                </a:solidFill>
              </a:rPr>
              <a:t>felleskostnadar</a:t>
            </a:r>
            <a:endParaRPr lang="nb-NO" sz="2500" dirty="0">
              <a:solidFill>
                <a:schemeClr val="tx1"/>
              </a:solidFill>
            </a:endParaRP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B14F8092-AEAE-81CF-C301-147F894B7F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528515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616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30C719-A697-AEE9-62D1-9529D8AA8165}"/>
              </a:ext>
            </a:extLst>
          </p:cNvPr>
          <p:cNvSpPr txBox="1">
            <a:spLocks/>
          </p:cNvSpPr>
          <p:nvPr/>
        </p:nvSpPr>
        <p:spPr>
          <a:xfrm>
            <a:off x="586478" y="1683756"/>
            <a:ext cx="3115265" cy="239635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n-NO" sz="2500" dirty="0"/>
              <a:t>Fordele tildeling mellom felleskostnader, fakultet og administrative einingar</a:t>
            </a: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96BEF462-CD55-A5A0-5C2B-C70460665E15}"/>
              </a:ext>
            </a:extLst>
          </p:cNvPr>
          <p:cNvGraphicFramePr>
            <a:graphicFrameLocks/>
          </p:cNvGraphicFramePr>
          <p:nvPr/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468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7A4C8EC4-3D16-22F4-1FF7-BFD6BF624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n-NO" sz="3400">
                <a:solidFill>
                  <a:srgbClr val="FFFFFF"/>
                </a:solidFill>
              </a:rPr>
              <a:t>Rammefordeling mellom dei administrative einingane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1F1E98D5-7D70-3206-B9B1-D2193864F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n-NO" sz="1300" dirty="0"/>
              <a:t>Viktig å sette riktig og rettferdig utgangsnivå</a:t>
            </a:r>
          </a:p>
          <a:p>
            <a:pPr marL="0" indent="0">
              <a:buNone/>
            </a:pPr>
            <a:endParaRPr lang="nn-NO" sz="1300" dirty="0"/>
          </a:p>
          <a:p>
            <a:r>
              <a:rPr lang="nn-NO" sz="1300" dirty="0"/>
              <a:t>Ta utgangspunkt i årets ramme (2024), med eit kritisk blikk</a:t>
            </a:r>
          </a:p>
          <a:p>
            <a:r>
              <a:rPr lang="nn-NO" sz="1300" dirty="0"/>
              <a:t>Fordele ramma på nivå to, prorektor- og direktørnivå</a:t>
            </a:r>
          </a:p>
          <a:p>
            <a:r>
              <a:rPr lang="nn-NO" sz="1300" dirty="0"/>
              <a:t>Korrigere for eventuell prisjustering på felleskostnader (husleige, straum etc.)</a:t>
            </a:r>
          </a:p>
          <a:p>
            <a:pPr marL="0" indent="0">
              <a:buNone/>
            </a:pPr>
            <a:r>
              <a:rPr lang="nn-NO" sz="1300" dirty="0"/>
              <a:t>	-Viktig å sikre god og tilstrekkeleg drift</a:t>
            </a:r>
          </a:p>
          <a:p>
            <a:r>
              <a:rPr lang="nn-NO" sz="1300" dirty="0"/>
              <a:t>Korrigere for planlagde/gjennomførte endringar i 2024</a:t>
            </a:r>
          </a:p>
          <a:p>
            <a:r>
              <a:rPr lang="nn-NO" sz="1300" dirty="0"/>
              <a:t>Korrigere for redusert tildeling (realnedgang i forslag til statsbudsjett 2025)</a:t>
            </a:r>
          </a:p>
          <a:p>
            <a:r>
              <a:rPr lang="nn-NO" sz="1300" dirty="0"/>
              <a:t> Institusjonelle avtaler blir ein del av ramma til prorektor og direktør</a:t>
            </a:r>
          </a:p>
          <a:p>
            <a:pPr marL="0" indent="0">
              <a:buNone/>
            </a:pPr>
            <a:r>
              <a:rPr lang="nn-NO" sz="1300" dirty="0"/>
              <a:t>	</a:t>
            </a:r>
          </a:p>
          <a:p>
            <a:endParaRPr lang="nn-NO" sz="1300" dirty="0"/>
          </a:p>
          <a:p>
            <a:pPr lvl="1"/>
            <a:endParaRPr lang="nn-NO" sz="1300" dirty="0"/>
          </a:p>
          <a:p>
            <a:pPr lvl="1"/>
            <a:endParaRPr lang="nn-NO" sz="1300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B0F56C0-D4BD-A2CD-48C2-34C730B67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5251174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D6D8C2B-60EF-C832-0A12-1F9567D141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541564" y="6356350"/>
            <a:ext cx="1812235" cy="365125"/>
          </a:xfr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0BEE4E4-E047-6A49-BCB9-4D06E7BA237B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869938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-tema">
      <a:dk1>
        <a:srgbClr val="004357"/>
      </a:dk1>
      <a:lt1>
        <a:srgbClr val="FFFFFF"/>
      </a:lt1>
      <a:dk2>
        <a:srgbClr val="004357"/>
      </a:dk2>
      <a:lt2>
        <a:srgbClr val="FFFFFF"/>
      </a:lt2>
      <a:accent1>
        <a:srgbClr val="1B7C83"/>
      </a:accent1>
      <a:accent2>
        <a:srgbClr val="64D0DF"/>
      </a:accent2>
      <a:accent3>
        <a:srgbClr val="98E0E4"/>
      </a:accent3>
      <a:accent4>
        <a:srgbClr val="E7C507"/>
      </a:accent4>
      <a:accent5>
        <a:srgbClr val="B65A20"/>
      </a:accent5>
      <a:accent6>
        <a:srgbClr val="6D2439"/>
      </a:accent6>
      <a:hlink>
        <a:srgbClr val="1C8087"/>
      </a:hlink>
      <a:folHlink>
        <a:srgbClr val="C85A7A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BA60684260164DB90E72F836633330" ma:contentTypeVersion="18" ma:contentTypeDescription="Opprett et nytt dokument." ma:contentTypeScope="" ma:versionID="2be18ce49df7292179c8191b37a7ab4f">
  <xsd:schema xmlns:xsd="http://www.w3.org/2001/XMLSchema" xmlns:xs="http://www.w3.org/2001/XMLSchema" xmlns:p="http://schemas.microsoft.com/office/2006/metadata/properties" xmlns:ns2="10a53996-ac63-44df-be64-0e68ad3e713c" xmlns:ns3="8f11d904-bdb5-419b-9cc6-c363bd43cf4b" targetNamespace="http://schemas.microsoft.com/office/2006/metadata/properties" ma:root="true" ma:fieldsID="3a2c8ed435a929c68d7242abdb6a2784" ns2:_="" ns3:_="">
    <xsd:import namespace="10a53996-ac63-44df-be64-0e68ad3e713c"/>
    <xsd:import namespace="8f11d904-bdb5-419b-9cc6-c363bd43cf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53996-ac63-44df-be64-0e68ad3e71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d5ac12ea-e064-4df2-9638-65326f4f9e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11d904-bdb5-419b-9cc6-c363bd43cf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427b4a-4a68-4ba8-ad7e-5f541d371bc6}" ma:internalName="TaxCatchAll" ma:showField="CatchAllData" ma:web="8f11d904-bdb5-419b-9cc6-c363bd43cf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0a53996-ac63-44df-be64-0e68ad3e713c">
      <Terms xmlns="http://schemas.microsoft.com/office/infopath/2007/PartnerControls"/>
    </lcf76f155ced4ddcb4097134ff3c332f>
    <TaxCatchAll xmlns="8f11d904-bdb5-419b-9cc6-c363bd43cf4b" xsi:nil="true"/>
  </documentManagement>
</p:properties>
</file>

<file path=customXml/itemProps1.xml><?xml version="1.0" encoding="utf-8"?>
<ds:datastoreItem xmlns:ds="http://schemas.openxmlformats.org/officeDocument/2006/customXml" ds:itemID="{5F01D4B5-1337-4E0B-991E-575CF1C4F3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20BD3B-7B43-4D85-8F06-41BD41669C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53996-ac63-44df-be64-0e68ad3e713c"/>
    <ds:schemaRef ds:uri="8f11d904-bdb5-419b-9cc6-c363bd43cf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789A7-CC38-4D85-8E57-05C60D3BBAC3}">
  <ds:schemaRefs>
    <ds:schemaRef ds:uri="68e05614-1fd9-4c9d-8faa-3e7240fabfb5"/>
    <ds:schemaRef ds:uri="870c8f6d-aa3e-4c55-8678-e6f05f72e74a"/>
    <ds:schemaRef ds:uri="c8a82dbf-16a6-4da7-b839-bacac19a71de"/>
    <ds:schemaRef ds:uri="f5c3ef01-c1db-4dc5-9580-58fdd672648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0a53996-ac63-44df-be64-0e68ad3e713c"/>
    <ds:schemaRef ds:uri="8f11d904-bdb5-419b-9cc6-c363bd43cf4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681</TotalTime>
  <Words>665</Words>
  <Application>Microsoft Office PowerPoint</Application>
  <PresentationFormat>Widescreen</PresentationFormat>
  <Paragraphs>78</Paragraphs>
  <Slides>10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9" baseType="lpstr">
      <vt:lpstr>.AppleSystemUIFont</vt:lpstr>
      <vt:lpstr>Aptos</vt:lpstr>
      <vt:lpstr>Aptos Display</vt:lpstr>
      <vt:lpstr>Arial</vt:lpstr>
      <vt:lpstr>Calibri</vt:lpstr>
      <vt:lpstr>Georgia</vt:lpstr>
      <vt:lpstr>Wingdings</vt:lpstr>
      <vt:lpstr>HVL</vt:lpstr>
      <vt:lpstr>Office-tema</vt:lpstr>
      <vt:lpstr>Statsbudsjett 2025 og utsikter i åra etter</vt:lpstr>
      <vt:lpstr>Forslag til statsbudsjett 2025 – for sektoren samla</vt:lpstr>
      <vt:lpstr>Endring i KD-løyving frå 2024 til 2025</vt:lpstr>
      <vt:lpstr>Endring i KD-løyving frå 2024 til 2025</vt:lpstr>
      <vt:lpstr>Utvikling KD-løyving frå 2019 og prognose framover</vt:lpstr>
      <vt:lpstr>Oppdatert prognose med opptakstal H2024</vt:lpstr>
      <vt:lpstr>PowerPoint-presentasjon</vt:lpstr>
      <vt:lpstr>PowerPoint-presentasjon</vt:lpstr>
      <vt:lpstr>Rammefordeling mellom dei administrative einingane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Svein Tore Sviggum</cp:lastModifiedBy>
  <cp:revision>9</cp:revision>
  <dcterms:created xsi:type="dcterms:W3CDTF">2016-11-30T08:20:17Z</dcterms:created>
  <dcterms:modified xsi:type="dcterms:W3CDTF">2024-10-23T12:27:28Z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0x010100A1BA60684260164DB90E72F836633330</vt:lpwstr>
  </property>
  <property fmtid="{D5CDD505-2E9C-101B-9397-08002B2CF9AE}" pid="3" name="MediaServiceImageTags">
    <vt:lpwstr/>
  </property>
</Properties>
</file>