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82" r:id="rId5"/>
    <p:sldId id="304" r:id="rId6"/>
    <p:sldId id="308" r:id="rId7"/>
    <p:sldId id="309" r:id="rId8"/>
    <p:sldId id="307" r:id="rId9"/>
    <p:sldId id="31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F9BC3-40FF-43E4-9AE1-DF74D0D02FBA}" v="7" dt="2022-03-09T08:41:38.451"/>
    <p1510:client id="{AE749C57-2066-704E-83C2-51238D01BA94}" v="41" dt="2022-03-08T20:30:4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Grethe Naustdal" userId="97d8e385-9e48-410e-94e1-6437cff199fc" providerId="ADAL" clId="{6E7F9BC3-40FF-43E4-9AE1-DF74D0D02FBA}"/>
    <pc:docChg chg="custSel modSld">
      <pc:chgData name="Anne-Grethe Naustdal" userId="97d8e385-9e48-410e-94e1-6437cff199fc" providerId="ADAL" clId="{6E7F9BC3-40FF-43E4-9AE1-DF74D0D02FBA}" dt="2022-03-09T08:41:38.451" v="6" actId="1076"/>
      <pc:docMkLst>
        <pc:docMk/>
      </pc:docMkLst>
      <pc:sldChg chg="modSp mod">
        <pc:chgData name="Anne-Grethe Naustdal" userId="97d8e385-9e48-410e-94e1-6437cff199fc" providerId="ADAL" clId="{6E7F9BC3-40FF-43E4-9AE1-DF74D0D02FBA}" dt="2022-03-09T08:41:38.451" v="6" actId="1076"/>
        <pc:sldMkLst>
          <pc:docMk/>
          <pc:sldMk cId="4222341653" sldId="307"/>
        </pc:sldMkLst>
        <pc:spChg chg="mod">
          <ac:chgData name="Anne-Grethe Naustdal" userId="97d8e385-9e48-410e-94e1-6437cff199fc" providerId="ADAL" clId="{6E7F9BC3-40FF-43E4-9AE1-DF74D0D02FBA}" dt="2022-03-09T08:41:38.451" v="6" actId="1076"/>
          <ac:spMkLst>
            <pc:docMk/>
            <pc:sldMk cId="4222341653" sldId="307"/>
            <ac:spMk id="13" creationId="{3F248B17-90CC-4549-9842-FF10A7F505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09.03.2022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9E3A7-B713-4506-9DDF-B3901A1E4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F730262-E5C8-4146-96A8-5BB5135BA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407875-7352-474D-B22C-27E795E3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7AE9-94C9-4D7D-B633-5558363CD569}" type="datetimeFigureOut">
              <a:rPr lang="nb-NO" smtClean="0"/>
              <a:t>09.03.2022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17AEB3-031B-45C8-8ACF-1D4125AE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80A6C1-7E17-4B9F-806E-F3B7771D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6DBB-CB99-4CA1-B07C-F9FFF2507C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60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  <p:sldLayoutId id="2147483676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5"/>
          <p:cNvSpPr>
            <a:spLocks noGrp="1"/>
          </p:cNvSpPr>
          <p:nvPr>
            <p:ph type="ctrTitle"/>
          </p:nvPr>
        </p:nvSpPr>
        <p:spPr>
          <a:xfrm>
            <a:off x="609600" y="1785695"/>
            <a:ext cx="5966124" cy="190717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nb-NO" sz="1500"/>
            </a:br>
            <a:br>
              <a:rPr lang="nb-NO" sz="1500"/>
            </a:br>
            <a:r>
              <a:rPr lang="nb-NO" sz="1500"/>
              <a:t> </a:t>
            </a:r>
            <a:br>
              <a:rPr lang="nb-NO" sz="3600"/>
            </a:br>
            <a:r>
              <a:rPr lang="nb-NO" sz="3600"/>
              <a:t>Klagenemnda – årsrapport 2021</a:t>
            </a:r>
            <a:br>
              <a:rPr lang="nn-NO" sz="2400" b="1">
                <a:effectLst/>
              </a:rPr>
            </a:br>
            <a:br>
              <a:rPr lang="nn-NO" sz="2400" b="1">
                <a:effectLst/>
              </a:rPr>
            </a:br>
            <a:endParaRPr lang="nb-NO" sz="2400" b="1"/>
          </a:p>
        </p:txBody>
      </p:sp>
      <p:sp>
        <p:nvSpPr>
          <p:cNvPr id="18" name="Plassholder for tekst 17"/>
          <p:cNvSpPr>
            <a:spLocks noGrp="1"/>
          </p:cNvSpPr>
          <p:nvPr>
            <p:ph type="subTitle" idx="1"/>
          </p:nvPr>
        </p:nvSpPr>
        <p:spPr>
          <a:xfrm>
            <a:off x="360277" y="4258243"/>
            <a:ext cx="6215447" cy="1581949"/>
          </a:xfrm>
        </p:spPr>
        <p:txBody>
          <a:bodyPr vert="horz" lIns="0" tIns="0" rIns="0" bIns="0" rtlCol="0">
            <a:normAutofit/>
          </a:bodyPr>
          <a:lstStyle/>
          <a:p>
            <a:r>
              <a:rPr lang="nb-NO"/>
              <a:t>Anne-Grethe Naustdal</a:t>
            </a:r>
          </a:p>
          <a:p>
            <a:r>
              <a:rPr lang="nb-NO"/>
              <a:t>Prorektor for utdanning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5DC779-7E24-3848-A3C4-AA608B3031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6001" y="5497513"/>
            <a:ext cx="5040000" cy="908050"/>
          </a:xfrm>
        </p:spPr>
        <p:txBody>
          <a:bodyPr/>
          <a:lstStyle/>
          <a:p>
            <a:endParaRPr lang="nb-NO"/>
          </a:p>
          <a:p>
            <a:r>
              <a:rPr lang="nb-NO"/>
              <a:t>Styremøte 9.mars 2022</a:t>
            </a:r>
          </a:p>
          <a:p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B492FFE5-6A73-7D48-8D7D-CC7B819BC0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86000E7-09B1-4F91-B687-97FD0ACFFB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405563"/>
            <a:ext cx="450850" cy="450850"/>
          </a:xfrm>
        </p:spPr>
        <p:txBody>
          <a:bodyPr/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pic>
        <p:nvPicPr>
          <p:cNvPr id="2" name="Bilde 1" descr="Et bilde som inneholder utendørs, vann, natur&#10;&#10;Automatisk generert beskrivels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48"/>
          <a:stretch/>
        </p:blipFill>
        <p:spPr>
          <a:xfrm>
            <a:off x="6936000" y="1588"/>
            <a:ext cx="5256000" cy="68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07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bord&#10;&#10;Automatisk generert beskrivelse">
            <a:extLst>
              <a:ext uri="{FF2B5EF4-FFF2-40B4-BE49-F238E27FC236}">
                <a16:creationId xmlns:a16="http://schemas.microsoft.com/office/drawing/2014/main" id="{CE9797FF-1D49-D04F-B151-57B9F8AF7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75" y="1310514"/>
            <a:ext cx="11420475" cy="3882959"/>
          </a:xfrm>
          <a:noFill/>
        </p:spPr>
      </p:pic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D634557B-6BEA-1646-B1BD-D409CCF0D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37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6C9E4A3-20DA-4275-B5E8-7E0A721F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/>
              <a:t>Ulike klagesaker nemnda har handsama i 2021</a:t>
            </a:r>
            <a:endParaRPr lang="en-US"/>
          </a:p>
        </p:txBody>
      </p:sp>
      <p:pic>
        <p:nvPicPr>
          <p:cNvPr id="7" name="Plassholder for innhold 6" descr="Et bilde som inneholder bord&#10;&#10;Automatisk generert beskrivelse">
            <a:extLst>
              <a:ext uri="{FF2B5EF4-FFF2-40B4-BE49-F238E27FC236}">
                <a16:creationId xmlns:a16="http://schemas.microsoft.com/office/drawing/2014/main" id="{80AE0D8E-86D2-184B-AD9F-A4D201E03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6" y="1616586"/>
            <a:ext cx="10926000" cy="4534288"/>
          </a:xfrm>
          <a:noFill/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24AE063-F95F-4E9F-A143-FC15E03711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E23FBFA-F5E2-E548-9BD3-7195BE57B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598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4A2D9CB-A852-BB41-B335-D002045EB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75" y="425426"/>
            <a:ext cx="11420475" cy="5653135"/>
          </a:xfrm>
          <a:noFill/>
        </p:spPr>
      </p:pic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5F3BACDE-D091-214A-8E9D-0054CCBE6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25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1">
            <a:extLst>
              <a:ext uri="{FF2B5EF4-FFF2-40B4-BE49-F238E27FC236}">
                <a16:creationId xmlns:a16="http://schemas.microsoft.com/office/drawing/2014/main" id="{7CE29EB9-4D09-4DF6-A5C4-AA397DEB5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4D1955-7045-D34D-92BE-3F7C58F75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99630123-4B57-4DFF-8FA5-2A815DAC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/>
          <a:p>
            <a:r>
              <a:rPr lang="en-US"/>
              <a:t>Type </a:t>
            </a:r>
            <a:r>
              <a:rPr lang="en-US" err="1"/>
              <a:t>fuskesaker</a:t>
            </a:r>
            <a:endParaRPr lang="en-US"/>
          </a:p>
        </p:txBody>
      </p:sp>
      <p:pic>
        <p:nvPicPr>
          <p:cNvPr id="11" name="Plassholder for innhold 10" descr="Et bilde som inneholder tekst, bærbar PC, innendørs, datamaskin&#10;&#10;Automatisk generert beskrivelse">
            <a:extLst>
              <a:ext uri="{FF2B5EF4-FFF2-40B4-BE49-F238E27FC236}">
                <a16:creationId xmlns:a16="http://schemas.microsoft.com/office/drawing/2014/main" id="{1BF0A08D-B0B4-174B-BD1C-006DF197B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047" y="2126830"/>
            <a:ext cx="5256000" cy="3508379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9081D6-883D-3F4D-B9C7-ABD7EE7BE26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err="1"/>
              <a:t>Fuskehandlingane</a:t>
            </a:r>
            <a:r>
              <a:rPr lang="nb-NO"/>
              <a:t> i 2021 har for det meste </a:t>
            </a:r>
            <a:r>
              <a:rPr lang="nb-NO" err="1"/>
              <a:t>vore</a:t>
            </a:r>
            <a:r>
              <a:rPr lang="nb-NO"/>
              <a:t> plagiat, etterfølgt av </a:t>
            </a:r>
            <a:r>
              <a:rPr lang="nb-NO" err="1"/>
              <a:t>ulovleg</a:t>
            </a:r>
            <a:r>
              <a:rPr lang="nb-NO"/>
              <a:t> samarbeid på eksamen</a:t>
            </a:r>
          </a:p>
          <a:p>
            <a:pPr lvl="1"/>
            <a:r>
              <a:rPr lang="nb-NO"/>
              <a:t>44 saker med mistanke om plagiat</a:t>
            </a:r>
          </a:p>
          <a:p>
            <a:pPr lvl="1"/>
            <a:r>
              <a:rPr lang="nb-NO"/>
              <a:t>40 saker </a:t>
            </a:r>
            <a:r>
              <a:rPr lang="nb-NO" err="1"/>
              <a:t>handlar</a:t>
            </a:r>
            <a:r>
              <a:rPr lang="nb-NO"/>
              <a:t> om mistanke om </a:t>
            </a:r>
            <a:r>
              <a:rPr lang="nb-NO" err="1"/>
              <a:t>ulovleg</a:t>
            </a:r>
            <a:r>
              <a:rPr lang="nb-NO"/>
              <a:t> samarbeid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I </a:t>
            </a:r>
            <a:r>
              <a:rPr lang="nb-NO" err="1"/>
              <a:t>hovudsak</a:t>
            </a:r>
            <a:r>
              <a:rPr lang="nb-NO"/>
              <a:t> er mistanken om fusk knytt til heimeeksamen </a:t>
            </a:r>
          </a:p>
          <a:p>
            <a:r>
              <a:rPr lang="nb-NO"/>
              <a:t>Flest tilfelle er fysiske </a:t>
            </a:r>
            <a:r>
              <a:rPr lang="nb-NO" err="1"/>
              <a:t>skuleeksamenar</a:t>
            </a:r>
            <a:r>
              <a:rPr lang="nb-NO"/>
              <a:t> omgjort til digital heimeeksamen med same tal </a:t>
            </a:r>
            <a:r>
              <a:rPr lang="nb-NO" err="1"/>
              <a:t>timar</a:t>
            </a: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F248B17-90CC-4549-9842-FF10A7F5050B}"/>
              </a:ext>
            </a:extLst>
          </p:cNvPr>
          <p:cNvSpPr txBox="1"/>
          <p:nvPr/>
        </p:nvSpPr>
        <p:spPr>
          <a:xfrm>
            <a:off x="4427451" y="5573005"/>
            <a:ext cx="16995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/>
              <a:t>Bilde av Andy Barbour fra Pexels</a:t>
            </a:r>
          </a:p>
        </p:txBody>
      </p:sp>
    </p:spTree>
    <p:extLst>
      <p:ext uri="{BB962C8B-B14F-4D97-AF65-F5344CB8AC3E}">
        <p14:creationId xmlns:p14="http://schemas.microsoft.com/office/powerpoint/2010/main" val="422234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9E339284-2E69-1C47-B274-9B0ADDB52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B08D390-07C9-1042-B724-4727C61D8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04E27CE-A49D-404F-9C55-05CEA932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Krafttak mot fusk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CB4373F-47A5-BF4A-8D34-25FE2687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err="1"/>
              <a:t>Leiarar</a:t>
            </a:r>
            <a:r>
              <a:rPr lang="nb-NO"/>
              <a:t>, </a:t>
            </a:r>
            <a:r>
              <a:rPr lang="nb-NO" err="1"/>
              <a:t>fagleg</a:t>
            </a:r>
            <a:r>
              <a:rPr lang="nb-NO"/>
              <a:t> og administrativt tilsette, </a:t>
            </a:r>
            <a:r>
              <a:rPr lang="nb-NO" err="1"/>
              <a:t>bibliotektilsette</a:t>
            </a:r>
            <a:r>
              <a:rPr lang="nb-NO"/>
              <a:t> og </a:t>
            </a:r>
            <a:r>
              <a:rPr lang="nb-NO" err="1"/>
              <a:t>studentar</a:t>
            </a:r>
            <a:r>
              <a:rPr lang="nb-NO"/>
              <a:t> må jobbe tett </a:t>
            </a:r>
            <a:r>
              <a:rPr lang="nb-NO" err="1"/>
              <a:t>saman</a:t>
            </a:r>
            <a:r>
              <a:rPr lang="nb-NO"/>
              <a:t> for å forebygge alle </a:t>
            </a:r>
            <a:r>
              <a:rPr lang="nb-NO" err="1"/>
              <a:t>formar</a:t>
            </a:r>
            <a:r>
              <a:rPr lang="nb-NO"/>
              <a:t> for fusk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Vi vil mellom anna jobbe med å : </a:t>
            </a:r>
          </a:p>
          <a:p>
            <a:r>
              <a:rPr lang="nb-NO"/>
              <a:t>utvikle våre vurderingsformer</a:t>
            </a:r>
          </a:p>
          <a:p>
            <a:r>
              <a:rPr lang="nb-NO"/>
              <a:t>ha tett dialog med </a:t>
            </a:r>
            <a:r>
              <a:rPr lang="nb-NO" err="1"/>
              <a:t>studentane</a:t>
            </a:r>
            <a:r>
              <a:rPr lang="nb-NO"/>
              <a:t> om tema og </a:t>
            </a:r>
            <a:r>
              <a:rPr lang="nb-NO" err="1"/>
              <a:t>vere</a:t>
            </a:r>
            <a:r>
              <a:rPr lang="nb-NO"/>
              <a:t> gode </a:t>
            </a:r>
            <a:r>
              <a:rPr lang="nb-NO" err="1"/>
              <a:t>rollemodellar</a:t>
            </a:r>
            <a:endParaRPr lang="nb-NO"/>
          </a:p>
          <a:p>
            <a:r>
              <a:rPr lang="nb-NO"/>
              <a:t>kommunisere akademias </a:t>
            </a:r>
            <a:r>
              <a:rPr lang="nb-NO" err="1"/>
              <a:t>verdiar</a:t>
            </a:r>
            <a:r>
              <a:rPr lang="nb-NO"/>
              <a:t> </a:t>
            </a:r>
            <a:r>
              <a:rPr lang="nb-NO" err="1"/>
              <a:t>tydeleg</a:t>
            </a:r>
            <a:r>
              <a:rPr lang="nb-NO"/>
              <a:t> i dialogen med </a:t>
            </a:r>
            <a:r>
              <a:rPr lang="nb-NO" err="1"/>
              <a:t>studentane</a:t>
            </a:r>
            <a:endParaRPr lang="nb-NO"/>
          </a:p>
          <a:p>
            <a:r>
              <a:rPr lang="nb-NO"/>
              <a:t>jobbe </a:t>
            </a:r>
            <a:r>
              <a:rPr lang="nb-NO" err="1"/>
              <a:t>saman</a:t>
            </a:r>
            <a:r>
              <a:rPr lang="nb-NO"/>
              <a:t> om dette nasjonalt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4E5FC4C-B13B-F74C-9A20-6A54950D320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7563054" y="1347788"/>
            <a:ext cx="3090454" cy="5057775"/>
          </a:xfrm>
        </p:spPr>
      </p:pic>
    </p:spTree>
    <p:extLst>
      <p:ext uri="{BB962C8B-B14F-4D97-AF65-F5344CB8AC3E}">
        <p14:creationId xmlns:p14="http://schemas.microsoft.com/office/powerpoint/2010/main" val="2003163757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D789A7-CC38-4D85-8E57-05C60D3BBAC3}">
  <ds:schemaRefs>
    <ds:schemaRef ds:uri="72934d28-758e-4eac-a211-a7a01bffe2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A7F710-785A-403E-97C4-ECFB0B4E6ABA}"/>
</file>

<file path=customXml/itemProps3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HVL</vt:lpstr>
      <vt:lpstr>    Klagenemnda – årsrapport 2021  </vt:lpstr>
      <vt:lpstr>PowerPoint Presentation</vt:lpstr>
      <vt:lpstr>Ulike klagesaker nemnda har handsama i 2021</vt:lpstr>
      <vt:lpstr>PowerPoint Presentation</vt:lpstr>
      <vt:lpstr>Type fuskesaker</vt:lpstr>
      <vt:lpstr>Krafttak mot fusk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revision>1</cp:revision>
  <dcterms:created xsi:type="dcterms:W3CDTF">2016-11-30T08:20:17Z</dcterms:created>
  <dcterms:modified xsi:type="dcterms:W3CDTF">2022-03-09T08:41:46Z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0x0101008CAFFC4F78F58F4EA9E9CC2A19CF4398</vt:lpwstr>
  </property>
</Properties>
</file>