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ink/ink1.xml" ContentType="application/inkml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12"/>
  </p:notesMasterIdLst>
  <p:sldIdLst>
    <p:sldId id="282" r:id="rId5"/>
    <p:sldId id="295" r:id="rId6"/>
    <p:sldId id="299" r:id="rId7"/>
    <p:sldId id="291" r:id="rId8"/>
    <p:sldId id="5491" r:id="rId9"/>
    <p:sldId id="2439" r:id="rId10"/>
    <p:sldId id="5493" r:id="rId11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D243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A764E56-AE8A-4AEF-804D-EBB83ACC5E87}" v="63" dt="2022-03-09T08:34:03.576"/>
    <p1510:client id="{D4CCEC3F-0125-AE4C-A21D-F6CEAC0F0CF0}" v="93" dt="2022-03-08T15:24:55.10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e-Grethe Naustdal" userId="97d8e385-9e48-410e-94e1-6437cff199fc" providerId="ADAL" clId="{6A764E56-AE8A-4AEF-804D-EBB83ACC5E87}"/>
    <pc:docChg chg="modSld">
      <pc:chgData name="Anne-Grethe Naustdal" userId="97d8e385-9e48-410e-94e1-6437cff199fc" providerId="ADAL" clId="{6A764E56-AE8A-4AEF-804D-EBB83ACC5E87}" dt="2022-03-09T08:34:03.576" v="62" actId="20577"/>
      <pc:docMkLst>
        <pc:docMk/>
      </pc:docMkLst>
      <pc:sldChg chg="modSp mod">
        <pc:chgData name="Anne-Grethe Naustdal" userId="97d8e385-9e48-410e-94e1-6437cff199fc" providerId="ADAL" clId="{6A764E56-AE8A-4AEF-804D-EBB83ACC5E87}" dt="2022-03-09T08:34:03.576" v="62" actId="20577"/>
        <pc:sldMkLst>
          <pc:docMk/>
          <pc:sldMk cId="2744041963" sldId="5493"/>
        </pc:sldMkLst>
        <pc:spChg chg="mod">
          <ac:chgData name="Anne-Grethe Naustdal" userId="97d8e385-9e48-410e-94e1-6437cff199fc" providerId="ADAL" clId="{6A764E56-AE8A-4AEF-804D-EBB83ACC5E87}" dt="2022-03-09T08:34:03.576" v="62" actId="20577"/>
          <ac:spMkLst>
            <pc:docMk/>
            <pc:sldMk cId="2744041963" sldId="5493"/>
            <ac:spMk id="7" creationId="{583E0C5D-2C92-9649-812C-9E93455F1157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_123_BC97EA00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pivotSource>
    <c:name>[220131 Studiebarometeret storfil.xlsx]Korona fokus fakultet!Pivottabell3</c:name>
    <c:fmtId val="7"/>
  </c:pivotSource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r>
              <a:rPr lang="en-US" sz="1800"/>
              <a:t>Eg synest nettundervising er mindre motiverande enn fysisk undervising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ivotFmts>
      <c:pivotFmt>
        <c:idx val="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5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6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7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8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9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0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1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2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3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  <c:pivotFmt>
        <c:idx val="14"/>
        <c:spPr>
          <a:solidFill>
            <a:schemeClr val="accent1"/>
          </a:solidFill>
          <a:ln>
            <a:noFill/>
          </a:ln>
          <a:effectLst/>
        </c:spPr>
        <c:marker>
          <c:symbol val="none"/>
        </c:marker>
        <c:dLbl>
          <c:idx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lIns="38100" tIns="19050" rIns="38100" bIns="19050" anchor="ctr" anchorCtr="1">
              <a:spAutoFit/>
            </a:bodyPr>
            <a:lstStyle/>
            <a:p>
              <a:pPr>
                <a:defRPr sz="900" b="0" i="0" u="none" strike="noStrike" kern="120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  <c:showLegendKey val="0"/>
          <c:showVal val="1"/>
          <c:showCatName val="0"/>
          <c:showSerName val="0"/>
          <c:showPercent val="0"/>
          <c:showBubbleSize val="0"/>
          <c:extLst>
            <c:ext xmlns:c15="http://schemas.microsoft.com/office/drawing/2012/chart" uri="{CE6537A1-D6FC-4f65-9D91-7224C49458BB}"/>
          </c:extLst>
        </c:dLbl>
      </c:pivotFmt>
    </c:pivotFmts>
    <c:plotArea>
      <c:layout/>
      <c:barChart>
        <c:barDir val="bar"/>
        <c:grouping val="percentStacked"/>
        <c:varyColors val="0"/>
        <c:ser>
          <c:idx val="0"/>
          <c:order val="0"/>
          <c:tx>
            <c:strRef>
              <c:f>'Korona fokus fakultet'!$B$77:$B$78</c:f>
              <c:strCache>
                <c:ptCount val="1"/>
                <c:pt idx="0">
                  <c:v>1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'Korona fokus fakultet'!$A$79:$A$83</c:f>
              <c:strCache>
                <c:ptCount val="4"/>
                <c:pt idx="0">
                  <c:v>Fakultet for økonomi og samfunnsvitskap</c:v>
                </c:pt>
                <c:pt idx="1">
                  <c:v>Fakultet for lærarutdanning, kultur og idrett</c:v>
                </c:pt>
                <c:pt idx="2">
                  <c:v>Fakultet for ingeniør- og naturvitskap</c:v>
                </c:pt>
                <c:pt idx="3">
                  <c:v>Fakultet for helse- og sosialvitskap</c:v>
                </c:pt>
              </c:strCache>
            </c:strRef>
          </c:cat>
          <c:val>
            <c:numRef>
              <c:f>'Korona fokus fakultet'!$B$79:$B$83</c:f>
              <c:numCache>
                <c:formatCode>0%</c:formatCode>
                <c:ptCount val="4"/>
                <c:pt idx="0">
                  <c:v>0.1065989847715736</c:v>
                </c:pt>
                <c:pt idx="1">
                  <c:v>9.4298245614035089E-2</c:v>
                </c:pt>
                <c:pt idx="2">
                  <c:v>0.1419939577039275</c:v>
                </c:pt>
                <c:pt idx="3">
                  <c:v>0.12244897959183673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FE1-4509-87F8-CB6F05B23267}"/>
            </c:ext>
          </c:extLst>
        </c:ser>
        <c:ser>
          <c:idx val="1"/>
          <c:order val="1"/>
          <c:tx>
            <c:strRef>
              <c:f>'Korona fokus fakultet'!$C$77:$C$78</c:f>
              <c:strCache>
                <c:ptCount val="1"/>
                <c:pt idx="0">
                  <c:v>2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'Korona fokus fakultet'!$A$79:$A$83</c:f>
              <c:strCache>
                <c:ptCount val="4"/>
                <c:pt idx="0">
                  <c:v>Fakultet for økonomi og samfunnsvitskap</c:v>
                </c:pt>
                <c:pt idx="1">
                  <c:v>Fakultet for lærarutdanning, kultur og idrett</c:v>
                </c:pt>
                <c:pt idx="2">
                  <c:v>Fakultet for ingeniør- og naturvitskap</c:v>
                </c:pt>
                <c:pt idx="3">
                  <c:v>Fakultet for helse- og sosialvitskap</c:v>
                </c:pt>
              </c:strCache>
            </c:strRef>
          </c:cat>
          <c:val>
            <c:numRef>
              <c:f>'Korona fokus fakultet'!$C$79:$C$83</c:f>
              <c:numCache>
                <c:formatCode>0%</c:formatCode>
                <c:ptCount val="4"/>
                <c:pt idx="0">
                  <c:v>0.15736040609137056</c:v>
                </c:pt>
                <c:pt idx="1">
                  <c:v>7.4561403508771926E-2</c:v>
                </c:pt>
                <c:pt idx="2">
                  <c:v>0.10876132930513595</c:v>
                </c:pt>
                <c:pt idx="3">
                  <c:v>8.9053803339517623E-2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EFE1-4509-87F8-CB6F05B23267}"/>
            </c:ext>
          </c:extLst>
        </c:ser>
        <c:ser>
          <c:idx val="2"/>
          <c:order val="2"/>
          <c:tx>
            <c:strRef>
              <c:f>'Korona fokus fakultet'!$D$77:$D$78</c:f>
              <c:strCache>
                <c:ptCount val="1"/>
                <c:pt idx="0">
                  <c:v>3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'Korona fokus fakultet'!$A$79:$A$83</c:f>
              <c:strCache>
                <c:ptCount val="4"/>
                <c:pt idx="0">
                  <c:v>Fakultet for økonomi og samfunnsvitskap</c:v>
                </c:pt>
                <c:pt idx="1">
                  <c:v>Fakultet for lærarutdanning, kultur og idrett</c:v>
                </c:pt>
                <c:pt idx="2">
                  <c:v>Fakultet for ingeniør- og naturvitskap</c:v>
                </c:pt>
                <c:pt idx="3">
                  <c:v>Fakultet for helse- og sosialvitskap</c:v>
                </c:pt>
              </c:strCache>
            </c:strRef>
          </c:cat>
          <c:val>
            <c:numRef>
              <c:f>'Korona fokus fakultet'!$D$79:$D$83</c:f>
              <c:numCache>
                <c:formatCode>0%</c:formatCode>
                <c:ptCount val="4"/>
                <c:pt idx="0">
                  <c:v>0.17258883248730963</c:v>
                </c:pt>
                <c:pt idx="1">
                  <c:v>0.12719298245614036</c:v>
                </c:pt>
                <c:pt idx="2">
                  <c:v>0.13293051359516617</c:v>
                </c:pt>
                <c:pt idx="3">
                  <c:v>0.13729128014842301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FE1-4509-87F8-CB6F05B23267}"/>
            </c:ext>
          </c:extLst>
        </c:ser>
        <c:ser>
          <c:idx val="3"/>
          <c:order val="3"/>
          <c:tx>
            <c:strRef>
              <c:f>'Korona fokus fakultet'!$E$77:$E$78</c:f>
              <c:strCache>
                <c:ptCount val="1"/>
                <c:pt idx="0">
                  <c:v>4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'Korona fokus fakultet'!$A$79:$A$83</c:f>
              <c:strCache>
                <c:ptCount val="4"/>
                <c:pt idx="0">
                  <c:v>Fakultet for økonomi og samfunnsvitskap</c:v>
                </c:pt>
                <c:pt idx="1">
                  <c:v>Fakultet for lærarutdanning, kultur og idrett</c:v>
                </c:pt>
                <c:pt idx="2">
                  <c:v>Fakultet for ingeniør- og naturvitskap</c:v>
                </c:pt>
                <c:pt idx="3">
                  <c:v>Fakultet for helse- og sosialvitskap</c:v>
                </c:pt>
              </c:strCache>
            </c:strRef>
          </c:cat>
          <c:val>
            <c:numRef>
              <c:f>'Korona fokus fakultet'!$E$79:$E$83</c:f>
              <c:numCache>
                <c:formatCode>0%</c:formatCode>
                <c:ptCount val="4"/>
                <c:pt idx="0">
                  <c:v>0.14213197969543148</c:v>
                </c:pt>
                <c:pt idx="1">
                  <c:v>0.15350877192982457</c:v>
                </c:pt>
                <c:pt idx="2">
                  <c:v>0.15709969788519637</c:v>
                </c:pt>
                <c:pt idx="3">
                  <c:v>0.18367346938775511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EFE1-4509-87F8-CB6F05B23267}"/>
            </c:ext>
          </c:extLst>
        </c:ser>
        <c:ser>
          <c:idx val="4"/>
          <c:order val="4"/>
          <c:tx>
            <c:strRef>
              <c:f>'Korona fokus fakultet'!$F$77:$F$78</c:f>
              <c:strCache>
                <c:ptCount val="1"/>
                <c:pt idx="0">
                  <c:v>5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'Korona fokus fakultet'!$A$79:$A$83</c:f>
              <c:strCache>
                <c:ptCount val="4"/>
                <c:pt idx="0">
                  <c:v>Fakultet for økonomi og samfunnsvitskap</c:v>
                </c:pt>
                <c:pt idx="1">
                  <c:v>Fakultet for lærarutdanning, kultur og idrett</c:v>
                </c:pt>
                <c:pt idx="2">
                  <c:v>Fakultet for ingeniør- og naturvitskap</c:v>
                </c:pt>
                <c:pt idx="3">
                  <c:v>Fakultet for helse- og sosialvitskap</c:v>
                </c:pt>
              </c:strCache>
            </c:strRef>
          </c:cat>
          <c:val>
            <c:numRef>
              <c:f>'Korona fokus fakultet'!$F$79:$F$83</c:f>
              <c:numCache>
                <c:formatCode>0%</c:formatCode>
                <c:ptCount val="4"/>
                <c:pt idx="0">
                  <c:v>0.42131979695431471</c:v>
                </c:pt>
                <c:pt idx="1">
                  <c:v>0.55043859649122806</c:v>
                </c:pt>
                <c:pt idx="2">
                  <c:v>0.45921450151057402</c:v>
                </c:pt>
                <c:pt idx="3">
                  <c:v>0.46753246753246752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FE1-4509-87F8-CB6F05B2326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671378528"/>
        <c:axId val="1671370208"/>
      </c:barChart>
      <c:catAx>
        <c:axId val="167137852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1370208"/>
        <c:crosses val="autoZero"/>
        <c:auto val="1"/>
        <c:lblAlgn val="ctr"/>
        <c:lblOffset val="100"/>
        <c:noMultiLvlLbl val="0"/>
      </c:catAx>
      <c:valAx>
        <c:axId val="167137020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67137852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  <c:extLst>
    <c:ext xmlns:c14="http://schemas.microsoft.com/office/drawing/2007/8/2/chart" uri="{781A3756-C4B2-4CAC-9D66-4F8BD8637D16}">
      <c14:pivotOptions>
        <c14:dropZoneFilter val="1"/>
        <c14:dropZoneCategories val="1"/>
        <c14:dropZoneData val="1"/>
        <c14:dropZoneSeries val="1"/>
        <c14:dropZonesVisible val="1"/>
      </c14:pivotOptions>
    </c:ext>
    <c:ext xmlns:c16="http://schemas.microsoft.com/office/drawing/2014/chart" uri="{E28EC0CA-F0BB-4C9C-879D-F8772B89E7AC}">
      <c16:pivotOptions16>
        <c16:showExpandCollapseFieldButtons val="1"/>
      </c16:pivotOptions16>
    </c:ext>
  </c:extLst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2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03-05T14:56:07.749"/>
    </inkml:context>
    <inkml:brush xml:id="br0">
      <inkml:brushProperty name="width" value="0.1" units="cm"/>
      <inkml:brushProperty name="height" value="0.1" units="cm"/>
      <inkml:brushProperty name="color" value="#E71224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1745283-168F-8940-A073-B2FF66BC4C5E}" type="datetimeFigureOut">
              <a:rPr lang="nb-NO" smtClean="0"/>
              <a:t>09.03.2022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B4BF77-11FD-8E4D-B223-FC6B75E0C35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19891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vl.no/aktuelt/styrkar-stotte-til-undervisarar-for-betre-utdanning-og-studentoppleving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har hatt mange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undersøkingar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status og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konsekvensar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undervegs i den to år lange pandemien. Den siste undersøkinga, studiebarometeret 2021, som vart lansert i forrige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veka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var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tydeleg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si tale under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spesifikke koronaspørsmåla: </a:t>
            </a:r>
          </a:p>
          <a:p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Særleg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går det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tydeleg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fram av Studiebarometeret at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studentane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lite nøgde med den digitale undervisninga. Dette gjeld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ikkje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HVL, men for heile landet. På spørsmålet: «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trur kvaliteten på utdanninga er like god som han ville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om vi hadde hatt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fysisk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undervisning»svarer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storparten negativt.</a:t>
            </a:r>
          </a:p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 skal både danne og utdanne, og den danninga skjer best når du er i dialog med andre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medstudentar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faglærarar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</a:t>
            </a:r>
          </a:p>
          <a:p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Gjennom 2022 vil vi gjennomføre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fleire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prosjekt der 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undervisarar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får tilgang på støtte for å gi betre utdanning og studentoppleving.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Høgskulen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investerer mellom anna i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læringslabbar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kvar campus og vil dyrke fram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ein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delingskultur på tvers av fagmiljø og fakultet.</a:t>
            </a:r>
          </a:p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Vi vil tilby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studentane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undervisning av høg kvalitet. Det krev at vi også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sørgjer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at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vitskapleg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tilsette får nødvendig støtte til å utvikle undervisninga. </a:t>
            </a:r>
          </a:p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No skal vi bruke det beste vi har lært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digitale,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saman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med det beste vi kan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frå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det fysiske, til å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gje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god undervisning.</a:t>
            </a:r>
          </a:p>
          <a:p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Den gode undervisninga vil ofte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vere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avhengig av gode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relasjonar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mellom menneske.  Dette gjeld både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studentane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 mellom, og mellom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studentane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lærarane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Det er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meir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krevjande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å få til dette gode sambandet når store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delar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av undervisninga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siste par åra har gått føre seg digitalt. </a:t>
            </a:r>
          </a:p>
          <a:p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Når du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sit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på ei digital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førelesing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kan du for eksempel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ikkje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dulte borti sidemannen og stille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eit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spørsmål.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Mykje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blir kaldt og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upersonleg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! Og for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lærarane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er det veldig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vanskeleg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også –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vanlegvis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stirar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inn i masse svarte ruter, og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har inga kjensle om det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dei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seier, når fram. Det er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noko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heilt anna å kunne sjå folk inn i </a:t>
            </a:r>
            <a:r>
              <a:rPr lang="nb-NO" sz="1200" b="0" i="0" kern="120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auga</a:t>
            </a:r>
            <a:r>
              <a:rPr lang="nb-NO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2879204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nn-NO" sz="1200"/>
              <a:t>B</a:t>
            </a:r>
            <a:r>
              <a:rPr lang="nn-NO" sz="1200" b="0" i="0">
                <a:effectLst/>
              </a:rPr>
              <a:t>ruke det beste vi har lært frå det digitale, saman med det beste vi kan frå det fysiske, til å gje god undervisning.</a:t>
            </a:r>
          </a:p>
          <a:p>
            <a:pPr>
              <a:lnSpc>
                <a:spcPct val="90000"/>
              </a:lnSpc>
            </a:pPr>
            <a:endParaRPr lang="nn-NO" sz="1200" b="0" i="0">
              <a:effectLst/>
            </a:endParaRPr>
          </a:p>
          <a:p>
            <a:pPr>
              <a:lnSpc>
                <a:spcPct val="90000"/>
              </a:lnSpc>
            </a:pPr>
            <a:r>
              <a:rPr lang="nn-NO" sz="1200"/>
              <a:t>S</a:t>
            </a:r>
            <a:r>
              <a:rPr lang="nn-NO" sz="1200" b="0" i="0">
                <a:effectLst/>
              </a:rPr>
              <a:t>tort potensial i å nytte digitale verktøy i utdanning både for å gje god undervisning, for å gje fleksibel utdanning og for å utvikle digital kompetanse hjå studentane</a:t>
            </a:r>
          </a:p>
          <a:p>
            <a:pPr>
              <a:lnSpc>
                <a:spcPct val="90000"/>
              </a:lnSpc>
            </a:pPr>
            <a:endParaRPr lang="nn-NO" sz="1200" b="0" i="0">
              <a:effectLst/>
            </a:endParaRPr>
          </a:p>
          <a:p>
            <a:pPr>
              <a:lnSpc>
                <a:spcPct val="90000"/>
              </a:lnSpc>
            </a:pPr>
            <a:r>
              <a:rPr lang="nn-NO" sz="1200" b="0" i="0">
                <a:effectLst/>
              </a:rPr>
              <a:t>Nøkkelen er å setje solid fagkompetanse saman med nye teknologiske løysingar for å gjere utdanninga enda betre</a:t>
            </a:r>
          </a:p>
          <a:p>
            <a:pPr marL="0" indent="0">
              <a:lnSpc>
                <a:spcPct val="90000"/>
              </a:lnSpc>
              <a:buNone/>
            </a:pPr>
            <a:endParaRPr lang="nn-NO" sz="1200" b="0" i="0">
              <a:effectLst/>
            </a:endParaRPr>
          </a:p>
          <a:p>
            <a:pPr>
              <a:lnSpc>
                <a:spcPct val="90000"/>
              </a:lnSpc>
            </a:pPr>
            <a:r>
              <a:rPr lang="nb-NO" sz="1200"/>
              <a:t>Vi har </a:t>
            </a:r>
            <a:r>
              <a:rPr lang="nb-NO" sz="1200" err="1"/>
              <a:t>eit</a:t>
            </a:r>
            <a:r>
              <a:rPr lang="nb-NO" sz="1200"/>
              <a:t> eige prosjekt i 2022 </a:t>
            </a:r>
            <a:r>
              <a:rPr lang="nb-NO" sz="1200">
                <a:hlinkClick r:id="rId3"/>
              </a:rPr>
              <a:t>«Digitalisering utdanning»</a:t>
            </a:r>
            <a:r>
              <a:rPr lang="nb-NO" sz="1200"/>
              <a:t> som skal bidra til å løfte utdanningsområdet.</a:t>
            </a:r>
          </a:p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3617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B4BF77-11FD-8E4D-B223-FC6B75E0C356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745598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.emf"/><Relationship Id="rId4" Type="http://schemas.openxmlformats.org/officeDocument/2006/relationships/oleObject" Target="../embeddings/oleObject1.bin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20162236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to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5521472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976" y="1354730"/>
            <a:ext cx="10926000" cy="5058000"/>
          </a:xfrm>
          <a:noFill/>
          <a:ln>
            <a:noFill/>
          </a:ln>
        </p:spPr>
        <p:txBody>
          <a:bodyPr lIns="0" tIns="0" rIns="0" bIns="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823882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uten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20" name="Plassholder for bunntekst 1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1" name="Plassholder for lysbildenummer 2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047" y="135202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79976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89619124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2758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s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bilde 6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396736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ly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744265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vslutningsside mørk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1"/>
          <p:cNvSpPr>
            <a:spLocks noGrp="1"/>
          </p:cNvSpPr>
          <p:nvPr>
            <p:ph type="ctrTitle"/>
          </p:nvPr>
        </p:nvSpPr>
        <p:spPr>
          <a:xfrm>
            <a:off x="2856000" y="5755342"/>
            <a:ext cx="6480000" cy="360000"/>
          </a:xfrm>
        </p:spPr>
        <p:txBody>
          <a:bodyPr lIns="0" tIns="0" rIns="0" bIns="0" anchor="b">
            <a:normAutofit/>
          </a:bodyPr>
          <a:lstStyle>
            <a:lvl1pPr algn="ctr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grpSp>
        <p:nvGrpSpPr>
          <p:cNvPr id="3" name="Gruppe 2"/>
          <p:cNvGrpSpPr>
            <a:grpSpLocks noChangeAspect="1"/>
          </p:cNvGrpSpPr>
          <p:nvPr userDrawn="1"/>
        </p:nvGrpSpPr>
        <p:grpSpPr>
          <a:xfrm>
            <a:off x="3774141" y="1039515"/>
            <a:ext cx="4643718" cy="4052830"/>
            <a:chOff x="5122863" y="2579688"/>
            <a:chExt cx="1946276" cy="1698625"/>
          </a:xfrm>
          <a:solidFill>
            <a:schemeClr val="accent1"/>
          </a:solidFill>
        </p:grpSpPr>
        <p:sp>
          <p:nvSpPr>
            <p:cNvPr id="4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8220560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95B9E3A7-B713-4506-9DDF-B3901A1E401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AF730262-E5C8-4146-96A8-5BB5135BA2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3407875-7352-474D-B22C-27E795E3F5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47AE9-94C9-4D7D-B633-5558363CD569}" type="datetimeFigureOut">
              <a:rPr lang="nb-NO" smtClean="0"/>
              <a:t>09.03.2022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CC17AEB3-031B-45C8-8ACF-1D4125AE1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A80A6C1-7E17-4B9F-806E-F3B7771D86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026DBB-CB99-4CA1-B07C-F9FFF2507CE2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8860826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E854599A-4F9B-4C38-A064-EA8B46B50BC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3493894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57" name="think-cell Slide" r:id="rId4" imgW="503" imgH="503" progId="TCLayout.ActiveDocument.1">
                  <p:embed/>
                </p:oleObj>
              </mc:Choice>
              <mc:Fallback>
                <p:oleObj name="think-cell Slide" r:id="rId4" imgW="503" imgH="50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E854599A-4F9B-4C38-A064-EA8B46B50BC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3" name="Gruppe 2">
            <a:extLst>
              <a:ext uri="{FF2B5EF4-FFF2-40B4-BE49-F238E27FC236}">
                <a16:creationId xmlns:a16="http://schemas.microsoft.com/office/drawing/2014/main" id="{0C3F94B5-F1F0-4471-80C3-E175C0DEE622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tx1"/>
          </a:solidFill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C2B3A980-9E1A-4596-ACB6-23B98BDB298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62913CCF-E21E-43D7-93A3-AD1057809C5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</p:spTree>
    <p:extLst>
      <p:ext uri="{BB962C8B-B14F-4D97-AF65-F5344CB8AC3E}">
        <p14:creationId xmlns:p14="http://schemas.microsoft.com/office/powerpoint/2010/main" val="12843141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1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0462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pic>
        <p:nvPicPr>
          <p:cNvPr id="7" name="Bild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39" y="553771"/>
            <a:ext cx="3113909" cy="810000"/>
          </a:xfrm>
          <a:prstGeom prst="rect">
            <a:avLst/>
          </a:prstGeom>
        </p:spPr>
      </p:pic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accent3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382904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9806484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mørk - liggende bil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1619512" y="2054942"/>
            <a:ext cx="504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1619512" y="3718184"/>
            <a:ext cx="504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13" name="Plassholder for tekst 2"/>
          <p:cNvSpPr>
            <a:spLocks noGrp="1"/>
          </p:cNvSpPr>
          <p:nvPr>
            <p:ph type="body" idx="10"/>
          </p:nvPr>
        </p:nvSpPr>
        <p:spPr>
          <a:xfrm>
            <a:off x="1619512" y="5596146"/>
            <a:ext cx="5040000" cy="908050"/>
          </a:xfrm>
        </p:spPr>
        <p:txBody>
          <a:bodyPr lIns="0" tIns="0" rIns="0" bIns="0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500" b="0" i="0">
                <a:solidFill>
                  <a:schemeClr val="tx1"/>
                </a:solidFill>
                <a:latin typeface="Georgia" charset="0"/>
                <a:ea typeface="Georgia" charset="0"/>
                <a:cs typeface="Georgia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Rediger tekststiler i malen</a:t>
            </a:r>
          </a:p>
        </p:txBody>
      </p:sp>
      <p:cxnSp>
        <p:nvCxnSpPr>
          <p:cNvPr id="5" name="Rett linje 4"/>
          <p:cNvCxnSpPr/>
          <p:nvPr userDrawn="1"/>
        </p:nvCxnSpPr>
        <p:spPr>
          <a:xfrm>
            <a:off x="1619512" y="5433342"/>
            <a:ext cx="421939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Bild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140" y="537312"/>
            <a:ext cx="3113908" cy="810000"/>
          </a:xfrm>
          <a:prstGeom prst="rect">
            <a:avLst/>
          </a:prstGeom>
        </p:spPr>
      </p:pic>
      <p:sp>
        <p:nvSpPr>
          <p:cNvPr id="11" name="Plassholder for bilde 8"/>
          <p:cNvSpPr>
            <a:spLocks noGrp="1"/>
          </p:cNvSpPr>
          <p:nvPr>
            <p:ph type="pic" sz="quarter" idx="11"/>
          </p:nvPr>
        </p:nvSpPr>
        <p:spPr>
          <a:xfrm>
            <a:off x="7152000" y="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8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3474000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39649404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En spalte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2602" y="1363946"/>
            <a:ext cx="1092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58552"/>
            <a:ext cx="1092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/>
          <a:lstStyle>
            <a:lvl1pPr algn="l">
              <a:defRPr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9427" y="1361080"/>
            <a:ext cx="1092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 marL="342900" indent="-342900">
              <a:lnSpc>
                <a:spcPct val="100000"/>
              </a:lnSpc>
              <a:buFont typeface=".AppleSystemUIFont" charset="-120"/>
              <a:buChar char="›"/>
              <a:defRPr sz="2000"/>
            </a:lvl1pPr>
            <a:lvl2pPr marL="6858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2pPr>
            <a:lvl3pPr marL="11430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3pPr>
            <a:lvl4pPr marL="16002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4pPr>
            <a:lvl5pPr marL="2057400" indent="-228600">
              <a:lnSpc>
                <a:spcPct val="100000"/>
              </a:lnSpc>
              <a:buFont typeface=".AppleSystemUIFont" charset="-120"/>
              <a:buChar char="›"/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22" name="Plassholder for bunntekst 21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3" name="Plassholder for lysbildenummer 2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8523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o spalter med bakgrun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uppe 11"/>
          <p:cNvGrpSpPr>
            <a:grpSpLocks noChangeAspect="1"/>
          </p:cNvGrpSpPr>
          <p:nvPr userDrawn="1"/>
        </p:nvGrpSpPr>
        <p:grpSpPr>
          <a:xfrm>
            <a:off x="279820" y="6504062"/>
            <a:ext cx="250360" cy="218504"/>
            <a:chOff x="5122863" y="2579688"/>
            <a:chExt cx="1946276" cy="1698625"/>
          </a:xfrm>
          <a:solidFill>
            <a:schemeClr val="bg2"/>
          </a:solidFill>
        </p:grpSpPr>
        <p:sp>
          <p:nvSpPr>
            <p:cNvPr id="13" name="Freeform 5"/>
            <p:cNvSpPr>
              <a:spLocks/>
            </p:cNvSpPr>
            <p:nvPr/>
          </p:nvSpPr>
          <p:spPr bwMode="auto">
            <a:xfrm>
              <a:off x="5122863" y="2579688"/>
              <a:ext cx="554038" cy="747713"/>
            </a:xfrm>
            <a:custGeom>
              <a:avLst/>
              <a:gdLst>
                <a:gd name="T0" fmla="*/ 164 w 349"/>
                <a:gd name="T1" fmla="*/ 0 h 471"/>
                <a:gd name="T2" fmla="*/ 0 w 349"/>
                <a:gd name="T3" fmla="*/ 0 h 471"/>
                <a:gd name="T4" fmla="*/ 271 w 349"/>
                <a:gd name="T5" fmla="*/ 471 h 471"/>
                <a:gd name="T6" fmla="*/ 349 w 349"/>
                <a:gd name="T7" fmla="*/ 328 h 471"/>
                <a:gd name="T8" fmla="*/ 164 w 349"/>
                <a:gd name="T9" fmla="*/ 0 h 4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9" h="471">
                  <a:moveTo>
                    <a:pt x="164" y="0"/>
                  </a:moveTo>
                  <a:lnTo>
                    <a:pt x="0" y="0"/>
                  </a:lnTo>
                  <a:lnTo>
                    <a:pt x="271" y="471"/>
                  </a:lnTo>
                  <a:lnTo>
                    <a:pt x="349" y="328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  <p:sp>
          <p:nvSpPr>
            <p:cNvPr id="14" name="Freeform 6"/>
            <p:cNvSpPr>
              <a:spLocks/>
            </p:cNvSpPr>
            <p:nvPr/>
          </p:nvSpPr>
          <p:spPr bwMode="auto">
            <a:xfrm>
              <a:off x="5756276" y="2579688"/>
              <a:ext cx="1312863" cy="1698625"/>
            </a:xfrm>
            <a:custGeom>
              <a:avLst/>
              <a:gdLst>
                <a:gd name="T0" fmla="*/ 406 w 827"/>
                <a:gd name="T1" fmla="*/ 0 h 1070"/>
                <a:gd name="T2" fmla="*/ 86 w 827"/>
                <a:gd name="T3" fmla="*/ 564 h 1070"/>
                <a:gd name="T4" fmla="*/ 0 w 827"/>
                <a:gd name="T5" fmla="*/ 699 h 1070"/>
                <a:gd name="T6" fmla="*/ 214 w 827"/>
                <a:gd name="T7" fmla="*/ 1070 h 1070"/>
                <a:gd name="T8" fmla="*/ 827 w 827"/>
                <a:gd name="T9" fmla="*/ 0 h 1070"/>
                <a:gd name="T10" fmla="*/ 406 w 827"/>
                <a:gd name="T11" fmla="*/ 0 h 10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1070">
                  <a:moveTo>
                    <a:pt x="406" y="0"/>
                  </a:moveTo>
                  <a:lnTo>
                    <a:pt x="86" y="564"/>
                  </a:lnTo>
                  <a:lnTo>
                    <a:pt x="0" y="699"/>
                  </a:lnTo>
                  <a:lnTo>
                    <a:pt x="214" y="1070"/>
                  </a:lnTo>
                  <a:lnTo>
                    <a:pt x="827" y="0"/>
                  </a:lnTo>
                  <a:lnTo>
                    <a:pt x="406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b-NO"/>
            </a:p>
          </p:txBody>
        </p:sp>
      </p:grpSp>
      <p:sp>
        <p:nvSpPr>
          <p:cNvPr id="4" name="Rektangel 3"/>
          <p:cNvSpPr/>
          <p:nvPr userDrawn="1"/>
        </p:nvSpPr>
        <p:spPr>
          <a:xfrm>
            <a:off x="810594" y="1352959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sp>
        <p:nvSpPr>
          <p:cNvPr id="11" name="Rektangel 10"/>
          <p:cNvSpPr/>
          <p:nvPr userDrawn="1"/>
        </p:nvSpPr>
        <p:spPr>
          <a:xfrm>
            <a:off x="6480905" y="1351536"/>
            <a:ext cx="5256000" cy="5058000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nb-NO"/>
              <a:t>  </a:t>
            </a:r>
          </a:p>
        </p:txBody>
      </p:sp>
      <p:cxnSp>
        <p:nvCxnSpPr>
          <p:cNvPr id="6" name="Rett linje 5"/>
          <p:cNvCxnSpPr/>
          <p:nvPr userDrawn="1"/>
        </p:nvCxnSpPr>
        <p:spPr>
          <a:xfrm>
            <a:off x="809427" y="1362845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>
            <a:normAutofit/>
          </a:bodyPr>
          <a:lstStyle>
            <a:lvl1pPr algn="l">
              <a:lnSpc>
                <a:spcPct val="100000"/>
              </a:lnSpc>
              <a:defRPr sz="28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802127" y="1364110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lnSpc>
                <a:spcPct val="100000"/>
              </a:lnSpc>
              <a:defRPr sz="2000"/>
            </a:lvl1pPr>
            <a:lvl2pPr>
              <a:lnSpc>
                <a:spcPct val="100000"/>
              </a:lnSpc>
              <a:defRPr sz="2000">
                <a:latin typeface="+mn-lt"/>
              </a:defRPr>
            </a:lvl2pPr>
            <a:lvl3pPr>
              <a:lnSpc>
                <a:spcPct val="100000"/>
              </a:lnSpc>
              <a:defRPr sz="2000">
                <a:latin typeface="+mn-lt"/>
              </a:defRPr>
            </a:lvl3pPr>
            <a:lvl4pPr>
              <a:lnSpc>
                <a:spcPct val="100000"/>
              </a:lnSpc>
              <a:defRPr sz="2000">
                <a:latin typeface="+mn-lt"/>
              </a:defRPr>
            </a:lvl4pPr>
            <a:lvl5pPr>
              <a:lnSpc>
                <a:spcPct val="100000"/>
              </a:lnSpc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2"/>
          </p:nvPr>
        </p:nvSpPr>
        <p:spPr>
          <a:xfrm>
            <a:off x="6491935" y="1347919"/>
            <a:ext cx="5256000" cy="5058000"/>
          </a:xfrm>
          <a:noFill/>
          <a:ln>
            <a:noFill/>
          </a:ln>
        </p:spPr>
        <p:txBody>
          <a:bodyPr lIns="180000" tIns="180000" rIns="180000" bIns="180000">
            <a:normAutofit/>
          </a:bodyPr>
          <a:lstStyle>
            <a:lvl1pPr>
              <a:defRPr sz="2000"/>
            </a:lvl1pPr>
            <a:lvl2pPr>
              <a:defRPr sz="20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2000">
                <a:latin typeface="+mn-lt"/>
              </a:defRPr>
            </a:lvl4pPr>
            <a:lvl5pPr>
              <a:defRPr sz="2000">
                <a:latin typeface="+mn-lt"/>
              </a:defRPr>
            </a:lvl5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cxnSp>
        <p:nvCxnSpPr>
          <p:cNvPr id="17" name="Rett linje 16"/>
          <p:cNvCxnSpPr/>
          <p:nvPr userDrawn="1"/>
        </p:nvCxnSpPr>
        <p:spPr>
          <a:xfrm>
            <a:off x="6472438" y="1361941"/>
            <a:ext cx="5256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Plassholder for bunntekst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20502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stående bil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8234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mørk - stående bil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6252000" y="5495"/>
            <a:ext cx="5940000" cy="6852505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sp>
        <p:nvSpPr>
          <p:cNvPr id="7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4914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8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48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cxnSp>
        <p:nvCxnSpPr>
          <p:cNvPr id="9" name="Rett linje 8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2085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killeside lys - to liggende bild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ctrTitle"/>
          </p:nvPr>
        </p:nvSpPr>
        <p:spPr>
          <a:xfrm>
            <a:off x="809426" y="1879389"/>
            <a:ext cx="5760000" cy="1258529"/>
          </a:xfrm>
        </p:spPr>
        <p:txBody>
          <a:bodyPr lIns="0" tIns="0" rIns="0" bIns="0" anchor="b">
            <a:normAutofit/>
          </a:bodyPr>
          <a:lstStyle>
            <a:lvl1pPr algn="l">
              <a:lnSpc>
                <a:spcPct val="100000"/>
              </a:lnSpc>
              <a:defRPr sz="2800" b="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Undertittel 2"/>
          <p:cNvSpPr>
            <a:spLocks noGrp="1"/>
          </p:cNvSpPr>
          <p:nvPr>
            <p:ph type="subTitle" idx="1"/>
          </p:nvPr>
        </p:nvSpPr>
        <p:spPr>
          <a:xfrm>
            <a:off x="809426" y="3703967"/>
            <a:ext cx="5760000" cy="1051200"/>
          </a:xfrm>
        </p:spPr>
        <p:txBody>
          <a:bodyPr lIns="0" tIns="0" rIns="0" bIns="0">
            <a:normAutofit/>
          </a:bodyPr>
          <a:lstStyle>
            <a:lvl1pPr marL="0" indent="0" algn="l">
              <a:lnSpc>
                <a:spcPct val="100000"/>
              </a:lnSpc>
              <a:buNone/>
              <a:defRPr sz="22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</a:p>
        </p:txBody>
      </p:sp>
      <p:sp>
        <p:nvSpPr>
          <p:cNvPr id="5" name="Plassholder for bilde 8"/>
          <p:cNvSpPr>
            <a:spLocks noGrp="1"/>
          </p:cNvSpPr>
          <p:nvPr>
            <p:ph type="pic" sz="quarter" idx="12"/>
          </p:nvPr>
        </p:nvSpPr>
        <p:spPr>
          <a:xfrm>
            <a:off x="7152000" y="5495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  <p:cxnSp>
        <p:nvCxnSpPr>
          <p:cNvPr id="11" name="Rett linje 10"/>
          <p:cNvCxnSpPr/>
          <p:nvPr userDrawn="1"/>
        </p:nvCxnSpPr>
        <p:spPr>
          <a:xfrm>
            <a:off x="809427" y="3434389"/>
            <a:ext cx="421939" cy="0"/>
          </a:xfrm>
          <a:prstGeom prst="line">
            <a:avLst/>
          </a:prstGeom>
          <a:ln w="127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bilde 8"/>
          <p:cNvSpPr>
            <a:spLocks noGrp="1"/>
          </p:cNvSpPr>
          <p:nvPr>
            <p:ph type="pic" sz="quarter" idx="13"/>
          </p:nvPr>
        </p:nvSpPr>
        <p:spPr>
          <a:xfrm>
            <a:off x="7152000" y="3468783"/>
            <a:ext cx="5040000" cy="3384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nb-NO"/>
              <a:t>Klikk ikonet for å legge til et bilde</a:t>
            </a:r>
          </a:p>
        </p:txBody>
      </p:sp>
    </p:spTree>
    <p:extLst>
      <p:ext uri="{BB962C8B-B14F-4D97-AF65-F5344CB8AC3E}">
        <p14:creationId xmlns:p14="http://schemas.microsoft.com/office/powerpoint/2010/main" val="12111016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03414" y="-1"/>
            <a:ext cx="10926000" cy="1350000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11859" y="1349999"/>
            <a:ext cx="10927084" cy="505605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6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811950" y="6408000"/>
            <a:ext cx="5252673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l">
              <a:defRPr sz="1000">
                <a:solidFill>
                  <a:schemeClr val="bg1">
                    <a:lumMod val="5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17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738087" y="6406054"/>
            <a:ext cx="450000" cy="450000"/>
          </a:xfrm>
          <a:prstGeom prst="rect">
            <a:avLst/>
          </a:prstGeom>
        </p:spPr>
        <p:txBody>
          <a:bodyPr lIns="0" tIns="0" rIns="0" bIns="0" anchor="ctr" anchorCtr="0"/>
          <a:lstStyle>
            <a:lvl1pPr algn="ctr">
              <a:defRPr sz="1000" b="0">
                <a:solidFill>
                  <a:schemeClr val="bg1">
                    <a:lumMod val="50000"/>
                  </a:schemeClr>
                </a:solidFill>
                <a:latin typeface="+mn-lt"/>
              </a:defRPr>
            </a:lvl1pPr>
          </a:lstStyle>
          <a:p>
            <a:fld id="{D0BEE4E4-E047-6A49-BCB9-4D06E7BA237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77259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3" r:id="rId2"/>
    <p:sldLayoutId id="2147483663" r:id="rId3"/>
    <p:sldLayoutId id="2147483674" r:id="rId4"/>
    <p:sldLayoutId id="2147483650" r:id="rId5"/>
    <p:sldLayoutId id="2147483664" r:id="rId6"/>
    <p:sldLayoutId id="2147483671" r:id="rId7"/>
    <p:sldLayoutId id="2147483667" r:id="rId8"/>
    <p:sldLayoutId id="2147483672" r:id="rId9"/>
    <p:sldLayoutId id="2147483670" r:id="rId10"/>
    <p:sldLayoutId id="2147483665" r:id="rId11"/>
    <p:sldLayoutId id="2147483666" r:id="rId12"/>
    <p:sldLayoutId id="2147483655" r:id="rId13"/>
    <p:sldLayoutId id="2147483661" r:id="rId14"/>
    <p:sldLayoutId id="2147483668" r:id="rId15"/>
    <p:sldLayoutId id="2147483675" r:id="rId16"/>
    <p:sldLayoutId id="2147483676" r:id="rId17"/>
    <p:sldLayoutId id="2147483677" r:id="rId18"/>
  </p:sldLayoutIdLst>
  <p:hf hd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28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accent1"/>
        </a:buClr>
        <a:buFont typeface=".AppleSystemUIFont" charset="-120"/>
        <a:buChar char="›"/>
        <a:defRPr sz="2000" kern="1200">
          <a:solidFill>
            <a:schemeClr val="tx2"/>
          </a:solidFill>
          <a:latin typeface="+mj-lt"/>
          <a:ea typeface="Georgia" charset="0"/>
          <a:cs typeface="Georgi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13" Type="http://schemas.openxmlformats.org/officeDocument/2006/relationships/image" Target="../media/image18.png"/><Relationship Id="rId18" Type="http://schemas.openxmlformats.org/officeDocument/2006/relationships/image" Target="../media/image23.sv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12" Type="http://schemas.openxmlformats.org/officeDocument/2006/relationships/image" Target="../media/image17.sv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sv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20.png"/><Relationship Id="rId10" Type="http://schemas.openxmlformats.org/officeDocument/2006/relationships/image" Target="../media/image15.svg"/><Relationship Id="rId4" Type="http://schemas.openxmlformats.org/officeDocument/2006/relationships/image" Target="../media/image9.svg"/><Relationship Id="rId9" Type="http://schemas.openxmlformats.org/officeDocument/2006/relationships/image" Target="../media/image14.png"/><Relationship Id="rId14" Type="http://schemas.openxmlformats.org/officeDocument/2006/relationships/image" Target="../media/image19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tel 15"/>
          <p:cNvSpPr>
            <a:spLocks noGrp="1"/>
          </p:cNvSpPr>
          <p:nvPr>
            <p:ph type="ctrTitle"/>
          </p:nvPr>
        </p:nvSpPr>
        <p:spPr>
          <a:xfrm>
            <a:off x="609600" y="1785695"/>
            <a:ext cx="5966124" cy="1907177"/>
          </a:xfrm>
        </p:spPr>
        <p:txBody>
          <a:bodyPr anchor="ctr">
            <a:normAutofit fontScale="90000"/>
          </a:bodyPr>
          <a:lstStyle/>
          <a:p>
            <a:pPr>
              <a:lnSpc>
                <a:spcPct val="90000"/>
              </a:lnSpc>
            </a:pPr>
            <a:br>
              <a:rPr lang="nb-NO" sz="1500"/>
            </a:br>
            <a:br>
              <a:rPr lang="nb-NO" sz="1500"/>
            </a:br>
            <a:r>
              <a:rPr lang="nb-NO" sz="1500"/>
              <a:t> </a:t>
            </a:r>
            <a:br>
              <a:rPr lang="nb-NO" sz="1500"/>
            </a:br>
            <a:r>
              <a:rPr lang="nb-NO" sz="4400"/>
              <a:t>Studiebarometeret 2021</a:t>
            </a:r>
            <a:br>
              <a:rPr lang="nb-NO" sz="4400"/>
            </a:br>
            <a:br>
              <a:rPr lang="nn-NO" sz="2400" b="1">
                <a:effectLst/>
              </a:rPr>
            </a:br>
            <a:endParaRPr lang="nb-NO" sz="2400" b="1"/>
          </a:p>
        </p:txBody>
      </p:sp>
      <p:sp>
        <p:nvSpPr>
          <p:cNvPr id="18" name="Plassholder for tekst 17"/>
          <p:cNvSpPr>
            <a:spLocks noGrp="1"/>
          </p:cNvSpPr>
          <p:nvPr>
            <p:ph type="subTitle" idx="1"/>
          </p:nvPr>
        </p:nvSpPr>
        <p:spPr>
          <a:xfrm>
            <a:off x="360277" y="4258243"/>
            <a:ext cx="6215447" cy="1581949"/>
          </a:xfrm>
        </p:spPr>
        <p:txBody>
          <a:bodyPr vert="horz" lIns="0" tIns="0" rIns="0" bIns="0" rtlCol="0">
            <a:normAutofit/>
          </a:bodyPr>
          <a:lstStyle/>
          <a:p>
            <a:r>
              <a:rPr lang="nb-NO"/>
              <a:t>Anne-Grethe Naustdal</a:t>
            </a:r>
          </a:p>
          <a:p>
            <a:r>
              <a:rPr lang="nb-NO"/>
              <a:t>Prorektor for utdanning</a:t>
            </a:r>
          </a:p>
          <a:p>
            <a:endParaRPr lang="nb-NO"/>
          </a:p>
          <a:p>
            <a:endParaRPr lang="nb-NO"/>
          </a:p>
          <a:p>
            <a:endParaRPr lang="nb-NO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335DC779-7E24-3848-A3C4-AA608B303179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216001" y="5497513"/>
            <a:ext cx="5040000" cy="908050"/>
          </a:xfrm>
        </p:spPr>
        <p:txBody>
          <a:bodyPr/>
          <a:lstStyle/>
          <a:p>
            <a:endParaRPr lang="nb-NO"/>
          </a:p>
          <a:p>
            <a:r>
              <a:rPr lang="nb-NO"/>
              <a:t>Styret 9.mars 2022</a:t>
            </a:r>
          </a:p>
          <a:p>
            <a:endParaRPr lang="nb-NO"/>
          </a:p>
        </p:txBody>
      </p:sp>
      <p:pic>
        <p:nvPicPr>
          <p:cNvPr id="6" name="Plassholder for bilde 5" descr="Et bilde som inneholder person, personer&#10;&#10;Automatisk generert beskrivelse">
            <a:extLst>
              <a:ext uri="{FF2B5EF4-FFF2-40B4-BE49-F238E27FC236}">
                <a16:creationId xmlns:a16="http://schemas.microsoft.com/office/drawing/2014/main" id="{8B0FF925-F9B2-8D48-AF54-D89B93F0178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175" r="1175"/>
          <a:stretch>
            <a:fillRect/>
          </a:stretch>
        </p:blipFill>
        <p:spPr/>
      </p:pic>
      <p:sp>
        <p:nvSpPr>
          <p:cNvPr id="28" name="Slide Number Placeholder 5">
            <a:extLst>
              <a:ext uri="{FF2B5EF4-FFF2-40B4-BE49-F238E27FC236}">
                <a16:creationId xmlns:a16="http://schemas.microsoft.com/office/drawing/2014/main" id="{686000E7-09B1-4F91-B687-97FD0ACFFB2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41150" y="6405563"/>
            <a:ext cx="450850" cy="450850"/>
          </a:xfrm>
        </p:spPr>
        <p:txBody>
          <a:bodyPr/>
          <a:lstStyle/>
          <a:p>
            <a:pPr>
              <a:spcAft>
                <a:spcPts val="600"/>
              </a:spcAft>
            </a:pPr>
            <a:fld id="{D0BEE4E4-E047-6A49-BCB9-4D06E7BA237B}" type="slidenum">
              <a:rPr lang="nb-NO" smtClean="0"/>
              <a:pPr>
                <a:spcAft>
                  <a:spcPts val="600"/>
                </a:spcAft>
              </a:pPr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800738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ssholder for innhold 8" descr="Et bilde som inneholder bord&#10;&#10;Automatisk generert beskrivelse">
            <a:extLst>
              <a:ext uri="{FF2B5EF4-FFF2-40B4-BE49-F238E27FC236}">
                <a16:creationId xmlns:a16="http://schemas.microsoft.com/office/drawing/2014/main" id="{3AE78CC9-1285-C041-9238-049E3EF535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5181" y="68263"/>
            <a:ext cx="9031862" cy="6367462"/>
          </a:xfrm>
          <a:noFill/>
        </p:spPr>
      </p:pic>
    </p:spTree>
    <p:extLst>
      <p:ext uri="{BB962C8B-B14F-4D97-AF65-F5344CB8AC3E}">
        <p14:creationId xmlns:p14="http://schemas.microsoft.com/office/powerpoint/2010/main" val="188975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lassholder for innhold 9">
            <a:extLst>
              <a:ext uri="{FF2B5EF4-FFF2-40B4-BE49-F238E27FC236}">
                <a16:creationId xmlns:a16="http://schemas.microsoft.com/office/drawing/2014/main" id="{0C569CAB-AF47-C04C-8622-84F7D732228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tretch/>
        </p:blipFill>
        <p:spPr>
          <a:xfrm>
            <a:off x="0" y="396240"/>
            <a:ext cx="12192000" cy="6065519"/>
          </a:xfrm>
          <a:noFill/>
        </p:spPr>
      </p:pic>
      <p:sp>
        <p:nvSpPr>
          <p:cNvPr id="6" name="Plassholder for lysbildenummer 5" hidden="1">
            <a:extLst>
              <a:ext uri="{FF2B5EF4-FFF2-40B4-BE49-F238E27FC236}">
                <a16:creationId xmlns:a16="http://schemas.microsoft.com/office/drawing/2014/main" id="{8E9F3F08-6F27-8A43-9557-8BF5285F99E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738087" y="6406054"/>
            <a:ext cx="450000" cy="450000"/>
          </a:xfrm>
        </p:spPr>
        <p:txBody>
          <a:bodyPr/>
          <a:lstStyle/>
          <a:p>
            <a:pPr>
              <a:spcAft>
                <a:spcPts val="600"/>
              </a:spcAft>
            </a:pPr>
            <a:fld id="{D0BEE4E4-E047-6A49-BCB9-4D06E7BA237B}" type="slidenum">
              <a:rPr lang="nb-NO" smtClean="0"/>
              <a:pPr>
                <a:spcAft>
                  <a:spcPts val="600"/>
                </a:spcAft>
              </a:pPr>
              <a:t>3</a:t>
            </a:fld>
            <a:endParaRPr lang="nb-NO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11" name="Håndskrift 10">
                <a:extLst>
                  <a:ext uri="{FF2B5EF4-FFF2-40B4-BE49-F238E27FC236}">
                    <a16:creationId xmlns:a16="http://schemas.microsoft.com/office/drawing/2014/main" id="{DC070D11-80DE-DE42-A824-F9EB0A9708C2}"/>
                  </a:ext>
                </a:extLst>
              </p14:cNvPr>
              <p14:cNvContentPartPr/>
              <p14:nvPr/>
            </p14:nvContentPartPr>
            <p14:xfrm>
              <a:off x="4163400" y="3543507"/>
              <a:ext cx="360" cy="360"/>
            </p14:xfrm>
          </p:contentPart>
        </mc:Choice>
        <mc:Fallback>
          <p:pic>
            <p:nvPicPr>
              <p:cNvPr id="11" name="Håndskrift 10">
                <a:extLst>
                  <a:ext uri="{FF2B5EF4-FFF2-40B4-BE49-F238E27FC236}">
                    <a16:creationId xmlns:a16="http://schemas.microsoft.com/office/drawing/2014/main" id="{DC070D11-80DE-DE42-A824-F9EB0A9708C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145400" y="3525507"/>
                <a:ext cx="36000" cy="3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12515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6937E5-2D19-433D-AEF7-9F160E080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err="1"/>
              <a:t>Studentane</a:t>
            </a:r>
            <a:r>
              <a:rPr lang="nb-NO"/>
              <a:t> har sakna fysisk undervisning</a:t>
            </a:r>
          </a:p>
        </p:txBody>
      </p:sp>
      <p:graphicFrame>
        <p:nvGraphicFramePr>
          <p:cNvPr id="3" name="Plasshaldar for bilete 2">
            <a:extLst>
              <a:ext uri="{FF2B5EF4-FFF2-40B4-BE49-F238E27FC236}">
                <a16:creationId xmlns:a16="http://schemas.microsoft.com/office/drawing/2014/main" id="{5CAEDC14-D0FC-4B23-B86E-1C046964008F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09625" y="1352550"/>
          <a:ext cx="5256213" cy="50577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Plasshaldar for innhald 3">
            <a:extLst>
              <a:ext uri="{FF2B5EF4-FFF2-40B4-BE49-F238E27FC236}">
                <a16:creationId xmlns:a16="http://schemas.microsoft.com/office/drawing/2014/main" id="{0061C999-509F-4FA6-A18F-87F6AE5061BA}"/>
              </a:ext>
            </a:extLst>
          </p:cNvPr>
          <p:cNvSpPr>
            <a:spLocks noGrp="1"/>
          </p:cNvSpPr>
          <p:nvPr>
            <p:ph idx="12"/>
          </p:nvPr>
        </p:nvSpPr>
        <p:spPr/>
        <p:txBody>
          <a:bodyPr>
            <a:normAutofit/>
          </a:bodyPr>
          <a:lstStyle/>
          <a:p>
            <a:r>
              <a:rPr lang="nn-NO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Studiebarometeret, med resultat for både 2020 og 2021- studieår med sterk påverknad av ulike smitteverntiltak, finn at studentar har blitt mindre motiverte og meir einsame under koronapandemien. Dei opplever det u</a:t>
            </a:r>
            <a:r>
              <a:rPr lang="nn-NO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tfordrande med digital undervisning</a:t>
            </a:r>
          </a:p>
          <a:p>
            <a:pPr lvl="1"/>
            <a:r>
              <a:rPr lang="nn-NO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saknar det sosiale studentmiljøet</a:t>
            </a:r>
          </a:p>
          <a:p>
            <a:pPr lvl="1"/>
            <a:r>
              <a:rPr lang="nn-NO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vanskar med å strukturera kvardagen </a:t>
            </a:r>
          </a:p>
          <a:p>
            <a:pPr lvl="1"/>
            <a:r>
              <a:rPr lang="nn-NO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lågare studiemotivasjon når dei sit heime</a:t>
            </a:r>
          </a:p>
          <a:p>
            <a:pPr lvl="1"/>
            <a:r>
              <a:rPr lang="nn-NO" sz="1800"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mangel på </a:t>
            </a:r>
            <a:r>
              <a:rPr lang="nn-NO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eigna arbeidsplass heime </a:t>
            </a:r>
          </a:p>
          <a:p>
            <a:pPr marL="457200" lvl="1" indent="0">
              <a:buNone/>
            </a:pPr>
            <a:endParaRPr lang="nn-NO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n-NO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n-NO" sz="180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endParaRPr lang="nn-NO" sz="180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nn-NO" sz="180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(NOKUT, 2021 og 2022)   </a:t>
            </a:r>
            <a:endParaRPr lang="nb-NO" sz="180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nb-NO"/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D8FAF3AE-921B-4BE1-B2B5-FCAA70B15CF5}"/>
              </a:ext>
            </a:extLst>
          </p:cNvPr>
          <p:cNvSpPr txBox="1"/>
          <p:nvPr/>
        </p:nvSpPr>
        <p:spPr>
          <a:xfrm>
            <a:off x="809625" y="6506548"/>
            <a:ext cx="347720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/>
              <a:t>Resultat Studiebarometeret 2021</a:t>
            </a:r>
          </a:p>
        </p:txBody>
      </p:sp>
    </p:spTree>
    <p:extLst>
      <p:ext uri="{BB962C8B-B14F-4D97-AF65-F5344CB8AC3E}">
        <p14:creationId xmlns:p14="http://schemas.microsoft.com/office/powerpoint/2010/main" val="31640724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: Rounded Corners 5">
            <a:extLst>
              <a:ext uri="{FF2B5EF4-FFF2-40B4-BE49-F238E27FC236}">
                <a16:creationId xmlns:a16="http://schemas.microsoft.com/office/drawing/2014/main" id="{1AAFC50E-7B6F-400F-9086-8DC3DA351870}"/>
              </a:ext>
            </a:extLst>
          </p:cNvPr>
          <p:cNvSpPr/>
          <p:nvPr/>
        </p:nvSpPr>
        <p:spPr>
          <a:xfrm>
            <a:off x="444988" y="2688205"/>
            <a:ext cx="1636364" cy="1365875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b-NO" sz="1000"/>
              <a:t>Samle og forsterke fagmiljø for digitalisering og utdanning</a:t>
            </a:r>
          </a:p>
        </p:txBody>
      </p:sp>
      <p:pic>
        <p:nvPicPr>
          <p:cNvPr id="31" name="Graphic 2" descr="Cheers outline">
            <a:extLst>
              <a:ext uri="{FF2B5EF4-FFF2-40B4-BE49-F238E27FC236}">
                <a16:creationId xmlns:a16="http://schemas.microsoft.com/office/drawing/2014/main" id="{66789DF1-7230-4CE8-8A30-37DF9C93F0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49883" y="2936137"/>
            <a:ext cx="426575" cy="426575"/>
          </a:xfrm>
          <a:prstGeom prst="rect">
            <a:avLst/>
          </a:prstGeom>
        </p:spPr>
      </p:pic>
      <p:sp>
        <p:nvSpPr>
          <p:cNvPr id="32" name="Rektangel: avrundede hjørner 25">
            <a:extLst>
              <a:ext uri="{FF2B5EF4-FFF2-40B4-BE49-F238E27FC236}">
                <a16:creationId xmlns:a16="http://schemas.microsoft.com/office/drawing/2014/main" id="{3EB7668D-7B95-4774-9CB6-566C8669BE4F}"/>
              </a:ext>
            </a:extLst>
          </p:cNvPr>
          <p:cNvSpPr/>
          <p:nvPr/>
        </p:nvSpPr>
        <p:spPr>
          <a:xfrm>
            <a:off x="381693" y="2571838"/>
            <a:ext cx="247129" cy="236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8ADBF9C3-BC06-4501-98BD-11507DFD7E50}"/>
              </a:ext>
            </a:extLst>
          </p:cNvPr>
          <p:cNvSpPr/>
          <p:nvPr/>
        </p:nvSpPr>
        <p:spPr>
          <a:xfrm>
            <a:off x="2377592" y="2688205"/>
            <a:ext cx="1636364" cy="1365875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b-NO" sz="1000"/>
              <a:t>Definere minimumskrav til digital kompetanse og vilkår for å gjennomføre opplæring</a:t>
            </a:r>
          </a:p>
        </p:txBody>
      </p:sp>
      <p:pic>
        <p:nvPicPr>
          <p:cNvPr id="34" name="Graphic 12" descr="Clipboard Mixed outline">
            <a:extLst>
              <a:ext uri="{FF2B5EF4-FFF2-40B4-BE49-F238E27FC236}">
                <a16:creationId xmlns:a16="http://schemas.microsoft.com/office/drawing/2014/main" id="{9F92DC85-F743-438E-A2FC-0E8BFAF1A7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991418" y="2808661"/>
            <a:ext cx="426575" cy="426575"/>
          </a:xfrm>
          <a:prstGeom prst="rect">
            <a:avLst/>
          </a:prstGeom>
        </p:spPr>
      </p:pic>
      <p:sp>
        <p:nvSpPr>
          <p:cNvPr id="35" name="Rektangel: avrundede hjørner 25">
            <a:extLst>
              <a:ext uri="{FF2B5EF4-FFF2-40B4-BE49-F238E27FC236}">
                <a16:creationId xmlns:a16="http://schemas.microsoft.com/office/drawing/2014/main" id="{78B7C7C3-790E-4E7D-B42F-9BEC99A0AF72}"/>
              </a:ext>
            </a:extLst>
          </p:cNvPr>
          <p:cNvSpPr/>
          <p:nvPr/>
        </p:nvSpPr>
        <p:spPr>
          <a:xfrm>
            <a:off x="2348176" y="2571838"/>
            <a:ext cx="217713" cy="236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36" name="Rectangle: Rounded Corners 31">
            <a:extLst>
              <a:ext uri="{FF2B5EF4-FFF2-40B4-BE49-F238E27FC236}">
                <a16:creationId xmlns:a16="http://schemas.microsoft.com/office/drawing/2014/main" id="{932F335F-477D-4547-B3E3-178EF4C1CC93}"/>
              </a:ext>
            </a:extLst>
          </p:cNvPr>
          <p:cNvSpPr/>
          <p:nvPr/>
        </p:nvSpPr>
        <p:spPr>
          <a:xfrm>
            <a:off x="4348538" y="2688205"/>
            <a:ext cx="1636364" cy="1365875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b-NO" sz="1000"/>
              <a:t>Forstå kanaler og behov for støtte til vitenskapelige ansatte</a:t>
            </a:r>
          </a:p>
        </p:txBody>
      </p:sp>
      <p:pic>
        <p:nvPicPr>
          <p:cNvPr id="37" name="Graphic 6" descr="Business Growth outline">
            <a:extLst>
              <a:ext uri="{FF2B5EF4-FFF2-40B4-BE49-F238E27FC236}">
                <a16:creationId xmlns:a16="http://schemas.microsoft.com/office/drawing/2014/main" id="{0F5F1917-D648-44F1-87A5-01FDA1F739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953433" y="2844409"/>
            <a:ext cx="426575" cy="426575"/>
          </a:xfrm>
          <a:prstGeom prst="rect">
            <a:avLst/>
          </a:prstGeom>
        </p:spPr>
      </p:pic>
      <p:sp>
        <p:nvSpPr>
          <p:cNvPr id="38" name="Rektangel: avrundede hjørner 25">
            <a:extLst>
              <a:ext uri="{FF2B5EF4-FFF2-40B4-BE49-F238E27FC236}">
                <a16:creationId xmlns:a16="http://schemas.microsoft.com/office/drawing/2014/main" id="{6D448D18-0373-40FC-9027-717FF62433B9}"/>
              </a:ext>
            </a:extLst>
          </p:cNvPr>
          <p:cNvSpPr/>
          <p:nvPr/>
        </p:nvSpPr>
        <p:spPr>
          <a:xfrm>
            <a:off x="4285243" y="2571838"/>
            <a:ext cx="217713" cy="236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3</a:t>
            </a:r>
          </a:p>
        </p:txBody>
      </p:sp>
      <p:grpSp>
        <p:nvGrpSpPr>
          <p:cNvPr id="57" name="Gruppe 56">
            <a:extLst>
              <a:ext uri="{FF2B5EF4-FFF2-40B4-BE49-F238E27FC236}">
                <a16:creationId xmlns:a16="http://schemas.microsoft.com/office/drawing/2014/main" id="{608BF6F4-90DA-4A24-B2D2-244993B3EABA}"/>
              </a:ext>
            </a:extLst>
          </p:cNvPr>
          <p:cNvGrpSpPr/>
          <p:nvPr/>
        </p:nvGrpSpPr>
        <p:grpSpPr>
          <a:xfrm>
            <a:off x="8231608" y="2571838"/>
            <a:ext cx="1711408" cy="1482242"/>
            <a:chOff x="2180848" y="3289290"/>
            <a:chExt cx="1711408" cy="1482242"/>
          </a:xfrm>
        </p:grpSpPr>
        <p:sp>
          <p:nvSpPr>
            <p:cNvPr id="61" name="Rectangle: Rounded Corners 34">
              <a:extLst>
                <a:ext uri="{FF2B5EF4-FFF2-40B4-BE49-F238E27FC236}">
                  <a16:creationId xmlns:a16="http://schemas.microsoft.com/office/drawing/2014/main" id="{6DC218F0-D6EE-4E46-86A1-8BB43BE3EBDB}"/>
                </a:ext>
              </a:extLst>
            </p:cNvPr>
            <p:cNvSpPr/>
            <p:nvPr/>
          </p:nvSpPr>
          <p:spPr>
            <a:xfrm>
              <a:off x="2255892" y="3405657"/>
              <a:ext cx="1636364" cy="1365875"/>
            </a:xfrm>
            <a:prstGeom prst="roundRect">
              <a:avLst>
                <a:gd name="adj" fmla="val 4546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b-NO" sz="1000"/>
                <a:t>Ta en tydelig rolle på nasjonale arenaer for digitalisering og utdanning</a:t>
              </a:r>
            </a:p>
          </p:txBody>
        </p:sp>
        <p:pic>
          <p:nvPicPr>
            <p:cNvPr id="62" name="Graphic 14" descr="Lecturer outline">
              <a:extLst>
                <a:ext uri="{FF2B5EF4-FFF2-40B4-BE49-F238E27FC236}">
                  <a16:creationId xmlns:a16="http://schemas.microsoft.com/office/drawing/2014/main" id="{81FC92CB-DC2D-476C-895E-13AF25EDB2E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668812" y="3526113"/>
              <a:ext cx="426575" cy="426575"/>
            </a:xfrm>
            <a:prstGeom prst="rect">
              <a:avLst/>
            </a:prstGeom>
          </p:spPr>
        </p:pic>
        <p:pic>
          <p:nvPicPr>
            <p:cNvPr id="63" name="Graphic 18" descr="Presentation with pie chart outline">
              <a:extLst>
                <a:ext uri="{FF2B5EF4-FFF2-40B4-BE49-F238E27FC236}">
                  <a16:creationId xmlns:a16="http://schemas.microsoft.com/office/drawing/2014/main" id="{6ACC3375-10D7-441A-9DD5-9180304557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997994" y="3652021"/>
              <a:ext cx="426575" cy="426575"/>
            </a:xfrm>
            <a:prstGeom prst="rect">
              <a:avLst/>
            </a:prstGeom>
          </p:spPr>
        </p:pic>
        <p:sp>
          <p:nvSpPr>
            <p:cNvPr id="64" name="Rektangel: avrundede hjørner 25">
              <a:extLst>
                <a:ext uri="{FF2B5EF4-FFF2-40B4-BE49-F238E27FC236}">
                  <a16:creationId xmlns:a16="http://schemas.microsoft.com/office/drawing/2014/main" id="{5A8CACF3-88CF-49DF-BD08-ADABD0702FB8}"/>
                </a:ext>
              </a:extLst>
            </p:cNvPr>
            <p:cNvSpPr/>
            <p:nvPr/>
          </p:nvSpPr>
          <p:spPr>
            <a:xfrm>
              <a:off x="2180848" y="3289290"/>
              <a:ext cx="217713" cy="2368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>
                  <a:solidFill>
                    <a:schemeClr val="tx1"/>
                  </a:solidFill>
                </a:rPr>
                <a:t>5</a:t>
              </a:r>
            </a:p>
          </p:txBody>
        </p:sp>
      </p:grpSp>
      <p:grpSp>
        <p:nvGrpSpPr>
          <p:cNvPr id="65" name="Gruppe 64">
            <a:extLst>
              <a:ext uri="{FF2B5EF4-FFF2-40B4-BE49-F238E27FC236}">
                <a16:creationId xmlns:a16="http://schemas.microsoft.com/office/drawing/2014/main" id="{16AA8A13-EDF1-4987-BBD2-D420767C6BB6}"/>
              </a:ext>
            </a:extLst>
          </p:cNvPr>
          <p:cNvGrpSpPr/>
          <p:nvPr/>
        </p:nvGrpSpPr>
        <p:grpSpPr>
          <a:xfrm>
            <a:off x="10185021" y="2571838"/>
            <a:ext cx="1714227" cy="1482242"/>
            <a:chOff x="236496" y="5011604"/>
            <a:chExt cx="1714227" cy="1482242"/>
          </a:xfrm>
        </p:grpSpPr>
        <p:sp>
          <p:nvSpPr>
            <p:cNvPr id="66" name="Rectangle: Rounded Corners 35">
              <a:extLst>
                <a:ext uri="{FF2B5EF4-FFF2-40B4-BE49-F238E27FC236}">
                  <a16:creationId xmlns:a16="http://schemas.microsoft.com/office/drawing/2014/main" id="{1D7EEC20-AF0B-4382-AF5E-B724710EF4E7}"/>
                </a:ext>
              </a:extLst>
            </p:cNvPr>
            <p:cNvSpPr/>
            <p:nvPr/>
          </p:nvSpPr>
          <p:spPr>
            <a:xfrm>
              <a:off x="314359" y="5127971"/>
              <a:ext cx="1636364" cy="1365875"/>
            </a:xfrm>
            <a:prstGeom prst="roundRect">
              <a:avLst>
                <a:gd name="adj" fmla="val 4546"/>
              </a:avLst>
            </a:prstGeom>
            <a:noFill/>
            <a:ln w="12700"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b"/>
            <a:lstStyle/>
            <a:p>
              <a:pPr algn="ctr"/>
              <a:r>
                <a:rPr lang="nb-NO" sz="1000"/>
                <a:t>Skape bedre delingskultur innenfor utdanning på tvers av fakultet</a:t>
              </a:r>
            </a:p>
          </p:txBody>
        </p:sp>
        <p:pic>
          <p:nvPicPr>
            <p:cNvPr id="67" name="Graphic 24" descr="Connections outline">
              <a:extLst>
                <a:ext uri="{FF2B5EF4-FFF2-40B4-BE49-F238E27FC236}">
                  <a16:creationId xmlns:a16="http://schemas.microsoft.com/office/drawing/2014/main" id="{45299EBB-956C-41F8-AB80-9D6C8C2C875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919254" y="5363439"/>
              <a:ext cx="426575" cy="426575"/>
            </a:xfrm>
            <a:prstGeom prst="rect">
              <a:avLst/>
            </a:prstGeom>
          </p:spPr>
        </p:pic>
        <p:sp>
          <p:nvSpPr>
            <p:cNvPr id="68" name="Rektangel: avrundede hjørner 67">
              <a:extLst>
                <a:ext uri="{FF2B5EF4-FFF2-40B4-BE49-F238E27FC236}">
                  <a16:creationId xmlns:a16="http://schemas.microsoft.com/office/drawing/2014/main" id="{994CFBDF-7947-423D-8789-0CBAF3CD7913}"/>
                </a:ext>
              </a:extLst>
            </p:cNvPr>
            <p:cNvSpPr/>
            <p:nvPr/>
          </p:nvSpPr>
          <p:spPr>
            <a:xfrm>
              <a:off x="236496" y="5011604"/>
              <a:ext cx="217713" cy="236823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nb-NO" sz="1400">
                  <a:solidFill>
                    <a:schemeClr val="tx1"/>
                  </a:solidFill>
                </a:rPr>
                <a:t>6</a:t>
              </a:r>
            </a:p>
          </p:txBody>
        </p:sp>
      </p:grpSp>
      <p:sp>
        <p:nvSpPr>
          <p:cNvPr id="70" name="Rectangle: Rounded Corners 15">
            <a:extLst>
              <a:ext uri="{FF2B5EF4-FFF2-40B4-BE49-F238E27FC236}">
                <a16:creationId xmlns:a16="http://schemas.microsoft.com/office/drawing/2014/main" id="{577643B3-9C21-4BA4-85DD-0CF1F77AF41B}"/>
              </a:ext>
            </a:extLst>
          </p:cNvPr>
          <p:cNvSpPr/>
          <p:nvPr/>
        </p:nvSpPr>
        <p:spPr>
          <a:xfrm>
            <a:off x="6290073" y="2688205"/>
            <a:ext cx="1636364" cy="1365875"/>
          </a:xfrm>
          <a:prstGeom prst="roundRect">
            <a:avLst>
              <a:gd name="adj" fmla="val 4546"/>
            </a:avLst>
          </a:prstGeom>
          <a:solidFill>
            <a:schemeClr val="accent1"/>
          </a:solidFill>
          <a:ln w="127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nb-NO" sz="1000"/>
              <a:t>Etablere struktur for å bruke data om studentene i arbeid med forbedring av utdanning</a:t>
            </a:r>
          </a:p>
        </p:txBody>
      </p:sp>
      <p:pic>
        <p:nvPicPr>
          <p:cNvPr id="71" name="Graphic 8" descr="Research outline">
            <a:extLst>
              <a:ext uri="{FF2B5EF4-FFF2-40B4-BE49-F238E27FC236}">
                <a16:creationId xmlns:a16="http://schemas.microsoft.com/office/drawing/2014/main" id="{AB17B5A6-FCAB-459B-B72E-961039F171A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7299266" y="2830561"/>
            <a:ext cx="346017" cy="346017"/>
          </a:xfrm>
          <a:prstGeom prst="rect">
            <a:avLst/>
          </a:prstGeom>
        </p:spPr>
      </p:pic>
      <p:pic>
        <p:nvPicPr>
          <p:cNvPr id="72" name="Graphic 10" descr="Database outline">
            <a:extLst>
              <a:ext uri="{FF2B5EF4-FFF2-40B4-BE49-F238E27FC236}">
                <a16:creationId xmlns:a16="http://schemas.microsoft.com/office/drawing/2014/main" id="{BBF53EDF-120C-48CB-9361-1CC6E46409C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716454" y="2919689"/>
            <a:ext cx="346017" cy="346017"/>
          </a:xfrm>
          <a:prstGeom prst="rect">
            <a:avLst/>
          </a:prstGeom>
        </p:spPr>
      </p:pic>
      <p:sp>
        <p:nvSpPr>
          <p:cNvPr id="73" name="Rektangel: avrundede hjørner 25">
            <a:extLst>
              <a:ext uri="{FF2B5EF4-FFF2-40B4-BE49-F238E27FC236}">
                <a16:creationId xmlns:a16="http://schemas.microsoft.com/office/drawing/2014/main" id="{FF1A2BEB-3242-4060-8E03-33862137E1CA}"/>
              </a:ext>
            </a:extLst>
          </p:cNvPr>
          <p:cNvSpPr/>
          <p:nvPr/>
        </p:nvSpPr>
        <p:spPr>
          <a:xfrm>
            <a:off x="6181214" y="2524744"/>
            <a:ext cx="217713" cy="23682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140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74" name="Tittel 1">
            <a:extLst>
              <a:ext uri="{FF2B5EF4-FFF2-40B4-BE49-F238E27FC236}">
                <a16:creationId xmlns:a16="http://schemas.microsoft.com/office/drawing/2014/main" id="{4AF73B78-8C06-40FE-90F7-3EBF2FC78ACF}"/>
              </a:ext>
            </a:extLst>
          </p:cNvPr>
          <p:cNvSpPr txBox="1">
            <a:spLocks/>
          </p:cNvSpPr>
          <p:nvPr/>
        </p:nvSpPr>
        <p:spPr>
          <a:xfrm>
            <a:off x="809976" y="-2081"/>
            <a:ext cx="10926000" cy="1350000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b-NO"/>
              <a:t>Prosjekt </a:t>
            </a:r>
            <a:r>
              <a:rPr lang="nb-NO" err="1"/>
              <a:t>innan</a:t>
            </a:r>
            <a:r>
              <a:rPr lang="nb-NO"/>
              <a:t> utdanning skal styrke støtta til </a:t>
            </a:r>
            <a:r>
              <a:rPr lang="nb-NO" err="1"/>
              <a:t>vitskapleg</a:t>
            </a:r>
            <a:r>
              <a:rPr lang="nb-NO"/>
              <a:t> tilsette. Målet er å tilby enda betre utdanning</a:t>
            </a:r>
          </a:p>
        </p:txBody>
      </p:sp>
      <p:cxnSp>
        <p:nvCxnSpPr>
          <p:cNvPr id="3" name="Rett linje 2">
            <a:extLst>
              <a:ext uri="{FF2B5EF4-FFF2-40B4-BE49-F238E27FC236}">
                <a16:creationId xmlns:a16="http://schemas.microsoft.com/office/drawing/2014/main" id="{0B728D37-3534-4057-B268-5626FA5353F1}"/>
              </a:ext>
            </a:extLst>
          </p:cNvPr>
          <p:cNvCxnSpPr>
            <a:cxnSpLocks/>
          </p:cNvCxnSpPr>
          <p:nvPr/>
        </p:nvCxnSpPr>
        <p:spPr>
          <a:xfrm>
            <a:off x="8089723" y="2224747"/>
            <a:ext cx="0" cy="2336367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TekstSylinder 74">
            <a:extLst>
              <a:ext uri="{FF2B5EF4-FFF2-40B4-BE49-F238E27FC236}">
                <a16:creationId xmlns:a16="http://schemas.microsoft.com/office/drawing/2014/main" id="{D7147032-3C3B-4326-8750-5E2DEF83077E}"/>
              </a:ext>
            </a:extLst>
          </p:cNvPr>
          <p:cNvSpPr txBox="1"/>
          <p:nvPr/>
        </p:nvSpPr>
        <p:spPr>
          <a:xfrm>
            <a:off x="444988" y="1886193"/>
            <a:ext cx="74814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1600">
                <a:solidFill>
                  <a:srgbClr val="00AFBA"/>
                </a:solidFill>
              </a:rPr>
              <a:t>PROSJEKT</a:t>
            </a:r>
          </a:p>
        </p:txBody>
      </p:sp>
      <p:sp>
        <p:nvSpPr>
          <p:cNvPr id="76" name="TekstSylinder 75">
            <a:extLst>
              <a:ext uri="{FF2B5EF4-FFF2-40B4-BE49-F238E27FC236}">
                <a16:creationId xmlns:a16="http://schemas.microsoft.com/office/drawing/2014/main" id="{ED6B93A3-2F0B-47A8-A8DE-29E2DF3E681F}"/>
              </a:ext>
            </a:extLst>
          </p:cNvPr>
          <p:cNvSpPr txBox="1"/>
          <p:nvPr/>
        </p:nvSpPr>
        <p:spPr>
          <a:xfrm>
            <a:off x="444988" y="4848292"/>
            <a:ext cx="163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200" b="1"/>
              <a:t>Organisere fagmiljø</a:t>
            </a:r>
          </a:p>
        </p:txBody>
      </p:sp>
      <p:sp>
        <p:nvSpPr>
          <p:cNvPr id="77" name="TekstSylinder 76">
            <a:extLst>
              <a:ext uri="{FF2B5EF4-FFF2-40B4-BE49-F238E27FC236}">
                <a16:creationId xmlns:a16="http://schemas.microsoft.com/office/drawing/2014/main" id="{594841D6-5288-412E-9748-1DA109ACE18D}"/>
              </a:ext>
            </a:extLst>
          </p:cNvPr>
          <p:cNvSpPr txBox="1"/>
          <p:nvPr/>
        </p:nvSpPr>
        <p:spPr>
          <a:xfrm>
            <a:off x="2386523" y="4848292"/>
            <a:ext cx="163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200" b="1"/>
              <a:t>Digital kompetanse</a:t>
            </a:r>
          </a:p>
        </p:txBody>
      </p:sp>
      <p:sp>
        <p:nvSpPr>
          <p:cNvPr id="78" name="TekstSylinder 77">
            <a:extLst>
              <a:ext uri="{FF2B5EF4-FFF2-40B4-BE49-F238E27FC236}">
                <a16:creationId xmlns:a16="http://schemas.microsoft.com/office/drawing/2014/main" id="{C19EBDF4-0CF8-4E81-8168-44C736093BAE}"/>
              </a:ext>
            </a:extLst>
          </p:cNvPr>
          <p:cNvSpPr txBox="1"/>
          <p:nvPr/>
        </p:nvSpPr>
        <p:spPr>
          <a:xfrm>
            <a:off x="4348538" y="4848292"/>
            <a:ext cx="16363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200" b="1"/>
              <a:t>Tilgjengeleg støtte</a:t>
            </a:r>
          </a:p>
        </p:txBody>
      </p:sp>
      <p:sp>
        <p:nvSpPr>
          <p:cNvPr id="79" name="TekstSylinder 78">
            <a:extLst>
              <a:ext uri="{FF2B5EF4-FFF2-40B4-BE49-F238E27FC236}">
                <a16:creationId xmlns:a16="http://schemas.microsoft.com/office/drawing/2014/main" id="{09611CE4-B9BB-403D-A46F-8BA3A9C7169D}"/>
              </a:ext>
            </a:extLst>
          </p:cNvPr>
          <p:cNvSpPr txBox="1"/>
          <p:nvPr/>
        </p:nvSpPr>
        <p:spPr>
          <a:xfrm>
            <a:off x="6290073" y="4755959"/>
            <a:ext cx="1636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n-NO" sz="1200" b="1"/>
              <a:t>Verktøy for å følgje opp studentar</a:t>
            </a:r>
          </a:p>
        </p:txBody>
      </p:sp>
      <p:cxnSp>
        <p:nvCxnSpPr>
          <p:cNvPr id="5" name="Rett linje 4">
            <a:extLst>
              <a:ext uri="{FF2B5EF4-FFF2-40B4-BE49-F238E27FC236}">
                <a16:creationId xmlns:a16="http://schemas.microsoft.com/office/drawing/2014/main" id="{E6D598A1-1240-4EC8-B2ED-1A34D099FFB0}"/>
              </a:ext>
            </a:extLst>
          </p:cNvPr>
          <p:cNvCxnSpPr>
            <a:cxnSpLocks/>
          </p:cNvCxnSpPr>
          <p:nvPr/>
        </p:nvCxnSpPr>
        <p:spPr>
          <a:xfrm>
            <a:off x="456024" y="5297192"/>
            <a:ext cx="163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Rett linje 79">
            <a:extLst>
              <a:ext uri="{FF2B5EF4-FFF2-40B4-BE49-F238E27FC236}">
                <a16:creationId xmlns:a16="http://schemas.microsoft.com/office/drawing/2014/main" id="{6EF5E908-5C7F-466A-82AC-51AF72459524}"/>
              </a:ext>
            </a:extLst>
          </p:cNvPr>
          <p:cNvCxnSpPr>
            <a:cxnSpLocks/>
          </p:cNvCxnSpPr>
          <p:nvPr/>
        </p:nvCxnSpPr>
        <p:spPr>
          <a:xfrm>
            <a:off x="2386523" y="5297192"/>
            <a:ext cx="163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Rett linje 80">
            <a:extLst>
              <a:ext uri="{FF2B5EF4-FFF2-40B4-BE49-F238E27FC236}">
                <a16:creationId xmlns:a16="http://schemas.microsoft.com/office/drawing/2014/main" id="{7DDF53A2-A898-46BD-B679-4440949A18AE}"/>
              </a:ext>
            </a:extLst>
          </p:cNvPr>
          <p:cNvCxnSpPr>
            <a:cxnSpLocks/>
          </p:cNvCxnSpPr>
          <p:nvPr/>
        </p:nvCxnSpPr>
        <p:spPr>
          <a:xfrm>
            <a:off x="4394099" y="5297192"/>
            <a:ext cx="163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Rett linje 81">
            <a:extLst>
              <a:ext uri="{FF2B5EF4-FFF2-40B4-BE49-F238E27FC236}">
                <a16:creationId xmlns:a16="http://schemas.microsoft.com/office/drawing/2014/main" id="{F29E8FB5-9B54-471D-90FA-F7E16994396F}"/>
              </a:ext>
            </a:extLst>
          </p:cNvPr>
          <p:cNvCxnSpPr>
            <a:cxnSpLocks/>
          </p:cNvCxnSpPr>
          <p:nvPr/>
        </p:nvCxnSpPr>
        <p:spPr>
          <a:xfrm>
            <a:off x="6272976" y="5297192"/>
            <a:ext cx="16363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72603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Footer Placeholder 1">
            <a:extLst>
              <a:ext uri="{FF2B5EF4-FFF2-40B4-BE49-F238E27FC236}">
                <a16:creationId xmlns:a16="http://schemas.microsoft.com/office/drawing/2014/main" id="{2937E13D-3A6C-45E2-B972-658529DD470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1950" y="6408000"/>
            <a:ext cx="5252673" cy="450000"/>
          </a:xfrm>
        </p:spPr>
        <p:txBody>
          <a:bodyPr/>
          <a:lstStyle/>
          <a:p>
            <a:endParaRPr lang="nb-NO"/>
          </a:p>
        </p:txBody>
      </p:sp>
      <p:sp>
        <p:nvSpPr>
          <p:cNvPr id="3" name="Plassholder for lysbildenummer 2">
            <a:extLst>
              <a:ext uri="{FF2B5EF4-FFF2-40B4-BE49-F238E27FC236}">
                <a16:creationId xmlns:a16="http://schemas.microsoft.com/office/drawing/2014/main" id="{96D6AB18-07BB-6B48-A460-42A1082EF8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8087" y="6406054"/>
            <a:ext cx="450000" cy="45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BEE4E4-E047-6A49-BCB9-4D06E7BA237B}" type="slidenum">
              <a:rPr lang="nb-NO" smtClean="0"/>
              <a:pPr>
                <a:spcAft>
                  <a:spcPts val="600"/>
                </a:spcAft>
              </a:pPr>
              <a:t>6</a:t>
            </a:fld>
            <a:endParaRPr lang="nb-NO"/>
          </a:p>
        </p:txBody>
      </p:sp>
      <p:sp>
        <p:nvSpPr>
          <p:cNvPr id="4" name="Tittel 3">
            <a:extLst>
              <a:ext uri="{FF2B5EF4-FFF2-40B4-BE49-F238E27FC236}">
                <a16:creationId xmlns:a16="http://schemas.microsoft.com/office/drawing/2014/main" id="{EABFD9A7-9352-1948-B711-B53EC109B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-2081"/>
            <a:ext cx="10926000" cy="1350000"/>
          </a:xfrm>
        </p:spPr>
        <p:txBody>
          <a:bodyPr anchor="ctr">
            <a:normAutofit/>
          </a:bodyPr>
          <a:lstStyle/>
          <a:p>
            <a:r>
              <a:rPr lang="nb-NO" sz="2400" b="1" err="1"/>
              <a:t>Styrkar</a:t>
            </a:r>
            <a:r>
              <a:rPr lang="nb-NO" sz="2400" b="1"/>
              <a:t> støtta til </a:t>
            </a:r>
            <a:r>
              <a:rPr lang="nb-NO" sz="2400" b="1" err="1"/>
              <a:t>vitskapleg</a:t>
            </a:r>
            <a:r>
              <a:rPr lang="nb-NO" sz="2400" b="1"/>
              <a:t> tilsette           </a:t>
            </a:r>
            <a:r>
              <a:rPr lang="nb-NO" sz="2400" b="1" err="1"/>
              <a:t>Læringslabbar</a:t>
            </a:r>
            <a:r>
              <a:rPr lang="nb-NO" sz="2400" b="1"/>
              <a:t> på alle campus</a:t>
            </a:r>
            <a:br>
              <a:rPr lang="nb-NO" b="1"/>
            </a:br>
            <a:endParaRPr lang="nb-NO" b="1"/>
          </a:p>
        </p:txBody>
      </p:sp>
      <p:pic>
        <p:nvPicPr>
          <p:cNvPr id="9" name="Plassholder for innhold 6">
            <a:extLst>
              <a:ext uri="{FF2B5EF4-FFF2-40B4-BE49-F238E27FC236}">
                <a16:creationId xmlns:a16="http://schemas.microsoft.com/office/drawing/2014/main" id="{71392292-9034-3E44-90CC-01BC2576A6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9787" y="1352020"/>
            <a:ext cx="4754519" cy="5058000"/>
          </a:xfrm>
          <a:noFill/>
        </p:spPr>
      </p:pic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59FBC1D-3057-9145-B33B-2E4EBAD748A2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479976" y="1347918"/>
            <a:ext cx="5256000" cy="5269857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nb-NO" sz="1900" err="1"/>
              <a:t>Læringslab</a:t>
            </a:r>
            <a:r>
              <a:rPr lang="nb-NO" sz="1900"/>
              <a:t> er vår </a:t>
            </a:r>
            <a:r>
              <a:rPr lang="nb-NO" sz="1900" err="1"/>
              <a:t>førstelinjeteneste</a:t>
            </a:r>
            <a:r>
              <a:rPr lang="nb-NO" sz="1900"/>
              <a:t> for hjelp til </a:t>
            </a:r>
            <a:r>
              <a:rPr lang="nb-NO" sz="1900" err="1"/>
              <a:t>sjølvhjelp</a:t>
            </a:r>
            <a:r>
              <a:rPr lang="nb-NO" sz="1900"/>
              <a:t> </a:t>
            </a:r>
            <a:r>
              <a:rPr lang="nb-NO" sz="1900" err="1"/>
              <a:t>innanfor</a:t>
            </a:r>
            <a:r>
              <a:rPr lang="nb-NO" sz="1900"/>
              <a:t> ny teknologi</a:t>
            </a:r>
          </a:p>
          <a:p>
            <a:pPr>
              <a:lnSpc>
                <a:spcPct val="90000"/>
              </a:lnSpc>
            </a:pPr>
            <a:endParaRPr lang="nb-NO" sz="1900"/>
          </a:p>
          <a:p>
            <a:pPr>
              <a:lnSpc>
                <a:spcPct val="90000"/>
              </a:lnSpc>
            </a:pPr>
            <a:r>
              <a:rPr lang="nb-NO" sz="1900" err="1"/>
              <a:t>Læringslab</a:t>
            </a:r>
            <a:r>
              <a:rPr lang="nb-NO" sz="1900"/>
              <a:t> gir tilgang til teknologiske verktøy for tilsette og </a:t>
            </a:r>
            <a:r>
              <a:rPr lang="nb-NO" sz="1900" err="1"/>
              <a:t>studentar</a:t>
            </a:r>
            <a:r>
              <a:rPr lang="nb-NO" sz="1900"/>
              <a:t> </a:t>
            </a:r>
          </a:p>
          <a:p>
            <a:pPr>
              <a:lnSpc>
                <a:spcPct val="90000"/>
              </a:lnSpc>
            </a:pPr>
            <a:endParaRPr lang="nb-NO" sz="1900"/>
          </a:p>
          <a:p>
            <a:pPr>
              <a:lnSpc>
                <a:spcPct val="90000"/>
              </a:lnSpc>
            </a:pPr>
            <a:r>
              <a:rPr lang="nb-NO" sz="1900" err="1"/>
              <a:t>Læringslabane</a:t>
            </a:r>
            <a:r>
              <a:rPr lang="nb-NO" sz="1900"/>
              <a:t> kan </a:t>
            </a:r>
            <a:r>
              <a:rPr lang="nb-NO" sz="1900" err="1"/>
              <a:t>brukast</a:t>
            </a:r>
            <a:r>
              <a:rPr lang="nb-NO" sz="1900"/>
              <a:t> både av </a:t>
            </a:r>
            <a:r>
              <a:rPr lang="nb-NO" sz="1900" err="1"/>
              <a:t>enkeltpersonar</a:t>
            </a:r>
            <a:r>
              <a:rPr lang="nb-NO" sz="1900"/>
              <a:t> og grupper som ønsker å utvikle seg </a:t>
            </a:r>
            <a:r>
              <a:rPr lang="nb-NO" sz="1900" err="1"/>
              <a:t>innan</a:t>
            </a:r>
            <a:r>
              <a:rPr lang="nb-NO" sz="1900"/>
              <a:t> læring, utvikle ny undervisning, eller prøve ut nye digitale </a:t>
            </a:r>
            <a:r>
              <a:rPr lang="nb-NO" sz="1900" err="1"/>
              <a:t>arbeidsmåtar</a:t>
            </a:r>
            <a:endParaRPr lang="nb-NO" sz="1900"/>
          </a:p>
          <a:p>
            <a:pPr>
              <a:lnSpc>
                <a:spcPct val="90000"/>
              </a:lnSpc>
            </a:pPr>
            <a:endParaRPr lang="nb-NO" sz="1900"/>
          </a:p>
          <a:p>
            <a:pPr>
              <a:lnSpc>
                <a:spcPct val="90000"/>
              </a:lnSpc>
            </a:pPr>
            <a:r>
              <a:rPr lang="nb-NO" sz="1900" err="1"/>
              <a:t>Læringslabane</a:t>
            </a:r>
            <a:r>
              <a:rPr lang="nb-NO" sz="1900"/>
              <a:t> gir òg </a:t>
            </a:r>
            <a:r>
              <a:rPr lang="nb-NO" sz="1900" err="1"/>
              <a:t>moglegheit</a:t>
            </a:r>
            <a:r>
              <a:rPr lang="nb-NO" sz="1900"/>
              <a:t> for forsking </a:t>
            </a:r>
            <a:r>
              <a:rPr lang="nb-NO" sz="1900" err="1"/>
              <a:t>innan</a:t>
            </a:r>
            <a:r>
              <a:rPr lang="nb-NO" sz="1900"/>
              <a:t> </a:t>
            </a:r>
            <a:r>
              <a:rPr lang="nb-NO" sz="1900" err="1"/>
              <a:t>desse</a:t>
            </a:r>
            <a:r>
              <a:rPr lang="nb-NO" sz="1900"/>
              <a:t> områda</a:t>
            </a:r>
          </a:p>
          <a:p>
            <a:pPr>
              <a:lnSpc>
                <a:spcPct val="90000"/>
              </a:lnSpc>
            </a:pPr>
            <a:endParaRPr lang="nb-NO" sz="1900"/>
          </a:p>
          <a:p>
            <a:pPr marL="0" indent="0">
              <a:lnSpc>
                <a:spcPct val="90000"/>
              </a:lnSpc>
              <a:buNone/>
            </a:pPr>
            <a:endParaRPr lang="nb-NO" sz="1700"/>
          </a:p>
          <a:p>
            <a:pPr>
              <a:lnSpc>
                <a:spcPct val="90000"/>
              </a:lnSpc>
            </a:pPr>
            <a:endParaRPr lang="nb-NO" sz="1700"/>
          </a:p>
          <a:p>
            <a:pPr marL="0" indent="0">
              <a:lnSpc>
                <a:spcPct val="90000"/>
              </a:lnSpc>
              <a:buNone/>
            </a:pPr>
            <a:br>
              <a:rPr lang="nb-NO" sz="1100"/>
            </a:br>
            <a:endParaRPr lang="nb-NO" sz="1100"/>
          </a:p>
        </p:txBody>
      </p:sp>
    </p:spTree>
    <p:extLst>
      <p:ext uri="{BB962C8B-B14F-4D97-AF65-F5344CB8AC3E}">
        <p14:creationId xmlns:p14="http://schemas.microsoft.com/office/powerpoint/2010/main" val="13214808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innhold 6">
            <a:extLst>
              <a:ext uri="{FF2B5EF4-FFF2-40B4-BE49-F238E27FC236}">
                <a16:creationId xmlns:a16="http://schemas.microsoft.com/office/drawing/2014/main" id="{583E0C5D-2C92-9649-812C-9E93455F11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976" y="451946"/>
            <a:ext cx="10926000" cy="1299361"/>
          </a:xfrm>
        </p:spPr>
        <p:txBody>
          <a:bodyPr anchor="ctr">
            <a:normAutofit/>
          </a:bodyPr>
          <a:lstStyle/>
          <a:p>
            <a:r>
              <a:rPr lang="nb-NO"/>
              <a:t>Det </a:t>
            </a:r>
            <a:r>
              <a:rPr lang="nb-NO" err="1"/>
              <a:t>arbeidast</a:t>
            </a:r>
            <a:r>
              <a:rPr lang="nb-NO"/>
              <a:t> målretta med oppfølging av studiebarometeret og andre studentevalueringar, både på fakultet-, institutt og studieprogramnivå og overordna på institusjonsnivå</a:t>
            </a:r>
          </a:p>
          <a:p>
            <a:endParaRPr lang="nb-NO"/>
          </a:p>
        </p:txBody>
      </p:sp>
      <p:pic>
        <p:nvPicPr>
          <p:cNvPr id="13" name="Plassholder for innhold 12" descr="Et bilde som inneholder person, innendørs&#10;&#10;Automatisk generert beskrivelse">
            <a:extLst>
              <a:ext uri="{FF2B5EF4-FFF2-40B4-BE49-F238E27FC236}">
                <a16:creationId xmlns:a16="http://schemas.microsoft.com/office/drawing/2014/main" id="{32FF880E-6CD5-4543-A921-A4055ED17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09976" y="1981025"/>
            <a:ext cx="10926000" cy="4425029"/>
          </a:xfrm>
          <a:noFill/>
        </p:spPr>
      </p:pic>
      <p:sp>
        <p:nvSpPr>
          <p:cNvPr id="19" name="Footer Placeholder 3">
            <a:extLst>
              <a:ext uri="{FF2B5EF4-FFF2-40B4-BE49-F238E27FC236}">
                <a16:creationId xmlns:a16="http://schemas.microsoft.com/office/drawing/2014/main" id="{9396904F-677B-4FA4-BD4F-58A5972226ED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811950" y="6408000"/>
            <a:ext cx="5252673" cy="450000"/>
          </a:xfrm>
        </p:spPr>
        <p:txBody>
          <a:bodyPr/>
          <a:lstStyle/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2FDB31A2-B239-B841-A532-C52B3ED9431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738087" y="6406054"/>
            <a:ext cx="450000" cy="45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D0BEE4E4-E047-6A49-BCB9-4D06E7BA237B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4404196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HVL">
  <a:themeElements>
    <a:clrScheme name="HVL">
      <a:dk1>
        <a:srgbClr val="515151"/>
      </a:dk1>
      <a:lt1>
        <a:srgbClr val="FFFFFF"/>
      </a:lt1>
      <a:dk2>
        <a:srgbClr val="004357"/>
      </a:dk2>
      <a:lt2>
        <a:srgbClr val="C9D5DA"/>
      </a:lt2>
      <a:accent1>
        <a:srgbClr val="00AFBA"/>
      </a:accent1>
      <a:accent2>
        <a:srgbClr val="97DF9A"/>
      </a:accent2>
      <a:accent3>
        <a:srgbClr val="EB6852"/>
      </a:accent3>
      <a:accent4>
        <a:srgbClr val="F9DE45"/>
      </a:accent4>
      <a:accent5>
        <a:srgbClr val="64D0DF"/>
      </a:accent5>
      <a:accent6>
        <a:srgbClr val="6D2439"/>
      </a:accent6>
      <a:hlink>
        <a:srgbClr val="008AAF"/>
      </a:hlink>
      <a:folHlink>
        <a:srgbClr val="00948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VL_ppt_mal_oppdatert" id="{34A3C5B7-7DCF-A541-AE3D-AB30F07D0F84}" vid="{252C16CA-3E9D-B540-84BD-D5E99CBB698B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8CAFFC4F78F58F4EA9E9CC2A19CF4398" ma:contentTypeVersion="13" ma:contentTypeDescription="Opprett et nytt dokument." ma:contentTypeScope="" ma:versionID="20f05c3624d34f43af4789a92d6a8be2">
  <xsd:schema xmlns:xsd="http://www.w3.org/2001/XMLSchema" xmlns:xs="http://www.w3.org/2001/XMLSchema" xmlns:p="http://schemas.microsoft.com/office/2006/metadata/properties" xmlns:ns2="fa75e9d1-45da-4a2a-9964-396ebe24c187" xmlns:ns3="e4c062a4-c69b-499f-84f4-74c24a2ae4c2" targetNamespace="http://schemas.microsoft.com/office/2006/metadata/properties" ma:root="true" ma:fieldsID="c94033454cb5a82f513a24ddcd2b891f" ns2:_="" ns3:_="">
    <xsd:import namespace="fa75e9d1-45da-4a2a-9964-396ebe24c187"/>
    <xsd:import namespace="e4c062a4-c69b-499f-84f4-74c24a2ae4c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75e9d1-45da-4a2a-9964-396ebe24c1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4c062a4-c69b-499f-84f4-74c24a2ae4c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5DAD685D-F982-40B4-A810-A3A1212221FF}"/>
</file>

<file path=customXml/itemProps2.xml><?xml version="1.0" encoding="utf-8"?>
<ds:datastoreItem xmlns:ds="http://schemas.openxmlformats.org/officeDocument/2006/customXml" ds:itemID="{5F01D4B5-1337-4E0B-991E-575CF1C4F3F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1D789A7-CC38-4D85-8E57-05C60D3BBAC3}">
  <ds:schemaRefs>
    <ds:schemaRef ds:uri="72934d28-758e-4eac-a211-a7a01bffe2f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HVL_ppt_mal</Template>
  <Application>Microsoft Office PowerPoint</Application>
  <PresentationFormat>Widescreen</PresentationFormat>
  <Slides>7</Slides>
  <Notes>3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HVL</vt:lpstr>
      <vt:lpstr>    Studiebarometeret 2021  </vt:lpstr>
      <vt:lpstr>PowerPoint Presentation</vt:lpstr>
      <vt:lpstr>PowerPoint Presentation</vt:lpstr>
      <vt:lpstr>Studentane har sakna fysisk undervisning</vt:lpstr>
      <vt:lpstr>PowerPoint Presentation</vt:lpstr>
      <vt:lpstr>Styrkar støtta til vitskapleg tilsette           Læringslabbar på alle campus </vt:lpstr>
      <vt:lpstr>Det arbeidast målretta med oppfølging av studiebarometeret og andre studentevalueringar, både på fakultet-, institutt og studieprogramnivå og overordna på institusjonsnivå </vt:lpstr>
    </vt:vector>
  </TitlesOfParts>
  <Company>Hogskolen i Bergen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Kamilla Hedvig Halvorsen Myklebust</dc:creator>
  <cp:revision>1</cp:revision>
  <dcterms:created xsi:type="dcterms:W3CDTF">2016-11-30T08:20:17Z</dcterms:created>
  <dcterms:modified xsi:type="dcterms:W3CDTF">2022-03-09T08:34:18Z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0x0101008CAFFC4F78F58F4EA9E9CC2A19CF4398</vt:lpwstr>
  </property>
</Properties>
</file>