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84" r:id="rId5"/>
    <p:sldId id="269" r:id="rId6"/>
    <p:sldId id="288" r:id="rId7"/>
    <p:sldId id="291" r:id="rId8"/>
    <p:sldId id="292" r:id="rId9"/>
    <p:sldId id="515" r:id="rId10"/>
    <p:sldId id="290" r:id="rId11"/>
    <p:sldId id="510" r:id="rId12"/>
    <p:sldId id="511" r:id="rId13"/>
    <p:sldId id="513" r:id="rId14"/>
    <p:sldId id="514" r:id="rId15"/>
    <p:sldId id="261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ys stil 3 – uthev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06"/>
    <p:restoredTop sz="94680"/>
  </p:normalViewPr>
  <p:slideViewPr>
    <p:cSldViewPr snapToGrid="0" snapToObjects="1">
      <p:cViewPr varScale="1">
        <p:scale>
          <a:sx n="127" d="100"/>
          <a:sy n="127" d="100"/>
        </p:scale>
        <p:origin x="35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25.08.2022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99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972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35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2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653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4432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6254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197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62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to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21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976" y="1354730"/>
            <a:ext cx="10926000" cy="50580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238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619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75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967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442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2205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90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064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6494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427" y="1361080"/>
            <a:ext cx="1092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5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 dirty="0"/>
              <a:t> 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91935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0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2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110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3414" y="-1"/>
            <a:ext cx="10926000" cy="135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859" y="1349999"/>
            <a:ext cx="10927084" cy="50560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72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3" r:id="rId3"/>
    <p:sldLayoutId id="2147483674" r:id="rId4"/>
    <p:sldLayoutId id="2147483650" r:id="rId5"/>
    <p:sldLayoutId id="2147483664" r:id="rId6"/>
    <p:sldLayoutId id="2147483671" r:id="rId7"/>
    <p:sldLayoutId id="2147483667" r:id="rId8"/>
    <p:sldLayoutId id="2147483672" r:id="rId9"/>
    <p:sldLayoutId id="2147483670" r:id="rId10"/>
    <p:sldLayoutId id="2147483665" r:id="rId11"/>
    <p:sldLayoutId id="2147483666" r:id="rId12"/>
    <p:sldLayoutId id="2147483655" r:id="rId13"/>
    <p:sldLayoutId id="2147483661" r:id="rId14"/>
    <p:sldLayoutId id="2147483668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anchor="b">
            <a:normAutofit/>
          </a:bodyPr>
          <a:lstStyle/>
          <a:p>
            <a:r>
              <a:rPr lang="nb-NO" sz="4000" dirty="0"/>
              <a:t>Opptak 2022</a:t>
            </a:r>
          </a:p>
        </p:txBody>
      </p:sp>
      <p:sp>
        <p:nvSpPr>
          <p:cNvPr id="12" name="Undertittel 11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>
            <a:normAutofit/>
          </a:bodyPr>
          <a:lstStyle/>
          <a:p>
            <a:r>
              <a:rPr lang="nb-NO" sz="3200" dirty="0"/>
              <a:t>Status ved studiestart</a:t>
            </a:r>
          </a:p>
        </p:txBody>
      </p:sp>
      <p:sp>
        <p:nvSpPr>
          <p:cNvPr id="16" name="Plassholder for tekst 15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Prorektor utdanning Anne-Grethe Naustdal</a:t>
            </a:r>
          </a:p>
          <a:p>
            <a:pPr>
              <a:spcAft>
                <a:spcPts val="600"/>
              </a:spcAft>
            </a:pPr>
            <a:r>
              <a:rPr lang="nb-NO" dirty="0"/>
              <a:t>Styremøte 05/22</a:t>
            </a:r>
          </a:p>
          <a:p>
            <a:pPr>
              <a:spcAft>
                <a:spcPts val="600"/>
              </a:spcAft>
            </a:pPr>
            <a:r>
              <a:rPr lang="nb-NO" dirty="0"/>
              <a:t>25. august 2022</a:t>
            </a:r>
          </a:p>
        </p:txBody>
      </p:sp>
      <p:pic>
        <p:nvPicPr>
          <p:cNvPr id="2" name="Plassholder for bilde 12" descr="Et bilde som inneholder person, gul&#10;&#10;Automatisk generert beskrivelse">
            <a:extLst>
              <a:ext uri="{FF2B5EF4-FFF2-40B4-BE49-F238E27FC236}">
                <a16:creationId xmlns:a16="http://schemas.microsoft.com/office/drawing/2014/main" id="{710CAD99-9215-16C7-71BA-AEF330A8302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3" r="30941" b="-1"/>
          <a:stretch/>
        </p:blipFill>
        <p:spPr>
          <a:xfrm>
            <a:off x="7152000" y="10"/>
            <a:ext cx="504000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429023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CC42A8-769B-4970-A59A-6DCCBDFEBB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n-NO"/>
            </a:br>
            <a:br>
              <a:rPr lang="nn-NO"/>
            </a:br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8B55F91-20C8-4D97-869D-48588D14CE04}"/>
              </a:ext>
            </a:extLst>
          </p:cNvPr>
          <p:cNvSpPr txBox="1"/>
          <p:nvPr/>
        </p:nvSpPr>
        <p:spPr>
          <a:xfrm>
            <a:off x="629139" y="397401"/>
            <a:ext cx="1051793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2800" dirty="0"/>
              <a:t>Auka satsing – skarpare prioriteringar – klare mål</a:t>
            </a:r>
            <a:br>
              <a:rPr lang="nn-NO" sz="2800" dirty="0"/>
            </a:br>
            <a:endParaRPr lang="nn-NO" sz="2800" dirty="0"/>
          </a:p>
          <a:p>
            <a:r>
              <a:rPr lang="nn-NO" dirty="0"/>
              <a:t>Vi skal posisjonere oss som eit nytt universitet blant mange andre konkurrentar. Det inneberer strategisk, langsiktig </a:t>
            </a:r>
            <a:r>
              <a:rPr lang="nn-NO"/>
              <a:t>og heilskapleg arbeid </a:t>
            </a:r>
            <a:r>
              <a:rPr lang="nn-NO" dirty="0"/>
              <a:t>med studentrekruttering, merkevarebygging og brei </a:t>
            </a:r>
            <a:r>
              <a:rPr lang="nn-NO" dirty="0" err="1"/>
              <a:t>synlegheit</a:t>
            </a:r>
            <a:r>
              <a:rPr lang="nn-NO" dirty="0"/>
              <a:t>. </a:t>
            </a:r>
            <a:br>
              <a:rPr lang="nn-NO" dirty="0"/>
            </a:br>
            <a:endParaRPr lang="nn-NO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accent1"/>
                </a:solidFill>
              </a:rPr>
              <a:t>HVL samlar ressursane og spissar arbeidet i ei faggruppe for studentrekruttering og marknadsføring. Tettare samspel med fagmiljø kring retning og tiltak.</a:t>
            </a:r>
          </a:p>
          <a:p>
            <a:endParaRPr lang="nn-NO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accent1"/>
                </a:solidFill>
              </a:rPr>
              <a:t>HVL styrkar arbeidet kring livslang læring og internasjonal marknadsføring – NY 100% fast stilling</a:t>
            </a:r>
          </a:p>
          <a:p>
            <a:endParaRPr lang="nn-NO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accent1"/>
                </a:solidFill>
              </a:rPr>
              <a:t>HVL aukar satsing på studentambassadørar og fysiske arrangement på alle campus</a:t>
            </a:r>
          </a:p>
          <a:p>
            <a:endParaRPr lang="nn-NO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accent1"/>
                </a:solidFill>
              </a:rPr>
              <a:t>HVL aukar arbeidet med å produsere godt innhald til nettsidene, sosiale medium som treff målgruppene (studentlivshistorier, arbeidslivshistorier, kampanjesider) + aktivt innsal i medium mm</a:t>
            </a:r>
            <a:br>
              <a:rPr lang="nn-NO" dirty="0">
                <a:solidFill>
                  <a:schemeClr val="accent1"/>
                </a:solidFill>
              </a:rPr>
            </a:br>
            <a:endParaRPr lang="nn-NO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accent1"/>
                </a:solidFill>
              </a:rPr>
              <a:t>Spissa og meir målretta betalt annonsering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accent1"/>
                </a:solidFill>
              </a:rPr>
              <a:t>Ny rammeavtale med reklamebyrået Tante Randi</a:t>
            </a:r>
          </a:p>
          <a:p>
            <a:endParaRPr lang="nn-N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8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74897540-CF36-EAA6-DC0B-C95B57C30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3430" y="245269"/>
            <a:ext cx="4425385" cy="6367462"/>
          </a:xfrm>
          <a:noFill/>
        </p:spPr>
      </p:pic>
      <p:sp>
        <p:nvSpPr>
          <p:cNvPr id="3" name="Plassholder for lysbildenummer 2" hidden="1">
            <a:extLst>
              <a:ext uri="{FF2B5EF4-FFF2-40B4-BE49-F238E27FC236}">
                <a16:creationId xmlns:a16="http://schemas.microsoft.com/office/drawing/2014/main" id="{0F149BF0-1FE1-E34C-9BF5-C2D58D806B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065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>
            <a:grpSpLocks noChangeAspect="1"/>
          </p:cNvGrpSpPr>
          <p:nvPr/>
        </p:nvGrpSpPr>
        <p:grpSpPr>
          <a:xfrm>
            <a:off x="3249706" y="944880"/>
            <a:ext cx="5692588" cy="496824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6340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sz="4000" dirty="0"/>
              <a:t>Overblikk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</p:spPr>
        <p:txBody>
          <a:bodyPr>
            <a:normAutofit/>
          </a:bodyPr>
          <a:lstStyle/>
          <a:p>
            <a:pPr rtl="0" fontAlgn="base"/>
            <a:r>
              <a:rPr lang="nb-NO" sz="2400" b="0" i="0" dirty="0">
                <a:effectLst/>
              </a:rPr>
              <a:t>Orienteringa gjeld </a:t>
            </a:r>
            <a:r>
              <a:rPr lang="nb-NO" sz="2400" b="0" i="0" dirty="0" err="1">
                <a:effectLst/>
              </a:rPr>
              <a:t>grunnutdanningar</a:t>
            </a:r>
            <a:r>
              <a:rPr lang="nb-NO" sz="2400" dirty="0"/>
              <a:t> lyst ut i Samordna opptak</a:t>
            </a:r>
            <a:r>
              <a:rPr lang="nb-NO" sz="2400" b="0" i="0" dirty="0">
                <a:effectLst/>
              </a:rPr>
              <a:t> </a:t>
            </a:r>
          </a:p>
          <a:p>
            <a:pPr rtl="0" fontAlgn="base"/>
            <a:endParaRPr lang="nb-NO" sz="2400" b="0" i="0" dirty="0">
              <a:effectLst/>
            </a:endParaRPr>
          </a:p>
          <a:p>
            <a:pPr rtl="0" fontAlgn="base"/>
            <a:r>
              <a:rPr lang="nb-NO" sz="2400" dirty="0"/>
              <a:t>Tal </a:t>
            </a:r>
            <a:r>
              <a:rPr lang="nb-NO" sz="2400" b="0" i="0" dirty="0">
                <a:effectLst/>
              </a:rPr>
              <a:t>ved studiestart er i konstant bevegelse og endring.</a:t>
            </a:r>
          </a:p>
          <a:p>
            <a:pPr rtl="0" fontAlgn="base"/>
            <a:endParaRPr lang="nb-NO" sz="2400" b="0" i="0" dirty="0">
              <a:effectLst/>
            </a:endParaRPr>
          </a:p>
          <a:p>
            <a:pPr rtl="0" fontAlgn="base"/>
            <a:r>
              <a:rPr lang="nb-NO" sz="2400" dirty="0"/>
              <a:t>Større rapport til styremøte 08/22 vil inkludere tal </a:t>
            </a:r>
            <a:r>
              <a:rPr lang="nb-NO" sz="2400" dirty="0" err="1"/>
              <a:t>frå</a:t>
            </a:r>
            <a:r>
              <a:rPr lang="nb-NO" sz="2400" dirty="0"/>
              <a:t> </a:t>
            </a:r>
            <a:r>
              <a:rPr lang="nb-NO" sz="2400" dirty="0" err="1"/>
              <a:t>dei</a:t>
            </a:r>
            <a:r>
              <a:rPr lang="nb-NO" sz="2400" dirty="0"/>
              <a:t> lokale opptaka (master, PPU, </a:t>
            </a:r>
            <a:r>
              <a:rPr lang="nb-NO" sz="2400" dirty="0" err="1"/>
              <a:t>vidareutdanning</a:t>
            </a:r>
            <a:r>
              <a:rPr lang="nb-NO" sz="2400" dirty="0"/>
              <a:t> m.m.)</a:t>
            </a:r>
          </a:p>
          <a:p>
            <a:pPr rtl="0" fontAlgn="base"/>
            <a:endParaRPr lang="nb-NO" b="0" i="0" dirty="0">
              <a:effectLst/>
            </a:endParaRPr>
          </a:p>
          <a:p>
            <a:pPr rtl="0" fontAlgn="base"/>
            <a:endParaRPr lang="nb-NO" b="0" i="0" dirty="0">
              <a:effectLst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Plassholder for innhold 7" descr="Et bilde som inneholder utendørs, person, himmel, personer&#10;&#10;Automatisk generert beskrivelse">
            <a:extLst>
              <a:ext uri="{FF2B5EF4-FFF2-40B4-BE49-F238E27FC236}">
                <a16:creationId xmlns:a16="http://schemas.microsoft.com/office/drawing/2014/main" id="{936E4A5D-393F-F065-261D-2B6643E8A72F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3"/>
          <a:srcRect l="16411" r="5653"/>
          <a:stretch/>
        </p:blipFill>
        <p:spPr>
          <a:xfrm>
            <a:off x="6491935" y="1347919"/>
            <a:ext cx="5256000" cy="5058000"/>
          </a:xfrm>
          <a:noFill/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158B43F-C5C8-37F8-0390-6C6F2AF4C4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4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5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4000" dirty="0"/>
              <a:t>Studiestart 2019 – 2022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976" y="4799781"/>
            <a:ext cx="10926000" cy="2157180"/>
          </a:xfrm>
        </p:spPr>
        <p:txBody>
          <a:bodyPr>
            <a:normAutofit/>
          </a:bodyPr>
          <a:lstStyle/>
          <a:p>
            <a:pPr algn="l" rtl="0" fontAlgn="base"/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Nasjonal nedgang i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søkartal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går igjen ved HVL</a:t>
            </a:r>
          </a:p>
          <a:p>
            <a:pPr fontAlgn="base"/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Korrigering etter spesielt høge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søkartal</a:t>
            </a:r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2020 og 2021 til dels grunna pandemi</a:t>
            </a:r>
            <a:endParaRPr lang="nb-NO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93% av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studieplassane</a:t>
            </a:r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lyst ut i Samordna opptak er fylt i år</a:t>
            </a:r>
          </a:p>
          <a:p>
            <a:pPr algn="l" rtl="0" fontAlgn="base"/>
            <a:endParaRPr lang="nb-NO" sz="1600" b="0" i="0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nb-NO" sz="16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3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0ED02196-FEED-31A2-35BD-9AA0A94DD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3533"/>
              </p:ext>
            </p:extLst>
          </p:nvPr>
        </p:nvGraphicFramePr>
        <p:xfrm>
          <a:off x="809975" y="1347919"/>
          <a:ext cx="10926003" cy="30627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7793">
                  <a:extLst>
                    <a:ext uri="{9D8B030D-6E8A-4147-A177-3AD203B41FA5}">
                      <a16:colId xmlns:a16="http://schemas.microsoft.com/office/drawing/2014/main" val="628504340"/>
                    </a:ext>
                  </a:extLst>
                </a:gridCol>
                <a:gridCol w="1148690">
                  <a:extLst>
                    <a:ext uri="{9D8B030D-6E8A-4147-A177-3AD203B41FA5}">
                      <a16:colId xmlns:a16="http://schemas.microsoft.com/office/drawing/2014/main" val="153448911"/>
                    </a:ext>
                  </a:extLst>
                </a:gridCol>
                <a:gridCol w="1148690">
                  <a:extLst>
                    <a:ext uri="{9D8B030D-6E8A-4147-A177-3AD203B41FA5}">
                      <a16:colId xmlns:a16="http://schemas.microsoft.com/office/drawing/2014/main" val="1436162596"/>
                    </a:ext>
                  </a:extLst>
                </a:gridCol>
                <a:gridCol w="1148690">
                  <a:extLst>
                    <a:ext uri="{9D8B030D-6E8A-4147-A177-3AD203B41FA5}">
                      <a16:colId xmlns:a16="http://schemas.microsoft.com/office/drawing/2014/main" val="3281915770"/>
                    </a:ext>
                  </a:extLst>
                </a:gridCol>
                <a:gridCol w="1148690">
                  <a:extLst>
                    <a:ext uri="{9D8B030D-6E8A-4147-A177-3AD203B41FA5}">
                      <a16:colId xmlns:a16="http://schemas.microsoft.com/office/drawing/2014/main" val="2109489262"/>
                    </a:ext>
                  </a:extLst>
                </a:gridCol>
                <a:gridCol w="1148690">
                  <a:extLst>
                    <a:ext uri="{9D8B030D-6E8A-4147-A177-3AD203B41FA5}">
                      <a16:colId xmlns:a16="http://schemas.microsoft.com/office/drawing/2014/main" val="3113489267"/>
                    </a:ext>
                  </a:extLst>
                </a:gridCol>
                <a:gridCol w="1148690">
                  <a:extLst>
                    <a:ext uri="{9D8B030D-6E8A-4147-A177-3AD203B41FA5}">
                      <a16:colId xmlns:a16="http://schemas.microsoft.com/office/drawing/2014/main" val="1158972425"/>
                    </a:ext>
                  </a:extLst>
                </a:gridCol>
                <a:gridCol w="1148690">
                  <a:extLst>
                    <a:ext uri="{9D8B030D-6E8A-4147-A177-3AD203B41FA5}">
                      <a16:colId xmlns:a16="http://schemas.microsoft.com/office/drawing/2014/main" val="2437487418"/>
                    </a:ext>
                  </a:extLst>
                </a:gridCol>
                <a:gridCol w="1148690">
                  <a:extLst>
                    <a:ext uri="{9D8B030D-6E8A-4147-A177-3AD203B41FA5}">
                      <a16:colId xmlns:a16="http://schemas.microsoft.com/office/drawing/2014/main" val="4015411133"/>
                    </a:ext>
                  </a:extLst>
                </a:gridCol>
                <a:gridCol w="1148690">
                  <a:extLst>
                    <a:ext uri="{9D8B030D-6E8A-4147-A177-3AD203B41FA5}">
                      <a16:colId xmlns:a16="http://schemas.microsoft.com/office/drawing/2014/main" val="3629977557"/>
                    </a:ext>
                  </a:extLst>
                </a:gridCol>
              </a:tblGrid>
              <a:tr h="1086770">
                <a:tc>
                  <a:txBody>
                    <a:bodyPr/>
                    <a:lstStyle/>
                    <a:p>
                      <a:pPr algn="l" fontAlgn="ctr"/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År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3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Planlagte</a:t>
                      </a:r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n-NO" sz="13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studieplasser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3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Søkere</a:t>
                      </a:r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ved </a:t>
                      </a:r>
                      <a:r>
                        <a:rPr lang="nn-NO" sz="13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hovedopptak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3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Førstevalg</a:t>
                      </a:r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 plass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Kvalifiserte </a:t>
                      </a:r>
                      <a:r>
                        <a:rPr lang="nn-NO" sz="13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søkere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Søkere takket ja til tilbud</a:t>
                      </a:r>
                      <a:endParaRPr lang="nb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Møtt august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Fyllingsgrad august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Møtt oktober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Endring aug. til okt.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25623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l" fontAlgn="b"/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3895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23872</a:t>
                      </a:r>
                      <a:endParaRPr lang="nn-NO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1,87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21790</a:t>
                      </a:r>
                      <a:endParaRPr lang="nn-NO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4181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3629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93 %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884165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l" fontAlgn="b"/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4025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27760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2,08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25078</a:t>
                      </a:r>
                      <a:endParaRPr lang="nn-NO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4683</a:t>
                      </a:r>
                      <a:endParaRPr lang="nn-NO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4050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101 %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4101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1 %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428767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l" fontAlgn="b"/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4148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26908</a:t>
                      </a:r>
                      <a:endParaRPr lang="nn-NO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2,05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23702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4840</a:t>
                      </a:r>
                      <a:endParaRPr lang="nn-NO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4189</a:t>
                      </a:r>
                      <a:endParaRPr lang="nn-NO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101 %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4310</a:t>
                      </a:r>
                      <a:endParaRPr lang="nn-NO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3 %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8931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l" fontAlgn="b"/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4020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24178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1,96</a:t>
                      </a:r>
                      <a:endParaRPr lang="nn-NO" sz="13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21072</a:t>
                      </a:r>
                      <a:endParaRPr lang="nn-NO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4550</a:t>
                      </a:r>
                      <a:endParaRPr lang="nn-NO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3725</a:t>
                      </a:r>
                      <a:endParaRPr lang="nn-NO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93 %</a:t>
                      </a:r>
                      <a:endParaRPr lang="nn-NO" sz="13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3987</a:t>
                      </a:r>
                      <a:endParaRPr lang="nn-NO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3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7 %</a:t>
                      </a:r>
                      <a:endParaRPr lang="nn-NO" sz="13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600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7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4000" dirty="0"/>
              <a:t>Status per fakultet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427" y="4437529"/>
            <a:ext cx="10926000" cy="1981550"/>
          </a:xfrm>
        </p:spPr>
        <p:txBody>
          <a:bodyPr>
            <a:normAutofit/>
          </a:bodyPr>
          <a:lstStyle/>
          <a:p>
            <a:pPr algn="l" rtl="0" fontAlgn="base"/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Dei fleste fakultet ser nedgang i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oppmøtte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studentar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i år. </a:t>
            </a:r>
          </a:p>
          <a:p>
            <a:pPr algn="l" rtl="0" fontAlgn="base"/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Både studieprogram som har hatt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utfordringar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med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søkartal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, og fagområde som tradisjonelt er godt søkt, fyller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ikkje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plassane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i år.</a:t>
            </a:r>
          </a:p>
          <a:p>
            <a:pPr lvl="1" fontAlgn="base"/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Eksempel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barnehagelærarutdanning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, ned med -25%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søkarar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nasjonalt.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4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0ED02196-FEED-31A2-35BD-9AA0A94DD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367705"/>
              </p:ext>
            </p:extLst>
          </p:nvPr>
        </p:nvGraphicFramePr>
        <p:xfrm>
          <a:off x="809426" y="1347920"/>
          <a:ext cx="10926004" cy="2726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3836">
                  <a:extLst>
                    <a:ext uri="{9D8B030D-6E8A-4147-A177-3AD203B41FA5}">
                      <a16:colId xmlns:a16="http://schemas.microsoft.com/office/drawing/2014/main" val="628504340"/>
                    </a:ext>
                  </a:extLst>
                </a:gridCol>
                <a:gridCol w="1274021">
                  <a:extLst>
                    <a:ext uri="{9D8B030D-6E8A-4147-A177-3AD203B41FA5}">
                      <a16:colId xmlns:a16="http://schemas.microsoft.com/office/drawing/2014/main" val="153448911"/>
                    </a:ext>
                  </a:extLst>
                </a:gridCol>
                <a:gridCol w="1274021">
                  <a:extLst>
                    <a:ext uri="{9D8B030D-6E8A-4147-A177-3AD203B41FA5}">
                      <a16:colId xmlns:a16="http://schemas.microsoft.com/office/drawing/2014/main" val="1436162596"/>
                    </a:ext>
                  </a:extLst>
                </a:gridCol>
                <a:gridCol w="1274021">
                  <a:extLst>
                    <a:ext uri="{9D8B030D-6E8A-4147-A177-3AD203B41FA5}">
                      <a16:colId xmlns:a16="http://schemas.microsoft.com/office/drawing/2014/main" val="3281915770"/>
                    </a:ext>
                  </a:extLst>
                </a:gridCol>
                <a:gridCol w="1274021">
                  <a:extLst>
                    <a:ext uri="{9D8B030D-6E8A-4147-A177-3AD203B41FA5}">
                      <a16:colId xmlns:a16="http://schemas.microsoft.com/office/drawing/2014/main" val="2109489262"/>
                    </a:ext>
                  </a:extLst>
                </a:gridCol>
                <a:gridCol w="1274021">
                  <a:extLst>
                    <a:ext uri="{9D8B030D-6E8A-4147-A177-3AD203B41FA5}">
                      <a16:colId xmlns:a16="http://schemas.microsoft.com/office/drawing/2014/main" val="3113489267"/>
                    </a:ext>
                  </a:extLst>
                </a:gridCol>
                <a:gridCol w="1274021">
                  <a:extLst>
                    <a:ext uri="{9D8B030D-6E8A-4147-A177-3AD203B41FA5}">
                      <a16:colId xmlns:a16="http://schemas.microsoft.com/office/drawing/2014/main" val="1158972425"/>
                    </a:ext>
                  </a:extLst>
                </a:gridCol>
                <a:gridCol w="1274021">
                  <a:extLst>
                    <a:ext uri="{9D8B030D-6E8A-4147-A177-3AD203B41FA5}">
                      <a16:colId xmlns:a16="http://schemas.microsoft.com/office/drawing/2014/main" val="2437487418"/>
                    </a:ext>
                  </a:extLst>
                </a:gridCol>
                <a:gridCol w="1274021">
                  <a:extLst>
                    <a:ext uri="{9D8B030D-6E8A-4147-A177-3AD203B41FA5}">
                      <a16:colId xmlns:a16="http://schemas.microsoft.com/office/drawing/2014/main" val="4015411133"/>
                    </a:ext>
                  </a:extLst>
                </a:gridCol>
              </a:tblGrid>
              <a:tr h="832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Fakultet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Studieplasser</a:t>
                      </a:r>
                      <a:r>
                        <a:rPr lang="nn-NO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planlagt juli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Søkere</a:t>
                      </a:r>
                      <a:r>
                        <a:rPr lang="nn-NO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20.04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Førstevalg 20.04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Tilbud</a:t>
                      </a:r>
                      <a:r>
                        <a:rPr lang="nn-NO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sendt 20. juli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Tilbud sendt totalt per 18.08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Møtt per 16.08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Møtt per studieplass aug. 2022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Møtt per studieplass aug. 2021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25623"/>
                  </a:ext>
                </a:extLst>
              </a:tr>
              <a:tr h="381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FHS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1036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18134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3072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1909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1996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1093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106 %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113 %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714092"/>
                  </a:ext>
                </a:extLst>
              </a:tr>
              <a:tr h="378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925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8684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1299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1334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1581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854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92 %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90 %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884165"/>
                  </a:ext>
                </a:extLst>
              </a:tr>
              <a:tr h="378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FLKI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1299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10755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1484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1616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2122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1001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77 %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96 %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428767"/>
                  </a:ext>
                </a:extLst>
              </a:tr>
              <a:tr h="378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FØS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635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8345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1384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1594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1936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679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107 %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116 %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8931"/>
                  </a:ext>
                </a:extLst>
              </a:tr>
              <a:tr h="378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 alt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3895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45918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7239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6453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7635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3627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93 %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102%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9525" marB="952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600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70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b-NO" sz="4000" dirty="0"/>
              <a:t>Status per campus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427" y="4746812"/>
            <a:ext cx="10926000" cy="1672267"/>
          </a:xfrm>
        </p:spPr>
        <p:txBody>
          <a:bodyPr>
            <a:normAutofit fontScale="92500" lnSpcReduction="10000"/>
          </a:bodyPr>
          <a:lstStyle/>
          <a:p>
            <a:pPr algn="l" rtl="0" fontAlgn="base"/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Alle campus ser nedgang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frå</a:t>
            </a:r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 fjor.</a:t>
            </a:r>
          </a:p>
          <a:p>
            <a:pPr algn="l" rtl="0" fontAlgn="base"/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Variasjon i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oppmøtetal</a:t>
            </a:r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får større prosentvis utslag for campus med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lavast</a:t>
            </a:r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tal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studieplassar</a:t>
            </a:r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nb-NO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Dei lokale opptaka kjem i tillegg. 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Denne tabellen er </a:t>
            </a:r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oversikt over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studieplassar</a:t>
            </a:r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og oppmøte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frå</a:t>
            </a:r>
            <a:r>
              <a:rPr lang="nb-NO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det Samordna </a:t>
            </a:r>
            <a:r>
              <a:rPr lang="nb-NO" sz="2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opptaket.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5</a:t>
            </a:fld>
            <a:endParaRPr lang="nb-NO" dirty="0"/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0ED02196-FEED-31A2-35BD-9AA0A94DD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279374"/>
              </p:ext>
            </p:extLst>
          </p:nvPr>
        </p:nvGraphicFramePr>
        <p:xfrm>
          <a:off x="809426" y="1347919"/>
          <a:ext cx="10925999" cy="2955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9047">
                  <a:extLst>
                    <a:ext uri="{9D8B030D-6E8A-4147-A177-3AD203B41FA5}">
                      <a16:colId xmlns:a16="http://schemas.microsoft.com/office/drawing/2014/main" val="628504340"/>
                    </a:ext>
                  </a:extLst>
                </a:gridCol>
                <a:gridCol w="1232119">
                  <a:extLst>
                    <a:ext uri="{9D8B030D-6E8A-4147-A177-3AD203B41FA5}">
                      <a16:colId xmlns:a16="http://schemas.microsoft.com/office/drawing/2014/main" val="153448911"/>
                    </a:ext>
                  </a:extLst>
                </a:gridCol>
                <a:gridCol w="1232119">
                  <a:extLst>
                    <a:ext uri="{9D8B030D-6E8A-4147-A177-3AD203B41FA5}">
                      <a16:colId xmlns:a16="http://schemas.microsoft.com/office/drawing/2014/main" val="1436162596"/>
                    </a:ext>
                  </a:extLst>
                </a:gridCol>
                <a:gridCol w="1232119">
                  <a:extLst>
                    <a:ext uri="{9D8B030D-6E8A-4147-A177-3AD203B41FA5}">
                      <a16:colId xmlns:a16="http://schemas.microsoft.com/office/drawing/2014/main" val="3281915770"/>
                    </a:ext>
                  </a:extLst>
                </a:gridCol>
                <a:gridCol w="1232119">
                  <a:extLst>
                    <a:ext uri="{9D8B030D-6E8A-4147-A177-3AD203B41FA5}">
                      <a16:colId xmlns:a16="http://schemas.microsoft.com/office/drawing/2014/main" val="2109489262"/>
                    </a:ext>
                  </a:extLst>
                </a:gridCol>
                <a:gridCol w="1232119">
                  <a:extLst>
                    <a:ext uri="{9D8B030D-6E8A-4147-A177-3AD203B41FA5}">
                      <a16:colId xmlns:a16="http://schemas.microsoft.com/office/drawing/2014/main" val="3113489267"/>
                    </a:ext>
                  </a:extLst>
                </a:gridCol>
                <a:gridCol w="1232119">
                  <a:extLst>
                    <a:ext uri="{9D8B030D-6E8A-4147-A177-3AD203B41FA5}">
                      <a16:colId xmlns:a16="http://schemas.microsoft.com/office/drawing/2014/main" val="1158972425"/>
                    </a:ext>
                  </a:extLst>
                </a:gridCol>
                <a:gridCol w="1232119">
                  <a:extLst>
                    <a:ext uri="{9D8B030D-6E8A-4147-A177-3AD203B41FA5}">
                      <a16:colId xmlns:a16="http://schemas.microsoft.com/office/drawing/2014/main" val="2437487418"/>
                    </a:ext>
                  </a:extLst>
                </a:gridCol>
                <a:gridCol w="1232119">
                  <a:extLst>
                    <a:ext uri="{9D8B030D-6E8A-4147-A177-3AD203B41FA5}">
                      <a16:colId xmlns:a16="http://schemas.microsoft.com/office/drawing/2014/main" val="4015411133"/>
                    </a:ext>
                  </a:extLst>
                </a:gridCol>
              </a:tblGrid>
              <a:tr h="785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Campus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Studie-plasser planlagt juli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Søkere 20.04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Første-valg 20.04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Tilbud</a:t>
                      </a:r>
                      <a:r>
                        <a:rPr lang="nn-NO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sendt 20. juli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Tilbud sendt totalt per 18.08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Møtt per 16.08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Møtt per studieplass aug. 2022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Møtt per studieplass aug. 2021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125623"/>
                  </a:ext>
                </a:extLst>
              </a:tr>
              <a:tr h="361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Førde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213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2101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249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274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301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150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70 %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101 %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587182"/>
                  </a:ext>
                </a:extLst>
              </a:tr>
              <a:tr h="361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Sogndal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838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10558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1227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1780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2270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716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85 %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107 %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714092"/>
                  </a:ext>
                </a:extLst>
              </a:tr>
              <a:tr h="361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Bergen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2178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27700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4730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3506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3972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2210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101 %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102 %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884165"/>
                  </a:ext>
                </a:extLst>
              </a:tr>
              <a:tr h="361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Stord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307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1935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282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303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386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184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60 %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80 %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428767"/>
                  </a:ext>
                </a:extLst>
              </a:tr>
              <a:tr h="361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Haugesund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359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3624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751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615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706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367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102 %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108 %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8931"/>
                  </a:ext>
                </a:extLst>
              </a:tr>
              <a:tr h="361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 alt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3895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45918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7239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6478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7635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3627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n-NO" sz="1300" b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93 %</a:t>
                      </a:r>
                      <a:endParaRPr lang="nn-NO" sz="130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3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102 %</a:t>
                      </a:r>
                      <a:endParaRPr lang="nn-NO" sz="13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600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56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7442AA95-DC8C-42D4-02C4-63E92F836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76" y="-2081"/>
            <a:ext cx="10926000" cy="135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0" lang="nb-NO" altLang="nb-NO" sz="1500" b="0" i="0" u="none" strike="noStrike" kern="1200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Tal studieplassar er ikkje alltid meldt inn ved alle studieprogram, så dette er kun eit estimat ut frå det som er meldt inn. Tala må sjåast i samanheng med tal som per no anten har møtt opp eller takka ja til ein studieplass i lokalt opptak.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tabLst/>
            </a:pPr>
            <a:endParaRPr kumimoji="0" lang="nb-NO" altLang="nb-NO" sz="1500" b="0" i="0" u="none" strike="noStrike" kern="1200" cap="none" normalizeH="0" baseline="0">
              <a:ln>
                <a:noFill/>
              </a:ln>
              <a:solidFill>
                <a:schemeClr val="tx2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Tx/>
              <a:tabLst/>
            </a:pPr>
            <a:r>
              <a:rPr kumimoji="0" lang="nb-NO" altLang="nb-NO" sz="1500" b="0" i="0" u="none" strike="noStrike" kern="1200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Tala gjeld masterutdanning og PPU ved HVL. Tal frå andre vidareutanningar er ikkje tilgjengeleg per no.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EDDADE24-2502-9B85-DD3B-7832D6CC18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C3A7C7F-4E60-6DD9-45BB-6D4EE62B13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lIns="0" tIns="0" rIns="0" bIns="0" anchor="ctr" anchorCtr="0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C31B5287-7DCB-B390-1F09-D13DA83825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36432"/>
              </p:ext>
            </p:extLst>
          </p:nvPr>
        </p:nvGraphicFramePr>
        <p:xfrm>
          <a:off x="809976" y="1657048"/>
          <a:ext cx="10926002" cy="4453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6482">
                  <a:extLst>
                    <a:ext uri="{9D8B030D-6E8A-4147-A177-3AD203B41FA5}">
                      <a16:colId xmlns:a16="http://schemas.microsoft.com/office/drawing/2014/main" val="686640387"/>
                    </a:ext>
                  </a:extLst>
                </a:gridCol>
                <a:gridCol w="2569874">
                  <a:extLst>
                    <a:ext uri="{9D8B030D-6E8A-4147-A177-3AD203B41FA5}">
                      <a16:colId xmlns:a16="http://schemas.microsoft.com/office/drawing/2014/main" val="2688280251"/>
                    </a:ext>
                  </a:extLst>
                </a:gridCol>
                <a:gridCol w="1789466">
                  <a:extLst>
                    <a:ext uri="{9D8B030D-6E8A-4147-A177-3AD203B41FA5}">
                      <a16:colId xmlns:a16="http://schemas.microsoft.com/office/drawing/2014/main" val="572567055"/>
                    </a:ext>
                  </a:extLst>
                </a:gridCol>
                <a:gridCol w="2446975">
                  <a:extLst>
                    <a:ext uri="{9D8B030D-6E8A-4147-A177-3AD203B41FA5}">
                      <a16:colId xmlns:a16="http://schemas.microsoft.com/office/drawing/2014/main" val="4293192523"/>
                    </a:ext>
                  </a:extLst>
                </a:gridCol>
                <a:gridCol w="1863205">
                  <a:extLst>
                    <a:ext uri="{9D8B030D-6E8A-4147-A177-3AD203B41FA5}">
                      <a16:colId xmlns:a16="http://schemas.microsoft.com/office/drawing/2014/main" val="1677545417"/>
                    </a:ext>
                  </a:extLst>
                </a:gridCol>
              </a:tblGrid>
              <a:tr h="870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 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Lokalt opptak: Master og PPU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Samordna opptak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290260"/>
                  </a:ext>
                </a:extLst>
              </a:tr>
              <a:tr h="1280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Campus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Studieplassar*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Sum oppmøte + ja-svar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Studieplassar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Tal oppmøtte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extLst>
                  <a:ext uri="{0D108BD9-81ED-4DB2-BD59-A6C34878D82A}">
                    <a16:rowId xmlns:a16="http://schemas.microsoft.com/office/drawing/2014/main" val="1896043758"/>
                  </a:ext>
                </a:extLst>
              </a:tr>
              <a:tr h="46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Førde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66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60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213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150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extLst>
                  <a:ext uri="{0D108BD9-81ED-4DB2-BD59-A6C34878D82A}">
                    <a16:rowId xmlns:a16="http://schemas.microsoft.com/office/drawing/2014/main" val="3685114474"/>
                  </a:ext>
                </a:extLst>
              </a:tr>
              <a:tr h="46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Sogndal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40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87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838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716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extLst>
                  <a:ext uri="{0D108BD9-81ED-4DB2-BD59-A6C34878D82A}">
                    <a16:rowId xmlns:a16="http://schemas.microsoft.com/office/drawing/2014/main" val="2094086435"/>
                  </a:ext>
                </a:extLst>
              </a:tr>
              <a:tr h="46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Bergen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715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767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2178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2210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extLst>
                  <a:ext uri="{0D108BD9-81ED-4DB2-BD59-A6C34878D82A}">
                    <a16:rowId xmlns:a16="http://schemas.microsoft.com/office/drawing/2014/main" val="1689507424"/>
                  </a:ext>
                </a:extLst>
              </a:tr>
              <a:tr h="46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Stord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71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116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307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184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extLst>
                  <a:ext uri="{0D108BD9-81ED-4DB2-BD59-A6C34878D82A}">
                    <a16:rowId xmlns:a16="http://schemas.microsoft.com/office/drawing/2014/main" val="526680765"/>
                  </a:ext>
                </a:extLst>
              </a:tr>
              <a:tr h="460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Haugesund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56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44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359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500">
                          <a:effectLst/>
                        </a:rPr>
                        <a:t>367</a:t>
                      </a:r>
                      <a:endParaRPr lang="nb-NO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87" marR="150887" marT="0" marB="0" anchor="ctr"/>
                </a:tc>
                <a:extLst>
                  <a:ext uri="{0D108BD9-81ED-4DB2-BD59-A6C34878D82A}">
                    <a16:rowId xmlns:a16="http://schemas.microsoft.com/office/drawing/2014/main" val="2773367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26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353E9995-CE22-8326-9B63-A75C643B85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5252673" cy="450000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nb-NO" dirty="0"/>
              <a:t>Vegen </a:t>
            </a:r>
            <a:r>
              <a:rPr lang="nb-NO" dirty="0" err="1"/>
              <a:t>vidare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</p:spPr>
        <p:txBody>
          <a:bodyPr>
            <a:normAutofit/>
          </a:bodyPr>
          <a:lstStyle/>
          <a:p>
            <a:pPr rtl="0" fontAlgn="base"/>
            <a:r>
              <a:rPr lang="nb-NO" dirty="0"/>
              <a:t>HVL følger i hovedsak nasjonale </a:t>
            </a:r>
            <a:r>
              <a:rPr lang="nb-NO" dirty="0" err="1"/>
              <a:t>trendar</a:t>
            </a:r>
            <a:r>
              <a:rPr lang="nb-NO" dirty="0"/>
              <a:t> for </a:t>
            </a:r>
            <a:r>
              <a:rPr lang="nb-NO" dirty="0" err="1"/>
              <a:t>søkartal</a:t>
            </a:r>
            <a:r>
              <a:rPr lang="nb-NO" dirty="0"/>
              <a:t> og kva studieprogram det blir søkt mest til</a:t>
            </a:r>
          </a:p>
          <a:p>
            <a:pPr rtl="0" fontAlgn="base"/>
            <a:endParaRPr lang="nb-NO" dirty="0"/>
          </a:p>
          <a:p>
            <a:pPr rtl="0" fontAlgn="base"/>
            <a:r>
              <a:rPr lang="nb-NO" dirty="0"/>
              <a:t>Større og </a:t>
            </a:r>
            <a:r>
              <a:rPr lang="nb-NO" dirty="0" err="1"/>
              <a:t>meir</a:t>
            </a:r>
            <a:r>
              <a:rPr lang="nb-NO" dirty="0"/>
              <a:t> analytisk opptaksrapport kjem i november, styremøte 08/22</a:t>
            </a:r>
          </a:p>
          <a:p>
            <a:pPr rtl="0" fontAlgn="base"/>
            <a:endParaRPr lang="nb-NO" dirty="0"/>
          </a:p>
          <a:p>
            <a:pPr rtl="0" fontAlgn="base"/>
            <a:r>
              <a:rPr lang="nb-NO" dirty="0"/>
              <a:t>Tal på </a:t>
            </a:r>
            <a:r>
              <a:rPr lang="nb-NO" dirty="0" err="1"/>
              <a:t>søkarar</a:t>
            </a:r>
            <a:r>
              <a:rPr lang="nb-NO" dirty="0"/>
              <a:t> og oppmøtte </a:t>
            </a:r>
            <a:r>
              <a:rPr lang="nb-NO" dirty="0" err="1"/>
              <a:t>studentar</a:t>
            </a:r>
            <a:r>
              <a:rPr lang="nb-NO" dirty="0"/>
              <a:t> blir tatt med </a:t>
            </a:r>
            <a:r>
              <a:rPr lang="nb-NO" dirty="0" err="1"/>
              <a:t>vidare</a:t>
            </a:r>
            <a:r>
              <a:rPr lang="nb-NO" dirty="0"/>
              <a:t> i arbeid med studieportefølje</a:t>
            </a:r>
          </a:p>
          <a:p>
            <a:pPr rtl="0" fontAlgn="base"/>
            <a:endParaRPr lang="nb-NO" dirty="0"/>
          </a:p>
          <a:p>
            <a:pPr rtl="0" fontAlgn="base"/>
            <a:r>
              <a:rPr lang="nb-NO" dirty="0"/>
              <a:t>Stort fokus på studentrekruttering</a:t>
            </a:r>
          </a:p>
          <a:p>
            <a:pPr rtl="0" fontAlgn="base"/>
            <a:endParaRPr lang="nb-NO" dirty="0"/>
          </a:p>
        </p:txBody>
      </p:sp>
      <p:pic>
        <p:nvPicPr>
          <p:cNvPr id="9" name="Plassholder for innhold 8" descr="Et bilde som inneholder gress, tre, utendørs, person&#10;&#10;Automatisk generert beskrivelse">
            <a:extLst>
              <a:ext uri="{FF2B5EF4-FFF2-40B4-BE49-F238E27FC236}">
                <a16:creationId xmlns:a16="http://schemas.microsoft.com/office/drawing/2014/main" id="{13804FDB-FF59-5047-314D-EE2B742C27D8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 rotWithShape="1">
          <a:blip r:embed="rId3"/>
          <a:srcRect l="30512" r="11295" b="-2"/>
          <a:stretch/>
        </p:blipFill>
        <p:spPr>
          <a:xfrm>
            <a:off x="6479976" y="1347919"/>
            <a:ext cx="5256000" cy="5058000"/>
          </a:xfrm>
          <a:noFill/>
        </p:spPr>
      </p:pic>
    </p:spTree>
    <p:extLst>
      <p:ext uri="{BB962C8B-B14F-4D97-AF65-F5344CB8AC3E}">
        <p14:creationId xmlns:p14="http://schemas.microsoft.com/office/powerpoint/2010/main" val="359234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0723040-F8AE-417F-AC5E-877A88E3F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776" y="1821574"/>
            <a:ext cx="5040000" cy="50114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Studentrekruttering </a:t>
            </a:r>
            <a:endParaRPr lang="nb-NO" sz="1800" dirty="0"/>
          </a:p>
        </p:txBody>
      </p:sp>
      <p:pic>
        <p:nvPicPr>
          <p:cNvPr id="7" name="Plassholder for bilde 6" descr="Et bilde som inneholder innendørs, tak, vegg, person&#10;&#10;Automatisk generert beskrivelse">
            <a:extLst>
              <a:ext uri="{FF2B5EF4-FFF2-40B4-BE49-F238E27FC236}">
                <a16:creationId xmlns:a16="http://schemas.microsoft.com/office/drawing/2014/main" id="{A1A8B38D-80D9-4367-AA2A-8214DE4ECC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8" r="22811"/>
          <a:stretch/>
        </p:blipFill>
        <p:spPr>
          <a:xfrm>
            <a:off x="6260123" y="0"/>
            <a:ext cx="5931877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ABBE12-22B4-4B0F-81F2-95C128E8C4AB}"/>
              </a:ext>
            </a:extLst>
          </p:cNvPr>
          <p:cNvSpPr txBox="1"/>
          <p:nvPr/>
        </p:nvSpPr>
        <p:spPr>
          <a:xfrm>
            <a:off x="609600" y="2674374"/>
            <a:ext cx="49652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accent1"/>
                </a:solidFill>
              </a:rPr>
              <a:t>HVL held marknadsandelen til tross for nasjonal nedgang i søkjartal</a:t>
            </a:r>
            <a:br>
              <a:rPr lang="nn-NO" dirty="0">
                <a:solidFill>
                  <a:schemeClr val="accent1"/>
                </a:solidFill>
              </a:rPr>
            </a:br>
            <a:endParaRPr lang="nn-NO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accent1"/>
                </a:solidFill>
              </a:rPr>
              <a:t>Fjoråret prega av koronapandemien –mange digitale tiltak for å kompensere</a:t>
            </a:r>
          </a:p>
          <a:p>
            <a:endParaRPr lang="nn-NO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accent1"/>
                </a:solidFill>
              </a:rPr>
              <a:t>2022 -&gt; Sterkare satsing og klare prioriteringar -&gt; ny handlingsplan til  styret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988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3506B247-8FE8-4408-A463-4FCB2E7544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98B615F-9B5A-4D6F-88C5-2DEB6A3B8726}"/>
              </a:ext>
            </a:extLst>
          </p:cNvPr>
          <p:cNvSpPr txBox="1"/>
          <p:nvPr/>
        </p:nvSpPr>
        <p:spPr>
          <a:xfrm>
            <a:off x="296426" y="1750517"/>
            <a:ext cx="5940000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/>
            <a:endParaRPr lang="nn-NO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accent1"/>
                </a:solidFill>
                <a:latin typeface="Arial" panose="020B0604020202020204" pitchFamily="34" charset="0"/>
              </a:rPr>
              <a:t>Konkurrentanalyse (kva marknadsføringstiltak gjer konkurrentane våre?)</a:t>
            </a:r>
            <a:br>
              <a:rPr lang="nn-NO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endParaRPr lang="nn-NO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accent1"/>
                </a:solidFill>
                <a:latin typeface="Arial" panose="020B0604020202020204" pitchFamily="34" charset="0"/>
              </a:rPr>
              <a:t>Fokusgruppeintervju av viktige målgrupper; vidaregåande elevar og folkehøgskuleelevar</a:t>
            </a:r>
            <a:br>
              <a:rPr lang="nn-NO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endParaRPr lang="nn-NO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accent1"/>
                </a:solidFill>
                <a:latin typeface="Arial" panose="020B0604020202020204" pitchFamily="34" charset="0"/>
              </a:rPr>
              <a:t>Analyse av brukaratferd på nettsider, sosiale medium, Google </a:t>
            </a:r>
            <a:r>
              <a:rPr lang="nn-NO" dirty="0" err="1">
                <a:solidFill>
                  <a:schemeClr val="accent1"/>
                </a:solidFill>
                <a:latin typeface="Arial" panose="020B0604020202020204" pitchFamily="34" charset="0"/>
              </a:rPr>
              <a:t>analytics</a:t>
            </a:r>
            <a:r>
              <a:rPr lang="nn-NO" dirty="0">
                <a:solidFill>
                  <a:schemeClr val="accent1"/>
                </a:solidFill>
                <a:latin typeface="Arial" panose="020B0604020202020204" pitchFamily="34" charset="0"/>
              </a:rPr>
              <a:t>, lesartal, annonseringstal, søkemotoroptimalisering,  etc.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nn-NO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accent1"/>
                </a:solidFill>
                <a:latin typeface="Arial" panose="020B0604020202020204" pitchFamily="34" charset="0"/>
              </a:rPr>
              <a:t>Studentrekrutteringsundersøkinga – inkludere masterstudentar og etter- og vidareutdanning</a:t>
            </a:r>
          </a:p>
          <a:p>
            <a:pPr fontAlgn="base"/>
            <a:br>
              <a:rPr lang="nn-NO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endParaRPr lang="nn-NO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r" rtl="0" fontAlgn="base"/>
            <a:endParaRPr lang="nn-NO" b="0" i="0" dirty="0">
              <a:effectLst/>
              <a:latin typeface="Arial"/>
              <a:cs typeface="Arial"/>
            </a:endParaRPr>
          </a:p>
        </p:txBody>
      </p:sp>
      <p:pic>
        <p:nvPicPr>
          <p:cNvPr id="13" name="Plassholder for bilde 12" descr="Et bilde som inneholder person, gul&#10;&#10;Automatisk generert beskrivelse">
            <a:extLst>
              <a:ext uri="{FF2B5EF4-FFF2-40B4-BE49-F238E27FC236}">
                <a16:creationId xmlns:a16="http://schemas.microsoft.com/office/drawing/2014/main" id="{20FE0880-CCB8-4A4D-8CA2-BABFC15851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9" r="21049"/>
          <a:stretch>
            <a:fillRect/>
          </a:stretch>
        </p:blipFill>
        <p:spPr/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8981C88D-4265-45F4-B254-594B984D9C98}"/>
              </a:ext>
            </a:extLst>
          </p:cNvPr>
          <p:cNvSpPr txBox="1">
            <a:spLocks/>
          </p:cNvSpPr>
          <p:nvPr/>
        </p:nvSpPr>
        <p:spPr>
          <a:xfrm>
            <a:off x="809426" y="952716"/>
            <a:ext cx="4914000" cy="53241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Data som bygger kunnskap, </a:t>
            </a:r>
          </a:p>
          <a:p>
            <a:pPr algn="ctr"/>
            <a:r>
              <a:rPr lang="nb-NO" dirty="0"/>
              <a:t>strategi og retning</a:t>
            </a:r>
          </a:p>
        </p:txBody>
      </p:sp>
    </p:spTree>
    <p:extLst>
      <p:ext uri="{BB962C8B-B14F-4D97-AF65-F5344CB8AC3E}">
        <p14:creationId xmlns:p14="http://schemas.microsoft.com/office/powerpoint/2010/main" val="2349091835"/>
      </p:ext>
    </p:extLst>
  </p:cSld>
  <p:clrMapOvr>
    <a:masterClrMapping/>
  </p:clrMapOvr>
</p:sld>
</file>

<file path=ppt/theme/theme1.xml><?xml version="1.0" encoding="utf-8"?>
<a:theme xmlns:a="http://schemas.openxmlformats.org/drawingml/2006/main" name="HVL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AFFC4F78F58F4EA9E9CC2A19CF4398" ma:contentTypeVersion="13" ma:contentTypeDescription="Opprett et nytt dokument." ma:contentTypeScope="" ma:versionID="20f05c3624d34f43af4789a92d6a8be2">
  <xsd:schema xmlns:xsd="http://www.w3.org/2001/XMLSchema" xmlns:xs="http://www.w3.org/2001/XMLSchema" xmlns:p="http://schemas.microsoft.com/office/2006/metadata/properties" xmlns:ns2="fa75e9d1-45da-4a2a-9964-396ebe24c187" xmlns:ns3="e4c062a4-c69b-499f-84f4-74c24a2ae4c2" targetNamespace="http://schemas.microsoft.com/office/2006/metadata/properties" ma:root="true" ma:fieldsID="c94033454cb5a82f513a24ddcd2b891f" ns2:_="" ns3:_="">
    <xsd:import namespace="fa75e9d1-45da-4a2a-9964-396ebe24c187"/>
    <xsd:import namespace="e4c062a4-c69b-499f-84f4-74c24a2ae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5e9d1-45da-4a2a-9964-396ebe24c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62a4-c69b-499f-84f4-74c24a2ae4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59752D-FCE6-4C6C-A391-551805521AEC}"/>
</file>

<file path=customXml/itemProps2.xml><?xml version="1.0" encoding="utf-8"?>
<ds:datastoreItem xmlns:ds="http://schemas.openxmlformats.org/officeDocument/2006/customXml" ds:itemID="{5F01D4B5-1337-4E0B-991E-575CF1C4F3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D789A7-CC38-4D85-8E57-05C60D3BBAC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70c8f6d-aa3e-4c55-8678-e6f05f72e74a"/>
    <ds:schemaRef ds:uri="f5c3ef01-c1db-4dc5-9580-58fdd672648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2110</TotalTime>
  <Words>851</Words>
  <Application>Microsoft Office PowerPoint</Application>
  <PresentationFormat>Widescreen</PresentationFormat>
  <Paragraphs>278</Paragraphs>
  <Slides>12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.AppleSystemUIFont</vt:lpstr>
      <vt:lpstr>Arial</vt:lpstr>
      <vt:lpstr>Calibri</vt:lpstr>
      <vt:lpstr>Georgia</vt:lpstr>
      <vt:lpstr>Segoe UI</vt:lpstr>
      <vt:lpstr>HVL</vt:lpstr>
      <vt:lpstr>Opptak 2022</vt:lpstr>
      <vt:lpstr>Overblikk</vt:lpstr>
      <vt:lpstr>Studiestart 2019 – 2022</vt:lpstr>
      <vt:lpstr>Status per fakultet</vt:lpstr>
      <vt:lpstr>Status per campus</vt:lpstr>
      <vt:lpstr>PowerPoint-presentasjon</vt:lpstr>
      <vt:lpstr>Vegen vidare</vt:lpstr>
      <vt:lpstr>Studentrekruttering </vt:lpstr>
      <vt:lpstr>  </vt:lpstr>
      <vt:lpstr>  </vt:lpstr>
      <vt:lpstr>PowerPoint-presentasjon</vt:lpstr>
      <vt:lpstr>PowerPoint-presentasjon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Andreas Johan Madsen</cp:lastModifiedBy>
  <cp:revision>13</cp:revision>
  <dcterms:created xsi:type="dcterms:W3CDTF">2016-11-30T08:20:17Z</dcterms:created>
  <dcterms:modified xsi:type="dcterms:W3CDTF">2022-08-24T22:23:59Z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0x010100EED60556F894824E9DAD509ECAA8C3B8</vt:lpwstr>
  </property>
</Properties>
</file>