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9" r:id="rId6"/>
    <p:sldId id="258" r:id="rId7"/>
    <p:sldId id="270" r:id="rId8"/>
    <p:sldId id="281" r:id="rId9"/>
    <p:sldId id="283" r:id="rId10"/>
    <p:sldId id="292" r:id="rId11"/>
    <p:sldId id="265" r:id="rId12"/>
    <p:sldId id="302" r:id="rId13"/>
    <p:sldId id="277" r:id="rId14"/>
    <p:sldId id="267" r:id="rId15"/>
    <p:sldId id="284" r:id="rId16"/>
    <p:sldId id="295" r:id="rId17"/>
    <p:sldId id="294" r:id="rId18"/>
    <p:sldId id="271" r:id="rId19"/>
    <p:sldId id="296" r:id="rId20"/>
    <p:sldId id="297" r:id="rId21"/>
    <p:sldId id="298" r:id="rId22"/>
    <p:sldId id="299" r:id="rId23"/>
    <p:sldId id="300" r:id="rId24"/>
    <p:sldId id="305" r:id="rId25"/>
    <p:sldId id="304" r:id="rId26"/>
    <p:sldId id="303" r:id="rId27"/>
    <p:sldId id="301" r:id="rId28"/>
    <p:sldId id="272" r:id="rId29"/>
    <p:sldId id="280" r:id="rId30"/>
    <p:sldId id="275" r:id="rId31"/>
    <p:sldId id="262" r:id="rId32"/>
    <p:sldId id="269" r:id="rId33"/>
    <p:sldId id="268" r:id="rId34"/>
    <p:sldId id="274" r:id="rId35"/>
  </p:sldIdLst>
  <p:sldSz cx="7559675" cy="5327650"/>
  <p:notesSz cx="6797675" cy="9926638"/>
  <p:defaultTextStyle>
    <a:defPPr>
      <a:defRPr lang="nb-NO"/>
    </a:defPPr>
    <a:lvl1pPr marL="0" algn="l" defTabSz="618592" rtl="0" eaLnBrk="1" latinLnBrk="0" hangingPunct="1">
      <a:defRPr sz="1218" kern="1200">
        <a:solidFill>
          <a:schemeClr val="tx1"/>
        </a:solidFill>
        <a:latin typeface="+mn-lt"/>
        <a:ea typeface="+mn-ea"/>
        <a:cs typeface="+mn-cs"/>
      </a:defRPr>
    </a:lvl1pPr>
    <a:lvl2pPr marL="309296" algn="l" defTabSz="618592" rtl="0" eaLnBrk="1" latinLnBrk="0" hangingPunct="1">
      <a:defRPr sz="1218" kern="1200">
        <a:solidFill>
          <a:schemeClr val="tx1"/>
        </a:solidFill>
        <a:latin typeface="+mn-lt"/>
        <a:ea typeface="+mn-ea"/>
        <a:cs typeface="+mn-cs"/>
      </a:defRPr>
    </a:lvl2pPr>
    <a:lvl3pPr marL="618592" algn="l" defTabSz="618592" rtl="0" eaLnBrk="1" latinLnBrk="0" hangingPunct="1">
      <a:defRPr sz="1218" kern="1200">
        <a:solidFill>
          <a:schemeClr val="tx1"/>
        </a:solidFill>
        <a:latin typeface="+mn-lt"/>
        <a:ea typeface="+mn-ea"/>
        <a:cs typeface="+mn-cs"/>
      </a:defRPr>
    </a:lvl3pPr>
    <a:lvl4pPr marL="927887" algn="l" defTabSz="618592" rtl="0" eaLnBrk="1" latinLnBrk="0" hangingPunct="1">
      <a:defRPr sz="1218" kern="1200">
        <a:solidFill>
          <a:schemeClr val="tx1"/>
        </a:solidFill>
        <a:latin typeface="+mn-lt"/>
        <a:ea typeface="+mn-ea"/>
        <a:cs typeface="+mn-cs"/>
      </a:defRPr>
    </a:lvl4pPr>
    <a:lvl5pPr marL="1237183" algn="l" defTabSz="618592" rtl="0" eaLnBrk="1" latinLnBrk="0" hangingPunct="1">
      <a:defRPr sz="1218" kern="1200">
        <a:solidFill>
          <a:schemeClr val="tx1"/>
        </a:solidFill>
        <a:latin typeface="+mn-lt"/>
        <a:ea typeface="+mn-ea"/>
        <a:cs typeface="+mn-cs"/>
      </a:defRPr>
    </a:lvl5pPr>
    <a:lvl6pPr marL="1546479" algn="l" defTabSz="618592" rtl="0" eaLnBrk="1" latinLnBrk="0" hangingPunct="1">
      <a:defRPr sz="1218" kern="1200">
        <a:solidFill>
          <a:schemeClr val="tx1"/>
        </a:solidFill>
        <a:latin typeface="+mn-lt"/>
        <a:ea typeface="+mn-ea"/>
        <a:cs typeface="+mn-cs"/>
      </a:defRPr>
    </a:lvl6pPr>
    <a:lvl7pPr marL="1855775" algn="l" defTabSz="618592" rtl="0" eaLnBrk="1" latinLnBrk="0" hangingPunct="1">
      <a:defRPr sz="1218" kern="1200">
        <a:solidFill>
          <a:schemeClr val="tx1"/>
        </a:solidFill>
        <a:latin typeface="+mn-lt"/>
        <a:ea typeface="+mn-ea"/>
        <a:cs typeface="+mn-cs"/>
      </a:defRPr>
    </a:lvl7pPr>
    <a:lvl8pPr marL="2165071" algn="l" defTabSz="618592" rtl="0" eaLnBrk="1" latinLnBrk="0" hangingPunct="1">
      <a:defRPr sz="1218" kern="1200">
        <a:solidFill>
          <a:schemeClr val="tx1"/>
        </a:solidFill>
        <a:latin typeface="+mn-lt"/>
        <a:ea typeface="+mn-ea"/>
        <a:cs typeface="+mn-cs"/>
      </a:defRPr>
    </a:lvl8pPr>
    <a:lvl9pPr marL="2474366" algn="l" defTabSz="618592" rtl="0" eaLnBrk="1" latinLnBrk="0" hangingPunct="1">
      <a:defRPr sz="121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A6B"/>
    <a:srgbClr val="A4D3B4"/>
    <a:srgbClr val="59C5C2"/>
    <a:srgbClr val="26ABE2"/>
    <a:srgbClr val="0F7ABB"/>
    <a:srgbClr val="EB68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ys stil 3 – uthev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ys stil 3 – uthevin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ys stil 3 – utheving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5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B0FA12B-16EF-4C02-AE6A-D60A676E04E9}" type="datetimeFigureOut">
              <a:rPr lang="nb-NO" smtClean="0"/>
              <a:t>24.08.2022</a:t>
            </a:fld>
            <a:endParaRPr lang="nb-NO"/>
          </a:p>
        </p:txBody>
      </p:sp>
      <p:sp>
        <p:nvSpPr>
          <p:cNvPr id="4" name="Plassholder for lysbilde 3"/>
          <p:cNvSpPr>
            <a:spLocks noGrp="1" noRot="1" noChangeAspect="1"/>
          </p:cNvSpPr>
          <p:nvPr>
            <p:ph type="sldImg" idx="2"/>
          </p:nvPr>
        </p:nvSpPr>
        <p:spPr>
          <a:xfrm>
            <a:off x="1022350" y="1241425"/>
            <a:ext cx="475297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FFA09B7-AA91-4D02-B533-287206A7D7DA}" type="slidenum">
              <a:rPr lang="nb-NO" smtClean="0"/>
              <a:t>‹#›</a:t>
            </a:fld>
            <a:endParaRPr lang="nb-NO"/>
          </a:p>
        </p:txBody>
      </p:sp>
    </p:spTree>
    <p:extLst>
      <p:ext uri="{BB962C8B-B14F-4D97-AF65-F5344CB8AC3E}">
        <p14:creationId xmlns:p14="http://schemas.microsoft.com/office/powerpoint/2010/main" val="423732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Hvor</a:t>
            </a:r>
            <a:r>
              <a:rPr lang="nb-NO" baseline="0"/>
              <a:t> bør den være?</a:t>
            </a:r>
            <a:endParaRPr lang="nb-NO"/>
          </a:p>
        </p:txBody>
      </p:sp>
      <p:sp>
        <p:nvSpPr>
          <p:cNvPr id="4" name="Plassholder for lysbildenummer 3"/>
          <p:cNvSpPr>
            <a:spLocks noGrp="1"/>
          </p:cNvSpPr>
          <p:nvPr>
            <p:ph type="sldNum" sz="quarter" idx="10"/>
          </p:nvPr>
        </p:nvSpPr>
        <p:spPr/>
        <p:txBody>
          <a:bodyPr/>
          <a:lstStyle/>
          <a:p>
            <a:fld id="{CFFA09B7-AA91-4D02-B533-287206A7D7DA}" type="slidenum">
              <a:rPr lang="nb-NO" smtClean="0"/>
              <a:t>8</a:t>
            </a:fld>
            <a:endParaRPr lang="nb-NO"/>
          </a:p>
        </p:txBody>
      </p:sp>
    </p:spTree>
    <p:extLst>
      <p:ext uri="{BB962C8B-B14F-4D97-AF65-F5344CB8AC3E}">
        <p14:creationId xmlns:p14="http://schemas.microsoft.com/office/powerpoint/2010/main" val="183544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endParaRPr>
          </a:p>
        </p:txBody>
      </p:sp>
      <p:sp>
        <p:nvSpPr>
          <p:cNvPr id="4" name="Plassholder for lysbildenummer 3"/>
          <p:cNvSpPr>
            <a:spLocks noGrp="1"/>
          </p:cNvSpPr>
          <p:nvPr>
            <p:ph type="sldNum" sz="quarter" idx="5"/>
          </p:nvPr>
        </p:nvSpPr>
        <p:spPr/>
        <p:txBody>
          <a:bodyPr/>
          <a:lstStyle/>
          <a:p>
            <a:fld id="{CFFA09B7-AA91-4D02-B533-287206A7D7DA}" type="slidenum">
              <a:rPr lang="nb-NO" smtClean="0"/>
              <a:t>11</a:t>
            </a:fld>
            <a:endParaRPr lang="nb-NO"/>
          </a:p>
        </p:txBody>
      </p:sp>
    </p:spTree>
    <p:extLst>
      <p:ext uri="{BB962C8B-B14F-4D97-AF65-F5344CB8AC3E}">
        <p14:creationId xmlns:p14="http://schemas.microsoft.com/office/powerpoint/2010/main" val="39664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endParaRPr>
          </a:p>
        </p:txBody>
      </p:sp>
      <p:sp>
        <p:nvSpPr>
          <p:cNvPr id="4" name="Plassholder for lysbildenummer 3"/>
          <p:cNvSpPr>
            <a:spLocks noGrp="1"/>
          </p:cNvSpPr>
          <p:nvPr>
            <p:ph type="sldNum" sz="quarter" idx="5"/>
          </p:nvPr>
        </p:nvSpPr>
        <p:spPr/>
        <p:txBody>
          <a:bodyPr/>
          <a:lstStyle/>
          <a:p>
            <a:fld id="{CFFA09B7-AA91-4D02-B533-287206A7D7DA}" type="slidenum">
              <a:rPr lang="nb-NO" smtClean="0"/>
              <a:t>12</a:t>
            </a:fld>
            <a:endParaRPr lang="nb-NO"/>
          </a:p>
        </p:txBody>
      </p:sp>
    </p:spTree>
    <p:extLst>
      <p:ext uri="{BB962C8B-B14F-4D97-AF65-F5344CB8AC3E}">
        <p14:creationId xmlns:p14="http://schemas.microsoft.com/office/powerpoint/2010/main" val="237366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endParaRPr>
          </a:p>
        </p:txBody>
      </p:sp>
      <p:sp>
        <p:nvSpPr>
          <p:cNvPr id="4" name="Plassholder for lysbildenummer 3"/>
          <p:cNvSpPr>
            <a:spLocks noGrp="1"/>
          </p:cNvSpPr>
          <p:nvPr>
            <p:ph type="sldNum" sz="quarter" idx="5"/>
          </p:nvPr>
        </p:nvSpPr>
        <p:spPr/>
        <p:txBody>
          <a:bodyPr/>
          <a:lstStyle/>
          <a:p>
            <a:fld id="{CFFA09B7-AA91-4D02-B533-287206A7D7DA}" type="slidenum">
              <a:rPr lang="nb-NO" smtClean="0"/>
              <a:t>16</a:t>
            </a:fld>
            <a:endParaRPr lang="nb-NO"/>
          </a:p>
        </p:txBody>
      </p:sp>
    </p:spTree>
    <p:extLst>
      <p:ext uri="{BB962C8B-B14F-4D97-AF65-F5344CB8AC3E}">
        <p14:creationId xmlns:p14="http://schemas.microsoft.com/office/powerpoint/2010/main" val="187990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endParaRPr>
          </a:p>
        </p:txBody>
      </p:sp>
      <p:sp>
        <p:nvSpPr>
          <p:cNvPr id="4" name="Plassholder for lysbildenummer 3"/>
          <p:cNvSpPr>
            <a:spLocks noGrp="1"/>
          </p:cNvSpPr>
          <p:nvPr>
            <p:ph type="sldNum" sz="quarter" idx="5"/>
          </p:nvPr>
        </p:nvSpPr>
        <p:spPr/>
        <p:txBody>
          <a:bodyPr/>
          <a:lstStyle/>
          <a:p>
            <a:fld id="{CFFA09B7-AA91-4D02-B533-287206A7D7DA}" type="slidenum">
              <a:rPr lang="nb-NO" smtClean="0"/>
              <a:t>17</a:t>
            </a:fld>
            <a:endParaRPr lang="nb-NO"/>
          </a:p>
        </p:txBody>
      </p:sp>
    </p:spTree>
    <p:extLst>
      <p:ext uri="{BB962C8B-B14F-4D97-AF65-F5344CB8AC3E}">
        <p14:creationId xmlns:p14="http://schemas.microsoft.com/office/powerpoint/2010/main" val="224164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endParaRPr>
          </a:p>
        </p:txBody>
      </p:sp>
      <p:sp>
        <p:nvSpPr>
          <p:cNvPr id="4" name="Plassholder for lysbildenummer 3"/>
          <p:cNvSpPr>
            <a:spLocks noGrp="1"/>
          </p:cNvSpPr>
          <p:nvPr>
            <p:ph type="sldNum" sz="quarter" idx="5"/>
          </p:nvPr>
        </p:nvSpPr>
        <p:spPr/>
        <p:txBody>
          <a:bodyPr/>
          <a:lstStyle/>
          <a:p>
            <a:fld id="{CFFA09B7-AA91-4D02-B533-287206A7D7DA}" type="slidenum">
              <a:rPr lang="nb-NO" smtClean="0"/>
              <a:t>18</a:t>
            </a:fld>
            <a:endParaRPr lang="nb-NO"/>
          </a:p>
        </p:txBody>
      </p:sp>
    </p:spTree>
    <p:extLst>
      <p:ext uri="{BB962C8B-B14F-4D97-AF65-F5344CB8AC3E}">
        <p14:creationId xmlns:p14="http://schemas.microsoft.com/office/powerpoint/2010/main" val="949697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endParaRPr>
          </a:p>
        </p:txBody>
      </p:sp>
      <p:sp>
        <p:nvSpPr>
          <p:cNvPr id="4" name="Plassholder for lysbildenummer 3"/>
          <p:cNvSpPr>
            <a:spLocks noGrp="1"/>
          </p:cNvSpPr>
          <p:nvPr>
            <p:ph type="sldNum" sz="quarter" idx="5"/>
          </p:nvPr>
        </p:nvSpPr>
        <p:spPr/>
        <p:txBody>
          <a:bodyPr/>
          <a:lstStyle/>
          <a:p>
            <a:fld id="{CFFA09B7-AA91-4D02-B533-287206A7D7DA}" type="slidenum">
              <a:rPr lang="nb-NO" smtClean="0"/>
              <a:t>19</a:t>
            </a:fld>
            <a:endParaRPr lang="nb-NO"/>
          </a:p>
        </p:txBody>
      </p:sp>
    </p:spTree>
    <p:extLst>
      <p:ext uri="{BB962C8B-B14F-4D97-AF65-F5344CB8AC3E}">
        <p14:creationId xmlns:p14="http://schemas.microsoft.com/office/powerpoint/2010/main" val="380445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endParaRPr>
          </a:p>
        </p:txBody>
      </p:sp>
      <p:sp>
        <p:nvSpPr>
          <p:cNvPr id="4" name="Plassholder for lysbildenummer 3"/>
          <p:cNvSpPr>
            <a:spLocks noGrp="1"/>
          </p:cNvSpPr>
          <p:nvPr>
            <p:ph type="sldNum" sz="quarter" idx="5"/>
          </p:nvPr>
        </p:nvSpPr>
        <p:spPr/>
        <p:txBody>
          <a:bodyPr/>
          <a:lstStyle/>
          <a:p>
            <a:fld id="{CFFA09B7-AA91-4D02-B533-287206A7D7DA}" type="slidenum">
              <a:rPr lang="nb-NO" smtClean="0"/>
              <a:t>20</a:t>
            </a:fld>
            <a:endParaRPr lang="nb-NO"/>
          </a:p>
        </p:txBody>
      </p:sp>
    </p:spTree>
    <p:extLst>
      <p:ext uri="{BB962C8B-B14F-4D97-AF65-F5344CB8AC3E}">
        <p14:creationId xmlns:p14="http://schemas.microsoft.com/office/powerpoint/2010/main" val="2826197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44960" y="871910"/>
            <a:ext cx="5669756" cy="1854811"/>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944960" y="2798250"/>
            <a:ext cx="5669756" cy="128628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0F3A9049-9F13-4753-929F-87F0352577AC}" type="datetimeFigureOut">
              <a:rPr lang="nb-NO" smtClean="0"/>
              <a:t>24.08.2022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369100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F3A9049-9F13-4753-929F-87F0352577AC}" type="datetimeFigureOut">
              <a:rPr lang="nb-NO" smtClean="0"/>
              <a:t>24.08.2022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352215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5409892" y="283648"/>
            <a:ext cx="1630055" cy="4514937"/>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519728" y="283648"/>
            <a:ext cx="4795669" cy="451493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F3A9049-9F13-4753-929F-87F0352577AC}" type="datetimeFigureOut">
              <a:rPr lang="nb-NO" smtClean="0"/>
              <a:t>24.08.2022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119074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F3A9049-9F13-4753-929F-87F0352577AC}" type="datetimeFigureOut">
              <a:rPr lang="nb-NO" smtClean="0"/>
              <a:t>24.08.2022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24556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15790" y="1328214"/>
            <a:ext cx="6520220" cy="2216154"/>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515790" y="3565333"/>
            <a:ext cx="6520220" cy="116542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0F3A9049-9F13-4753-929F-87F0352577AC}" type="datetimeFigureOut">
              <a:rPr lang="nb-NO" smtClean="0"/>
              <a:t>24.08.2022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187626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519728" y="1418240"/>
            <a:ext cx="3212862" cy="338034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3827085" y="1418240"/>
            <a:ext cx="3212862" cy="338034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0F3A9049-9F13-4753-929F-87F0352577AC}" type="datetimeFigureOut">
              <a:rPr lang="nb-NO" smtClean="0"/>
              <a:t>24.08.2022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314423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520712" y="283648"/>
            <a:ext cx="6520220" cy="1029766"/>
          </a:xfrm>
        </p:spPr>
        <p:txBody>
          <a:bodyPr/>
          <a:lstStyle/>
          <a:p>
            <a:r>
              <a:rPr lang="nb-NO"/>
              <a:t>Klikk for å redigere tittelstil</a:t>
            </a:r>
          </a:p>
        </p:txBody>
      </p:sp>
      <p:sp>
        <p:nvSpPr>
          <p:cNvPr id="3" name="Plassholder for tekst 2"/>
          <p:cNvSpPr>
            <a:spLocks noGrp="1"/>
          </p:cNvSpPr>
          <p:nvPr>
            <p:ph type="body" idx="1"/>
          </p:nvPr>
        </p:nvSpPr>
        <p:spPr>
          <a:xfrm>
            <a:off x="520712" y="1306014"/>
            <a:ext cx="3198097" cy="64005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520712" y="1946072"/>
            <a:ext cx="3198097" cy="286237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3827085" y="1306014"/>
            <a:ext cx="3213847" cy="64005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3827085" y="1946072"/>
            <a:ext cx="3213847" cy="286237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0F3A9049-9F13-4753-929F-87F0352577AC}" type="datetimeFigureOut">
              <a:rPr lang="nb-NO" smtClean="0"/>
              <a:t>24.08.2022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37222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0F3A9049-9F13-4753-929F-87F0352577AC}" type="datetimeFigureOut">
              <a:rPr lang="nb-NO" smtClean="0"/>
              <a:t>24.08.2022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1264192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F3A9049-9F13-4753-929F-87F0352577AC}" type="datetimeFigureOut">
              <a:rPr lang="nb-NO" smtClean="0"/>
              <a:t>24.08.2022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312995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20712" y="355177"/>
            <a:ext cx="2438192" cy="1243118"/>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3213847" y="767083"/>
            <a:ext cx="3827085" cy="37860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520712" y="1598295"/>
            <a:ext cx="2438192" cy="29610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0F3A9049-9F13-4753-929F-87F0352577AC}" type="datetimeFigureOut">
              <a:rPr lang="nb-NO" smtClean="0"/>
              <a:t>24.08.2022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380599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20712" y="355177"/>
            <a:ext cx="2438192" cy="1243118"/>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3213847" y="767083"/>
            <a:ext cx="3827085" cy="37860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520712" y="1598295"/>
            <a:ext cx="2438192" cy="29610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0F3A9049-9F13-4753-929F-87F0352577AC}" type="datetimeFigureOut">
              <a:rPr lang="nb-NO" smtClean="0"/>
              <a:t>24.08.2022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28FC02-673A-4554-8FA3-CE6FE21349C0}" type="slidenum">
              <a:rPr lang="nb-NO" smtClean="0"/>
              <a:t>‹#›</a:t>
            </a:fld>
            <a:endParaRPr lang="nb-NO"/>
          </a:p>
        </p:txBody>
      </p:sp>
    </p:spTree>
    <p:extLst>
      <p:ext uri="{BB962C8B-B14F-4D97-AF65-F5344CB8AC3E}">
        <p14:creationId xmlns:p14="http://schemas.microsoft.com/office/powerpoint/2010/main" val="291551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19728" y="283648"/>
            <a:ext cx="6520220" cy="1029766"/>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519728" y="1418240"/>
            <a:ext cx="6520220" cy="3380345"/>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519728" y="4937943"/>
            <a:ext cx="1700927" cy="283648"/>
          </a:xfrm>
          <a:prstGeom prst="rect">
            <a:avLst/>
          </a:prstGeom>
        </p:spPr>
        <p:txBody>
          <a:bodyPr vert="horz" lIns="91440" tIns="45720" rIns="91440" bIns="45720" rtlCol="0" anchor="ctr"/>
          <a:lstStyle>
            <a:lvl1pPr algn="l">
              <a:defRPr sz="1200">
                <a:solidFill>
                  <a:schemeClr val="tx1">
                    <a:tint val="75000"/>
                  </a:schemeClr>
                </a:solidFill>
              </a:defRPr>
            </a:lvl1pPr>
          </a:lstStyle>
          <a:p>
            <a:fld id="{0F3A9049-9F13-4753-929F-87F0352577AC}" type="datetimeFigureOut">
              <a:rPr lang="nb-NO" smtClean="0"/>
              <a:t>24.08.2022</a:t>
            </a:fld>
            <a:endParaRPr lang="nb-NO"/>
          </a:p>
        </p:txBody>
      </p:sp>
      <p:sp>
        <p:nvSpPr>
          <p:cNvPr id="5" name="Plassholder for bunntekst 4"/>
          <p:cNvSpPr>
            <a:spLocks noGrp="1"/>
          </p:cNvSpPr>
          <p:nvPr>
            <p:ph type="ftr" sz="quarter" idx="3"/>
          </p:nvPr>
        </p:nvSpPr>
        <p:spPr>
          <a:xfrm>
            <a:off x="2504143" y="4937943"/>
            <a:ext cx="2551390" cy="28364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5339020" y="4937943"/>
            <a:ext cx="1700927" cy="283648"/>
          </a:xfrm>
          <a:prstGeom prst="rect">
            <a:avLst/>
          </a:prstGeom>
        </p:spPr>
        <p:txBody>
          <a:bodyPr vert="horz" lIns="91440" tIns="45720" rIns="91440" bIns="45720" rtlCol="0" anchor="ctr"/>
          <a:lstStyle>
            <a:lvl1pPr algn="r">
              <a:defRPr sz="1200">
                <a:solidFill>
                  <a:schemeClr val="tx1">
                    <a:tint val="75000"/>
                  </a:schemeClr>
                </a:solidFill>
              </a:defRPr>
            </a:lvl1pPr>
          </a:lstStyle>
          <a:p>
            <a:fld id="{3528FC02-673A-4554-8FA3-CE6FE21349C0}" type="slidenum">
              <a:rPr lang="nb-NO" smtClean="0"/>
              <a:t>‹#›</a:t>
            </a:fld>
            <a:endParaRPr lang="nb-NO"/>
          </a:p>
        </p:txBody>
      </p:sp>
    </p:spTree>
    <p:extLst>
      <p:ext uri="{BB962C8B-B14F-4D97-AF65-F5344CB8AC3E}">
        <p14:creationId xmlns:p14="http://schemas.microsoft.com/office/powerpoint/2010/main" val="2800805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studenttinget@hvl.no" TargetMode="External"/><Relationship Id="rId2" Type="http://schemas.openxmlformats.org/officeDocument/2006/relationships/hyperlink" Target="https://www.stvl.no/sok-om-penger" TargetMode="Externa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hyperlink" Target="http://www.stvl.no/blimed" TargetMode="External"/><Relationship Id="rId2" Type="http://schemas.openxmlformats.org/officeDocument/2006/relationships/hyperlink" Target="https://www.hvl.no/om/kvalitet-i-utdanningane/roller-og-ansvar/styre-rad-og-utval/" TargetMode="External"/><Relationship Id="rId1" Type="http://schemas.openxmlformats.org/officeDocument/2006/relationships/slideLayout" Target="../slideLayouts/slideLayout2.xml"/><Relationship Id="rId4" Type="http://schemas.openxmlformats.org/officeDocument/2006/relationships/hyperlink" Target="https://www.hvl.no/om/sentrale-dokument/reglar/honorar-og-lonn-til-studenter/"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studenttinget@hvl.no"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tudentombodet.no/" TargetMode="External"/><Relationship Id="rId2" Type="http://schemas.openxmlformats.org/officeDocument/2006/relationships/hyperlink" Target="http://www.stvl.no" TargetMode="Externa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hyperlink" Target="https://www.hvl.no/om/kvalitet-i-utdanningan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3A6B"/>
        </a:solidFill>
        <a:effectLst/>
      </p:bgPr>
    </p:bg>
    <p:spTree>
      <p:nvGrpSpPr>
        <p:cNvPr id="1" name=""/>
        <p:cNvGrpSpPr/>
        <p:nvPr/>
      </p:nvGrpSpPr>
      <p:grpSpPr>
        <a:xfrm>
          <a:off x="0" y="0"/>
          <a:ext cx="0" cy="0"/>
          <a:chOff x="0" y="0"/>
          <a:chExt cx="0" cy="0"/>
        </a:xfrm>
      </p:grpSpPr>
      <p:pic>
        <p:nvPicPr>
          <p:cNvPr id="53" name="Bilde 52">
            <a:extLst>
              <a:ext uri="{FF2B5EF4-FFF2-40B4-BE49-F238E27FC236}">
                <a16:creationId xmlns:a16="http://schemas.microsoft.com/office/drawing/2014/main" id="{AF8C5ECF-9403-4544-972C-75592C601EF0}"/>
              </a:ext>
            </a:extLst>
          </p:cNvPr>
          <p:cNvPicPr>
            <a:picLocks noChangeAspect="1"/>
          </p:cNvPicPr>
          <p:nvPr/>
        </p:nvPicPr>
        <p:blipFill>
          <a:blip r:embed="rId2"/>
          <a:stretch>
            <a:fillRect/>
          </a:stretch>
        </p:blipFill>
        <p:spPr>
          <a:xfrm>
            <a:off x="894377" y="55080"/>
            <a:ext cx="1993565" cy="2322777"/>
          </a:xfrm>
          <a:prstGeom prst="rect">
            <a:avLst/>
          </a:prstGeom>
        </p:spPr>
      </p:pic>
      <p:pic>
        <p:nvPicPr>
          <p:cNvPr id="55" name="Bilde 54">
            <a:extLst>
              <a:ext uri="{FF2B5EF4-FFF2-40B4-BE49-F238E27FC236}">
                <a16:creationId xmlns:a16="http://schemas.microsoft.com/office/drawing/2014/main" id="{03F47320-51F9-4A59-A772-8B7EE0690148}"/>
              </a:ext>
            </a:extLst>
          </p:cNvPr>
          <p:cNvPicPr>
            <a:picLocks noChangeAspect="1"/>
          </p:cNvPicPr>
          <p:nvPr/>
        </p:nvPicPr>
        <p:blipFill>
          <a:blip r:embed="rId3"/>
          <a:stretch>
            <a:fillRect/>
          </a:stretch>
        </p:blipFill>
        <p:spPr>
          <a:xfrm>
            <a:off x="25143" y="1555208"/>
            <a:ext cx="2030144" cy="2359356"/>
          </a:xfrm>
          <a:prstGeom prst="rect">
            <a:avLst/>
          </a:prstGeom>
        </p:spPr>
      </p:pic>
      <p:pic>
        <p:nvPicPr>
          <p:cNvPr id="56" name="Bilde 55">
            <a:extLst>
              <a:ext uri="{FF2B5EF4-FFF2-40B4-BE49-F238E27FC236}">
                <a16:creationId xmlns:a16="http://schemas.microsoft.com/office/drawing/2014/main" id="{905E6BBA-9154-4690-92CA-4DE6C25992E6}"/>
              </a:ext>
            </a:extLst>
          </p:cNvPr>
          <p:cNvPicPr>
            <a:picLocks noChangeAspect="1"/>
          </p:cNvPicPr>
          <p:nvPr/>
        </p:nvPicPr>
        <p:blipFill>
          <a:blip r:embed="rId4"/>
          <a:stretch>
            <a:fillRect/>
          </a:stretch>
        </p:blipFill>
        <p:spPr>
          <a:xfrm>
            <a:off x="1743896" y="1533813"/>
            <a:ext cx="2036240" cy="2365453"/>
          </a:xfrm>
          <a:prstGeom prst="rect">
            <a:avLst/>
          </a:prstGeom>
        </p:spPr>
      </p:pic>
      <p:pic>
        <p:nvPicPr>
          <p:cNvPr id="57" name="Bilde 56">
            <a:extLst>
              <a:ext uri="{FF2B5EF4-FFF2-40B4-BE49-F238E27FC236}">
                <a16:creationId xmlns:a16="http://schemas.microsoft.com/office/drawing/2014/main" id="{F746609D-6013-40E9-8F38-287ADA0D1710}"/>
              </a:ext>
            </a:extLst>
          </p:cNvPr>
          <p:cNvPicPr>
            <a:picLocks noChangeAspect="1"/>
          </p:cNvPicPr>
          <p:nvPr/>
        </p:nvPicPr>
        <p:blipFill>
          <a:blip r:embed="rId5"/>
          <a:stretch>
            <a:fillRect/>
          </a:stretch>
        </p:blipFill>
        <p:spPr>
          <a:xfrm>
            <a:off x="910000" y="3061433"/>
            <a:ext cx="2030144" cy="2353260"/>
          </a:xfrm>
          <a:prstGeom prst="rect">
            <a:avLst/>
          </a:prstGeom>
        </p:spPr>
      </p:pic>
      <p:pic>
        <p:nvPicPr>
          <p:cNvPr id="58" name="Bilde 57">
            <a:extLst>
              <a:ext uri="{FF2B5EF4-FFF2-40B4-BE49-F238E27FC236}">
                <a16:creationId xmlns:a16="http://schemas.microsoft.com/office/drawing/2014/main" id="{AAA6ED79-79D6-4014-B520-689784FD40F3}"/>
              </a:ext>
            </a:extLst>
          </p:cNvPr>
          <p:cNvPicPr>
            <a:picLocks noChangeAspect="1"/>
          </p:cNvPicPr>
          <p:nvPr/>
        </p:nvPicPr>
        <p:blipFill>
          <a:blip r:embed="rId6"/>
          <a:stretch>
            <a:fillRect/>
          </a:stretch>
        </p:blipFill>
        <p:spPr>
          <a:xfrm>
            <a:off x="2645322" y="3054316"/>
            <a:ext cx="2024047" cy="2359356"/>
          </a:xfrm>
          <a:prstGeom prst="rect">
            <a:avLst/>
          </a:prstGeom>
        </p:spPr>
      </p:pic>
      <p:sp>
        <p:nvSpPr>
          <p:cNvPr id="59" name="TekstSylinder 58">
            <a:extLst>
              <a:ext uri="{FF2B5EF4-FFF2-40B4-BE49-F238E27FC236}">
                <a16:creationId xmlns:a16="http://schemas.microsoft.com/office/drawing/2014/main" id="{3575F3F4-1B93-46C0-B844-331BA7F3F5E3}"/>
              </a:ext>
            </a:extLst>
          </p:cNvPr>
          <p:cNvSpPr txBox="1"/>
          <p:nvPr/>
        </p:nvSpPr>
        <p:spPr>
          <a:xfrm>
            <a:off x="3614492" y="369057"/>
            <a:ext cx="3738909" cy="2618858"/>
          </a:xfrm>
          <a:prstGeom prst="rect">
            <a:avLst/>
          </a:prstGeom>
          <a:noFill/>
        </p:spPr>
        <p:txBody>
          <a:bodyPr wrap="none" rtlCol="0">
            <a:spAutoFit/>
          </a:bodyPr>
          <a:lstStyle/>
          <a:p>
            <a:pPr algn="ctr"/>
            <a:endParaRPr lang="nb-NO" sz="2800">
              <a:solidFill>
                <a:schemeClr val="bg1"/>
              </a:solidFill>
            </a:endParaRPr>
          </a:p>
          <a:p>
            <a:pPr algn="ctr"/>
            <a:endParaRPr lang="nb-NO" sz="2800">
              <a:solidFill>
                <a:schemeClr val="bg1"/>
              </a:solidFill>
            </a:endParaRPr>
          </a:p>
          <a:p>
            <a:pPr algn="ctr"/>
            <a:r>
              <a:rPr lang="nb-NO" sz="3200">
                <a:solidFill>
                  <a:schemeClr val="bg1"/>
                </a:solidFill>
              </a:rPr>
              <a:t>Tillitsvalgthåndboka</a:t>
            </a:r>
          </a:p>
          <a:p>
            <a:pPr algn="ctr"/>
            <a:endParaRPr lang="nb-NO" sz="2800">
              <a:solidFill>
                <a:schemeClr val="bg1"/>
              </a:solidFill>
            </a:endParaRPr>
          </a:p>
          <a:p>
            <a:pPr algn="ctr"/>
            <a:r>
              <a:rPr lang="nb-NO" sz="1800">
                <a:solidFill>
                  <a:schemeClr val="bg1"/>
                </a:solidFill>
              </a:rPr>
              <a:t>For tillitsvalgte i studentdemokratiet, </a:t>
            </a:r>
          </a:p>
          <a:p>
            <a:pPr algn="ctr"/>
            <a:r>
              <a:rPr lang="nb-NO" sz="1800">
                <a:solidFill>
                  <a:schemeClr val="bg1"/>
                </a:solidFill>
              </a:rPr>
              <a:t>råd, verv og utvalg ved HVL</a:t>
            </a:r>
          </a:p>
          <a:p>
            <a:endParaRPr lang="nb-NO"/>
          </a:p>
        </p:txBody>
      </p:sp>
      <p:pic>
        <p:nvPicPr>
          <p:cNvPr id="60" name="Bilde 59">
            <a:extLst>
              <a:ext uri="{FF2B5EF4-FFF2-40B4-BE49-F238E27FC236}">
                <a16:creationId xmlns:a16="http://schemas.microsoft.com/office/drawing/2014/main" id="{52B4A5FD-7B77-44BB-ACB3-2C77B4D19C29}"/>
              </a:ext>
            </a:extLst>
          </p:cNvPr>
          <p:cNvPicPr>
            <a:picLocks noChangeAspect="1"/>
          </p:cNvPicPr>
          <p:nvPr/>
        </p:nvPicPr>
        <p:blipFill>
          <a:blip r:embed="rId7"/>
          <a:stretch>
            <a:fillRect/>
          </a:stretch>
        </p:blipFill>
        <p:spPr>
          <a:xfrm>
            <a:off x="4688070" y="4052169"/>
            <a:ext cx="2670525" cy="811675"/>
          </a:xfrm>
          <a:prstGeom prst="rect">
            <a:avLst/>
          </a:prstGeom>
        </p:spPr>
      </p:pic>
    </p:spTree>
    <p:extLst>
      <p:ext uri="{BB962C8B-B14F-4D97-AF65-F5344CB8AC3E}">
        <p14:creationId xmlns:p14="http://schemas.microsoft.com/office/powerpoint/2010/main" val="137383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7640053" cy="5388966"/>
          </a:xfrm>
          <a:prstGeom prst="rect">
            <a:avLst/>
          </a:prstGeom>
        </p:spPr>
      </p:pic>
    </p:spTree>
    <p:extLst>
      <p:ext uri="{BB962C8B-B14F-4D97-AF65-F5344CB8AC3E}">
        <p14:creationId xmlns:p14="http://schemas.microsoft.com/office/powerpoint/2010/main" val="553784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1160" y="0"/>
            <a:ext cx="7559675" cy="458903"/>
          </a:xfrm>
          <a:prstGeom prst="rect">
            <a:avLst/>
          </a:prstGeom>
          <a:solidFill>
            <a:srgbClr val="1A3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panose="02000303000000000000" pitchFamily="2" charset="0"/>
              </a:rPr>
              <a:t>Studentdemokratiet ved HVL</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2" name="Rektangel 1"/>
          <p:cNvSpPr/>
          <p:nvPr/>
        </p:nvSpPr>
        <p:spPr>
          <a:xfrm>
            <a:off x="306958" y="689725"/>
            <a:ext cx="3920186" cy="3058017"/>
          </a:xfrm>
          <a:prstGeom prst="rect">
            <a:avLst/>
          </a:prstGeom>
        </p:spPr>
        <p:txBody>
          <a:bodyPr wrap="square" lIns="91440" tIns="45720" rIns="91440" bIns="45720" anchor="t">
            <a:spAutoFit/>
          </a:bodyPr>
          <a:lstStyle/>
          <a:p>
            <a:r>
              <a:rPr lang="nb-NO" sz="1200" b="1">
                <a:solidFill>
                  <a:srgbClr val="1A3A6B"/>
                </a:solidFill>
                <a:latin typeface="Oswald"/>
              </a:rPr>
              <a:t>Studentdemokratiet</a:t>
            </a:r>
            <a:r>
              <a:rPr lang="nb-NO" sz="1200">
                <a:solidFill>
                  <a:srgbClr val="1A3A6B"/>
                </a:solidFill>
                <a:latin typeface="Oswald"/>
              </a:rPr>
              <a:t> </a:t>
            </a:r>
            <a:r>
              <a:rPr lang="nb-NO" sz="1200" b="1">
                <a:solidFill>
                  <a:srgbClr val="1A3A6B"/>
                </a:solidFill>
                <a:latin typeface="Oswald"/>
              </a:rPr>
              <a:t>ved HVL</a:t>
            </a:r>
          </a:p>
          <a:p>
            <a:endParaRPr lang="nb-NO" sz="1200" b="1"/>
          </a:p>
          <a:p>
            <a:r>
              <a:rPr lang="nb-NO" sz="1200"/>
              <a:t>Oppgaven tilegnet studentdemokratiet er å representere studentene overalt, råd og utvalg der det skjer ting som påvirker vår studiehverdag.</a:t>
            </a:r>
            <a:endParaRPr lang="nb-NO" sz="1200">
              <a:cs typeface="Calibri"/>
            </a:endParaRPr>
          </a:p>
          <a:p>
            <a:endParaRPr lang="nb-NO" sz="1200"/>
          </a:p>
          <a:p>
            <a:r>
              <a:rPr lang="nb-NO" sz="1200"/>
              <a:t>Studentdemokratiet følger linjeorganiseringen til HVL. Dette betyr at du på hvert nivå av høyskolen vil finne et tilsvarende tillitsvalgtnivå. Studentrepresentanter taler opp mot HVL på vegne av alle studentene som den studenttillitsvalgte representerer på det nivået.</a:t>
            </a:r>
            <a:endParaRPr lang="nb-NO" sz="1200">
              <a:cs typeface="Calibri"/>
            </a:endParaRPr>
          </a:p>
          <a:p>
            <a:endParaRPr lang="nb-NO" sz="1200">
              <a:cs typeface="Calibri"/>
            </a:endParaRPr>
          </a:p>
          <a:p>
            <a:endParaRPr lang="nb-NO">
              <a:cs typeface="Calibri"/>
            </a:endParaRPr>
          </a:p>
          <a:p>
            <a:endParaRPr lang="nb-NO"/>
          </a:p>
          <a:p>
            <a:endParaRPr lang="nb-NO">
              <a:cs typeface="Calibri" panose="020F0502020204030204"/>
            </a:endParaRPr>
          </a:p>
          <a:p>
            <a:endParaRPr lang="nb-NO">
              <a:cs typeface="Calibri" panose="020F0502020204030204"/>
            </a:endParaRPr>
          </a:p>
        </p:txBody>
      </p:sp>
      <p:sp>
        <p:nvSpPr>
          <p:cNvPr id="18" name="Rektangel 17"/>
          <p:cNvSpPr/>
          <p:nvPr/>
        </p:nvSpPr>
        <p:spPr>
          <a:xfrm>
            <a:off x="5143497" y="1413973"/>
            <a:ext cx="240632" cy="2687621"/>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p:cNvSpPr/>
          <p:nvPr/>
        </p:nvSpPr>
        <p:spPr>
          <a:xfrm>
            <a:off x="4608092" y="1022684"/>
            <a:ext cx="1311442" cy="581453"/>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Norsk studentorganisasjon</a:t>
            </a:r>
            <a:endParaRPr lang="nb-NO" sz="1050">
              <a:cs typeface="Calibri"/>
            </a:endParaRPr>
          </a:p>
        </p:txBody>
      </p:sp>
      <p:sp>
        <p:nvSpPr>
          <p:cNvPr id="9" name="Rektangel 8"/>
          <p:cNvSpPr/>
          <p:nvPr/>
        </p:nvSpPr>
        <p:spPr>
          <a:xfrm>
            <a:off x="4608092" y="1680831"/>
            <a:ext cx="1311442" cy="581453"/>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Studenttinget</a:t>
            </a:r>
          </a:p>
        </p:txBody>
      </p:sp>
      <p:sp>
        <p:nvSpPr>
          <p:cNvPr id="10" name="Rektangel 9"/>
          <p:cNvSpPr/>
          <p:nvPr/>
        </p:nvSpPr>
        <p:spPr>
          <a:xfrm>
            <a:off x="4608092" y="2333952"/>
            <a:ext cx="1311442" cy="581453"/>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Studentråd</a:t>
            </a:r>
          </a:p>
        </p:txBody>
      </p:sp>
      <p:sp>
        <p:nvSpPr>
          <p:cNvPr id="11" name="Rektangel 10"/>
          <p:cNvSpPr/>
          <p:nvPr/>
        </p:nvSpPr>
        <p:spPr>
          <a:xfrm>
            <a:off x="4608092" y="2987073"/>
            <a:ext cx="1311442" cy="581453"/>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Klassetillitsvalgte/ Studieprogramråd</a:t>
            </a:r>
            <a:endParaRPr lang="nb-NO" sz="1050">
              <a:solidFill>
                <a:srgbClr val="FF0000"/>
              </a:solidFill>
            </a:endParaRPr>
          </a:p>
        </p:txBody>
      </p:sp>
      <p:sp>
        <p:nvSpPr>
          <p:cNvPr id="12" name="Rektangel 11"/>
          <p:cNvSpPr/>
          <p:nvPr/>
        </p:nvSpPr>
        <p:spPr>
          <a:xfrm>
            <a:off x="4608092" y="3640194"/>
            <a:ext cx="1311442" cy="581453"/>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Den enkelte student/</a:t>
            </a:r>
          </a:p>
          <a:p>
            <a:pPr algn="ctr"/>
            <a:r>
              <a:rPr lang="nb-NO" sz="1050"/>
              <a:t>referansegruppen</a:t>
            </a:r>
          </a:p>
        </p:txBody>
      </p:sp>
      <p:sp>
        <p:nvSpPr>
          <p:cNvPr id="19" name="Rektangel 18"/>
          <p:cNvSpPr/>
          <p:nvPr/>
        </p:nvSpPr>
        <p:spPr>
          <a:xfrm>
            <a:off x="6577260" y="1403112"/>
            <a:ext cx="240632" cy="2687621"/>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6041855" y="1022684"/>
            <a:ext cx="1311442" cy="581453"/>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Kunnskaps-departementet</a:t>
            </a:r>
          </a:p>
        </p:txBody>
      </p:sp>
      <p:sp>
        <p:nvSpPr>
          <p:cNvPr id="14" name="Rektangel 13"/>
          <p:cNvSpPr/>
          <p:nvPr/>
        </p:nvSpPr>
        <p:spPr>
          <a:xfrm>
            <a:off x="6041855" y="1680831"/>
            <a:ext cx="1311442" cy="581453"/>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Høyskolestyret og Rektor</a:t>
            </a:r>
          </a:p>
        </p:txBody>
      </p:sp>
      <p:sp>
        <p:nvSpPr>
          <p:cNvPr id="15" name="Rektangel 14"/>
          <p:cNvSpPr/>
          <p:nvPr/>
        </p:nvSpPr>
        <p:spPr>
          <a:xfrm>
            <a:off x="6041855" y="2333952"/>
            <a:ext cx="1311442" cy="581453"/>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Fakultet</a:t>
            </a:r>
          </a:p>
        </p:txBody>
      </p:sp>
      <p:sp>
        <p:nvSpPr>
          <p:cNvPr id="16" name="Rektangel 15"/>
          <p:cNvSpPr/>
          <p:nvPr/>
        </p:nvSpPr>
        <p:spPr>
          <a:xfrm>
            <a:off x="6041855" y="2987073"/>
            <a:ext cx="1311442" cy="581453"/>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Institutt/</a:t>
            </a:r>
          </a:p>
          <a:p>
            <a:pPr algn="ctr"/>
            <a:r>
              <a:rPr lang="nb-NO" sz="1050"/>
              <a:t>Studieprogramleder</a:t>
            </a:r>
          </a:p>
        </p:txBody>
      </p:sp>
      <p:sp>
        <p:nvSpPr>
          <p:cNvPr id="17" name="Rektangel 16"/>
          <p:cNvSpPr/>
          <p:nvPr/>
        </p:nvSpPr>
        <p:spPr>
          <a:xfrm>
            <a:off x="6041855" y="3640194"/>
            <a:ext cx="1311442" cy="581453"/>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Faglærer/</a:t>
            </a:r>
          </a:p>
          <a:p>
            <a:pPr algn="ctr"/>
            <a:r>
              <a:rPr lang="nb-NO" sz="1050"/>
              <a:t>emneansvarlig</a:t>
            </a:r>
          </a:p>
        </p:txBody>
      </p:sp>
      <p:sp>
        <p:nvSpPr>
          <p:cNvPr id="20" name="Rektangel 19">
            <a:extLst>
              <a:ext uri="{FF2B5EF4-FFF2-40B4-BE49-F238E27FC236}">
                <a16:creationId xmlns:a16="http://schemas.microsoft.com/office/drawing/2014/main" id="{A6E5F9D4-93E6-4C21-B88D-4296F86E9556}"/>
              </a:ext>
            </a:extLst>
          </p:cNvPr>
          <p:cNvSpPr/>
          <p:nvPr/>
        </p:nvSpPr>
        <p:spPr>
          <a:xfrm>
            <a:off x="4608092" y="1029309"/>
            <a:ext cx="1311442" cy="581453"/>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Norsk studentorganisasjon</a:t>
            </a:r>
            <a:endParaRPr lang="nb-NO" sz="1050">
              <a:cs typeface="Calibri"/>
            </a:endParaRPr>
          </a:p>
        </p:txBody>
      </p:sp>
      <p:sp>
        <p:nvSpPr>
          <p:cNvPr id="21" name="Rektangel 20">
            <a:extLst>
              <a:ext uri="{FF2B5EF4-FFF2-40B4-BE49-F238E27FC236}">
                <a16:creationId xmlns:a16="http://schemas.microsoft.com/office/drawing/2014/main" id="{8C6C6AD0-C62B-4B02-A50D-CFD2112E3AEA}"/>
              </a:ext>
            </a:extLst>
          </p:cNvPr>
          <p:cNvSpPr/>
          <p:nvPr/>
        </p:nvSpPr>
        <p:spPr>
          <a:xfrm>
            <a:off x="4608092" y="1687456"/>
            <a:ext cx="1311442" cy="581453"/>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Studenttinget</a:t>
            </a:r>
          </a:p>
        </p:txBody>
      </p:sp>
      <p:sp>
        <p:nvSpPr>
          <p:cNvPr id="22" name="Rektangel 21">
            <a:extLst>
              <a:ext uri="{FF2B5EF4-FFF2-40B4-BE49-F238E27FC236}">
                <a16:creationId xmlns:a16="http://schemas.microsoft.com/office/drawing/2014/main" id="{A9047AC5-53C4-4E97-9940-5F17324FF39B}"/>
              </a:ext>
            </a:extLst>
          </p:cNvPr>
          <p:cNvSpPr/>
          <p:nvPr/>
        </p:nvSpPr>
        <p:spPr>
          <a:xfrm>
            <a:off x="4608092" y="2340577"/>
            <a:ext cx="1311442" cy="581453"/>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Studentfakultetsråd</a:t>
            </a:r>
          </a:p>
          <a:p>
            <a:pPr algn="ctr"/>
            <a:r>
              <a:rPr lang="nb-NO" sz="1050">
                <a:cs typeface="Calibri"/>
              </a:rPr>
              <a:t>Studentcampusråd</a:t>
            </a:r>
          </a:p>
        </p:txBody>
      </p:sp>
      <p:sp>
        <p:nvSpPr>
          <p:cNvPr id="23" name="Rektangel 22">
            <a:extLst>
              <a:ext uri="{FF2B5EF4-FFF2-40B4-BE49-F238E27FC236}">
                <a16:creationId xmlns:a16="http://schemas.microsoft.com/office/drawing/2014/main" id="{F8C14B61-E11E-4754-9359-F3F742DE658F}"/>
              </a:ext>
            </a:extLst>
          </p:cNvPr>
          <p:cNvSpPr/>
          <p:nvPr/>
        </p:nvSpPr>
        <p:spPr>
          <a:xfrm>
            <a:off x="6041855" y="1029309"/>
            <a:ext cx="1311442" cy="581453"/>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Kunnskaps-departementet</a:t>
            </a:r>
          </a:p>
        </p:txBody>
      </p:sp>
      <p:sp>
        <p:nvSpPr>
          <p:cNvPr id="24" name="Rektangel 23">
            <a:extLst>
              <a:ext uri="{FF2B5EF4-FFF2-40B4-BE49-F238E27FC236}">
                <a16:creationId xmlns:a16="http://schemas.microsoft.com/office/drawing/2014/main" id="{9835CAB2-366D-4D84-8FFE-4D6B0826E9EF}"/>
              </a:ext>
            </a:extLst>
          </p:cNvPr>
          <p:cNvSpPr/>
          <p:nvPr/>
        </p:nvSpPr>
        <p:spPr>
          <a:xfrm>
            <a:off x="6041855" y="1687456"/>
            <a:ext cx="1311442" cy="581453"/>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Høyskolestyret og Rektor</a:t>
            </a:r>
          </a:p>
        </p:txBody>
      </p:sp>
      <p:sp>
        <p:nvSpPr>
          <p:cNvPr id="25" name="Rektangel 24">
            <a:extLst>
              <a:ext uri="{FF2B5EF4-FFF2-40B4-BE49-F238E27FC236}">
                <a16:creationId xmlns:a16="http://schemas.microsoft.com/office/drawing/2014/main" id="{A53F5EC7-BFCE-45DC-9F8C-B90BF1253B0E}"/>
              </a:ext>
            </a:extLst>
          </p:cNvPr>
          <p:cNvSpPr/>
          <p:nvPr/>
        </p:nvSpPr>
        <p:spPr>
          <a:xfrm>
            <a:off x="6041855" y="2340577"/>
            <a:ext cx="1311442" cy="581453"/>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Fakultet</a:t>
            </a:r>
          </a:p>
          <a:p>
            <a:pPr algn="ctr"/>
            <a:r>
              <a:rPr lang="nb-NO" sz="1050">
                <a:cs typeface="Calibri"/>
              </a:rPr>
              <a:t>Campus</a:t>
            </a:r>
          </a:p>
        </p:txBody>
      </p:sp>
      <p:pic>
        <p:nvPicPr>
          <p:cNvPr id="28" name="Bilde 27" descr="Et bilde som inneholder person, innendørs&#10;&#10;Automatisk generert beskrivelse">
            <a:extLst>
              <a:ext uri="{FF2B5EF4-FFF2-40B4-BE49-F238E27FC236}">
                <a16:creationId xmlns:a16="http://schemas.microsoft.com/office/drawing/2014/main" id="{5EF2F522-4E39-4DAE-8392-E127CF51C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56" y="2994321"/>
            <a:ext cx="3118981" cy="20786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3033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1"/>
            <a:ext cx="7559675" cy="458893"/>
          </a:xfrm>
          <a:prstGeom prst="rect">
            <a:avLst/>
          </a:prstGeom>
          <a:solidFill>
            <a:srgbClr val="0F7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panose="02000303000000000000" pitchFamily="2" charset="0"/>
              </a:rPr>
              <a:t>Studentdemokratiet ved HVL</a:t>
            </a:r>
          </a:p>
          <a:p>
            <a:pPr algn="ctr"/>
            <a:r>
              <a:rPr lang="nb-NO" sz="1600">
                <a:latin typeface="Oswald" panose="02000303000000000000" pitchFamily="2" charset="0"/>
              </a:rPr>
              <a:t>Rådene</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2" name="Rektangel 1"/>
          <p:cNvSpPr/>
          <p:nvPr/>
        </p:nvSpPr>
        <p:spPr>
          <a:xfrm>
            <a:off x="248568" y="442660"/>
            <a:ext cx="4237203" cy="4495718"/>
          </a:xfrm>
          <a:prstGeom prst="rect">
            <a:avLst/>
          </a:prstGeom>
        </p:spPr>
        <p:txBody>
          <a:bodyPr wrap="square" lIns="91440" tIns="45720" rIns="91440" bIns="45720" anchor="t">
            <a:spAutoFit/>
          </a:bodyPr>
          <a:lstStyle/>
          <a:p>
            <a:pPr>
              <a:lnSpc>
                <a:spcPct val="150000"/>
              </a:lnSpc>
            </a:pPr>
            <a:endParaRPr lang="nb-NO" sz="1200" b="1">
              <a:cs typeface="Calibri"/>
            </a:endParaRPr>
          </a:p>
          <a:p>
            <a:pPr>
              <a:lnSpc>
                <a:spcPct val="150000"/>
              </a:lnSpc>
            </a:pPr>
            <a:r>
              <a:rPr lang="nb-NO" sz="1200" b="1">
                <a:solidFill>
                  <a:srgbClr val="1A3A6B"/>
                </a:solidFill>
                <a:latin typeface="Oswald"/>
                <a:cs typeface="Calibri"/>
              </a:rPr>
              <a:t>Studentfakultetsråd</a:t>
            </a:r>
            <a:endParaRPr lang="nb-NO">
              <a:solidFill>
                <a:srgbClr val="1A3A6B"/>
              </a:solidFill>
              <a:latin typeface="Oswald"/>
            </a:endParaRPr>
          </a:p>
          <a:p>
            <a:pPr>
              <a:lnSpc>
                <a:spcPct val="150000"/>
              </a:lnSpc>
            </a:pPr>
            <a:r>
              <a:rPr lang="nb-NO" sz="1200">
                <a:cs typeface="Calibri"/>
              </a:rPr>
              <a:t>Det er ett studentfakultetsråd per fakultet. Rådet diskuterer og vedtar studentpolitikk som er aktuelt for fakultetet, og taler opp mot fakultetsledelsen til HVL på vegne av studentene. I studentfakultetsrådet sitter </a:t>
            </a:r>
            <a:r>
              <a:rPr lang="nb-NO" sz="1200" err="1">
                <a:cs typeface="Calibri"/>
              </a:rPr>
              <a:t>instittuttillitsvalgte</a:t>
            </a:r>
            <a:r>
              <a:rPr lang="nb-NO" sz="1200">
                <a:cs typeface="Calibri"/>
              </a:rPr>
              <a:t> (ITV) fra det aktuelle fakultetet. Studentfakultetsrådet ledes av to fakultetstillitsvalgte (FTV) , som deltar i </a:t>
            </a:r>
            <a:r>
              <a:rPr lang="nb-NO" sz="1200" err="1">
                <a:cs typeface="Calibri"/>
              </a:rPr>
              <a:t>HVLs</a:t>
            </a:r>
            <a:r>
              <a:rPr lang="nb-NO" sz="1200">
                <a:cs typeface="Calibri"/>
              </a:rPr>
              <a:t> fakultetsledelse.</a:t>
            </a:r>
          </a:p>
          <a:p>
            <a:pPr>
              <a:lnSpc>
                <a:spcPct val="150000"/>
              </a:lnSpc>
            </a:pPr>
            <a:endParaRPr lang="nb-NO" sz="1200" b="1">
              <a:solidFill>
                <a:srgbClr val="1A3A6B"/>
              </a:solidFill>
              <a:latin typeface="Oswald"/>
              <a:cs typeface="Calibri"/>
            </a:endParaRPr>
          </a:p>
          <a:p>
            <a:pPr>
              <a:lnSpc>
                <a:spcPct val="150000"/>
              </a:lnSpc>
            </a:pPr>
            <a:r>
              <a:rPr lang="nb-NO" sz="1200" b="1">
                <a:solidFill>
                  <a:srgbClr val="1A3A6B"/>
                </a:solidFill>
                <a:latin typeface="Oswald"/>
                <a:cs typeface="Calibri"/>
              </a:rPr>
              <a:t>Studentcampusråd</a:t>
            </a:r>
          </a:p>
          <a:p>
            <a:pPr>
              <a:lnSpc>
                <a:spcPct val="150000"/>
              </a:lnSpc>
            </a:pPr>
            <a:r>
              <a:rPr lang="nb-NO" sz="1200">
                <a:cs typeface="Calibri"/>
              </a:rPr>
              <a:t>Studentdemokratiet har ett studentcampusråd per studiested. Dette rådet diskuterer og vedtar studentpolitikk som er aktuelt for campus, og taler opp mot campusledelsen til HVL på vegne av studentene. I studentcampusrådet sitter </a:t>
            </a:r>
            <a:r>
              <a:rPr lang="nb-NO" sz="1200" err="1">
                <a:cs typeface="Calibri"/>
              </a:rPr>
              <a:t>instituttillitsvalgte</a:t>
            </a:r>
            <a:r>
              <a:rPr lang="nb-NO" sz="1200">
                <a:cs typeface="Calibri"/>
              </a:rPr>
              <a:t> (ITV). Studentcampusrådet ledes av to campustillitsvalgte (CTV) som deltar i </a:t>
            </a:r>
            <a:r>
              <a:rPr lang="nb-NO" sz="1200" err="1">
                <a:cs typeface="Calibri"/>
              </a:rPr>
              <a:t>HVLs</a:t>
            </a:r>
            <a:r>
              <a:rPr lang="nb-NO" sz="1200">
                <a:cs typeface="Calibri"/>
              </a:rPr>
              <a:t> campusledelse.</a:t>
            </a:r>
            <a:endParaRPr lang="nb-NO"/>
          </a:p>
        </p:txBody>
      </p:sp>
      <p:pic>
        <p:nvPicPr>
          <p:cNvPr id="4" name="Bilde 3">
            <a:extLst>
              <a:ext uri="{FF2B5EF4-FFF2-40B4-BE49-F238E27FC236}">
                <a16:creationId xmlns:a16="http://schemas.microsoft.com/office/drawing/2014/main" id="{D247C488-6860-4273-B606-E3C925CCD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6328" y="3411203"/>
            <a:ext cx="1502730" cy="651289"/>
          </a:xfrm>
          <a:prstGeom prst="rect">
            <a:avLst/>
          </a:prstGeom>
        </p:spPr>
      </p:pic>
      <p:pic>
        <p:nvPicPr>
          <p:cNvPr id="8" name="Bilde 7">
            <a:extLst>
              <a:ext uri="{FF2B5EF4-FFF2-40B4-BE49-F238E27FC236}">
                <a16:creationId xmlns:a16="http://schemas.microsoft.com/office/drawing/2014/main" id="{6CD13321-B687-405E-A776-A90F3B3AD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5981" y="3050301"/>
            <a:ext cx="1502733" cy="651290"/>
          </a:xfrm>
          <a:prstGeom prst="rect">
            <a:avLst/>
          </a:prstGeom>
        </p:spPr>
      </p:pic>
      <p:pic>
        <p:nvPicPr>
          <p:cNvPr id="10" name="Bilde 9">
            <a:extLst>
              <a:ext uri="{FF2B5EF4-FFF2-40B4-BE49-F238E27FC236}">
                <a16:creationId xmlns:a16="http://schemas.microsoft.com/office/drawing/2014/main" id="{03E2A616-D086-409E-B62A-313668DB4F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6261" y="4516714"/>
            <a:ext cx="1534619" cy="665110"/>
          </a:xfrm>
          <a:prstGeom prst="rect">
            <a:avLst/>
          </a:prstGeom>
        </p:spPr>
      </p:pic>
      <p:pic>
        <p:nvPicPr>
          <p:cNvPr id="12" name="Bilde 11">
            <a:extLst>
              <a:ext uri="{FF2B5EF4-FFF2-40B4-BE49-F238E27FC236}">
                <a16:creationId xmlns:a16="http://schemas.microsoft.com/office/drawing/2014/main" id="{DC61B1F9-9233-44AB-968A-5D53240A54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4764" y="3764890"/>
            <a:ext cx="1502730" cy="651289"/>
          </a:xfrm>
          <a:prstGeom prst="rect">
            <a:avLst/>
          </a:prstGeom>
        </p:spPr>
      </p:pic>
      <p:pic>
        <p:nvPicPr>
          <p:cNvPr id="14" name="Bilde 13">
            <a:extLst>
              <a:ext uri="{FF2B5EF4-FFF2-40B4-BE49-F238E27FC236}">
                <a16:creationId xmlns:a16="http://schemas.microsoft.com/office/drawing/2014/main" id="{1EACC229-65D9-4773-AE32-25A2D043E3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5013" y="4236530"/>
            <a:ext cx="1534619" cy="665110"/>
          </a:xfrm>
          <a:prstGeom prst="rect">
            <a:avLst/>
          </a:prstGeom>
        </p:spPr>
      </p:pic>
      <p:pic>
        <p:nvPicPr>
          <p:cNvPr id="24" name="Bilde 23">
            <a:extLst>
              <a:ext uri="{FF2B5EF4-FFF2-40B4-BE49-F238E27FC236}">
                <a16:creationId xmlns:a16="http://schemas.microsoft.com/office/drawing/2014/main" id="{B5C2A085-9E8A-4010-A1F9-D40737CB90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2965" y="674575"/>
            <a:ext cx="1028410" cy="1028423"/>
          </a:xfrm>
          <a:prstGeom prst="rect">
            <a:avLst/>
          </a:prstGeom>
        </p:spPr>
      </p:pic>
      <p:pic>
        <p:nvPicPr>
          <p:cNvPr id="26" name="Bilde 25">
            <a:extLst>
              <a:ext uri="{FF2B5EF4-FFF2-40B4-BE49-F238E27FC236}">
                <a16:creationId xmlns:a16="http://schemas.microsoft.com/office/drawing/2014/main" id="{9A69E526-207D-49BD-8CC1-8ED8F63B8A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0047" y="702674"/>
            <a:ext cx="1028070" cy="1028070"/>
          </a:xfrm>
          <a:prstGeom prst="rect">
            <a:avLst/>
          </a:prstGeom>
        </p:spPr>
      </p:pic>
      <p:pic>
        <p:nvPicPr>
          <p:cNvPr id="28" name="Bilde 27">
            <a:extLst>
              <a:ext uri="{FF2B5EF4-FFF2-40B4-BE49-F238E27FC236}">
                <a16:creationId xmlns:a16="http://schemas.microsoft.com/office/drawing/2014/main" id="{7F6983E1-2A6A-4756-91EA-E611D2521E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8261" y="1698644"/>
            <a:ext cx="1031505" cy="1031521"/>
          </a:xfrm>
          <a:prstGeom prst="rect">
            <a:avLst/>
          </a:prstGeom>
        </p:spPr>
      </p:pic>
      <p:pic>
        <p:nvPicPr>
          <p:cNvPr id="30" name="Bilde 29">
            <a:extLst>
              <a:ext uri="{FF2B5EF4-FFF2-40B4-BE49-F238E27FC236}">
                <a16:creationId xmlns:a16="http://schemas.microsoft.com/office/drawing/2014/main" id="{4AC16FE3-2B93-4B1D-9526-71AD8D7846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5263" y="1709813"/>
            <a:ext cx="964507" cy="964507"/>
          </a:xfrm>
          <a:prstGeom prst="rect">
            <a:avLst/>
          </a:prstGeom>
        </p:spPr>
      </p:pic>
    </p:spTree>
    <p:extLst>
      <p:ext uri="{BB962C8B-B14F-4D97-AF65-F5344CB8AC3E}">
        <p14:creationId xmlns:p14="http://schemas.microsoft.com/office/powerpoint/2010/main" val="264301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36AE491-B58B-4EED-98F3-0ED0C18944F3}"/>
              </a:ext>
            </a:extLst>
          </p:cNvPr>
          <p:cNvSpPr>
            <a:spLocks noGrp="1"/>
          </p:cNvSpPr>
          <p:nvPr>
            <p:ph sz="half" idx="1"/>
          </p:nvPr>
        </p:nvSpPr>
        <p:spPr>
          <a:xfrm>
            <a:off x="195059" y="540406"/>
            <a:ext cx="6645161" cy="1136897"/>
          </a:xfrm>
        </p:spPr>
        <p:txBody>
          <a:bodyPr vert="horz" lIns="91440" tIns="45720" rIns="91440" bIns="45720" rtlCol="0" anchor="t">
            <a:normAutofit fontScale="25000" lnSpcReduction="20000"/>
          </a:bodyPr>
          <a:lstStyle/>
          <a:p>
            <a:pPr marL="0" indent="0">
              <a:lnSpc>
                <a:spcPct val="170000"/>
              </a:lnSpc>
              <a:buNone/>
            </a:pPr>
            <a:r>
              <a:rPr lang="nn-NO" sz="4800" b="1" err="1">
                <a:solidFill>
                  <a:srgbClr val="1A3A6B"/>
                </a:solidFill>
                <a:latin typeface="Oswald"/>
              </a:rPr>
              <a:t>Hvem</a:t>
            </a:r>
            <a:r>
              <a:rPr lang="nn-NO" sz="4800" b="1">
                <a:solidFill>
                  <a:srgbClr val="1A3A6B"/>
                </a:solidFill>
                <a:latin typeface="Oswald"/>
              </a:rPr>
              <a:t> er Studenttinget?  </a:t>
            </a:r>
            <a:br>
              <a:rPr lang="nn-NO" sz="4400"/>
            </a:br>
            <a:r>
              <a:rPr lang="nn-NO" sz="4800"/>
              <a:t>Vi er et partipolitisk uavhengig studentdemokrati der alle </a:t>
            </a:r>
            <a:r>
              <a:rPr lang="nn-NO" sz="4800" err="1"/>
              <a:t>studenter</a:t>
            </a:r>
            <a:r>
              <a:rPr lang="nn-NO" sz="4800"/>
              <a:t> ved HVL kan engasjere seg. Det er 20 faste </a:t>
            </a:r>
            <a:r>
              <a:rPr lang="nn-NO" sz="4800" err="1"/>
              <a:t>representanter</a:t>
            </a:r>
            <a:r>
              <a:rPr lang="nn-NO" sz="4800"/>
              <a:t> som møtes fem </a:t>
            </a:r>
            <a:r>
              <a:rPr lang="nn-NO" sz="4800" err="1"/>
              <a:t>ganger</a:t>
            </a:r>
            <a:r>
              <a:rPr lang="nn-NO" sz="4800"/>
              <a:t> i året for å diskutere politiske saker lokalt, regionalt og nasjonalt. Studenttinget </a:t>
            </a:r>
            <a:r>
              <a:rPr lang="nn-NO" sz="4800" err="1"/>
              <a:t>jobber</a:t>
            </a:r>
            <a:r>
              <a:rPr lang="nn-NO" sz="4800"/>
              <a:t> aktivt for </a:t>
            </a:r>
            <a:r>
              <a:rPr lang="nn-NO" sz="4800" err="1"/>
              <a:t>studentenes</a:t>
            </a:r>
            <a:r>
              <a:rPr lang="nn-NO" sz="4800"/>
              <a:t> beste opp mot </a:t>
            </a:r>
            <a:r>
              <a:rPr lang="nn-NO" sz="4800" err="1"/>
              <a:t>ledelsen</a:t>
            </a:r>
            <a:r>
              <a:rPr lang="nn-NO" sz="4800"/>
              <a:t> ved HVL. Studenttingets utøvande organ er </a:t>
            </a:r>
            <a:r>
              <a:rPr lang="nn-NO" sz="4800" err="1"/>
              <a:t>Arbeidsutvalget</a:t>
            </a:r>
            <a:r>
              <a:rPr lang="nn-NO" sz="4800"/>
              <a:t>, som er frikjøpt og </a:t>
            </a:r>
            <a:r>
              <a:rPr lang="nn-NO" sz="4800" err="1"/>
              <a:t>jobber</a:t>
            </a:r>
            <a:r>
              <a:rPr lang="nn-NO" sz="4800"/>
              <a:t> for å </a:t>
            </a:r>
            <a:r>
              <a:rPr lang="nn-NO" sz="4800" err="1"/>
              <a:t>bedre</a:t>
            </a:r>
            <a:r>
              <a:rPr lang="nn-NO" sz="4800"/>
              <a:t> </a:t>
            </a:r>
            <a:r>
              <a:rPr lang="nn-NO" sz="4800" err="1"/>
              <a:t>studentenes</a:t>
            </a:r>
            <a:r>
              <a:rPr lang="nn-NO" sz="4800"/>
              <a:t> </a:t>
            </a:r>
            <a:r>
              <a:rPr lang="nn-NO" sz="4800" err="1"/>
              <a:t>studiehverdag</a:t>
            </a:r>
            <a:r>
              <a:rPr lang="nn-NO" sz="4800"/>
              <a:t>.  </a:t>
            </a:r>
          </a:p>
          <a:p>
            <a:pPr marL="0" indent="0">
              <a:buNone/>
            </a:pPr>
            <a:endParaRPr lang="nb-NO"/>
          </a:p>
        </p:txBody>
      </p:sp>
      <p:sp>
        <p:nvSpPr>
          <p:cNvPr id="4" name="Plassholder for innhold 3">
            <a:extLst>
              <a:ext uri="{FF2B5EF4-FFF2-40B4-BE49-F238E27FC236}">
                <a16:creationId xmlns:a16="http://schemas.microsoft.com/office/drawing/2014/main" id="{AC9EAAB6-3B04-417F-B250-A9A422D61662}"/>
              </a:ext>
            </a:extLst>
          </p:cNvPr>
          <p:cNvSpPr>
            <a:spLocks noGrp="1"/>
          </p:cNvSpPr>
          <p:nvPr>
            <p:ph sz="half" idx="2"/>
          </p:nvPr>
        </p:nvSpPr>
        <p:spPr>
          <a:xfrm>
            <a:off x="195059" y="2047442"/>
            <a:ext cx="6087650" cy="1625410"/>
          </a:xfrm>
        </p:spPr>
        <p:txBody>
          <a:bodyPr vert="horz" lIns="91440" tIns="45720" rIns="91440" bIns="45720" rtlCol="0" anchor="t">
            <a:normAutofit fontScale="25000" lnSpcReduction="20000"/>
          </a:bodyPr>
          <a:lstStyle/>
          <a:p>
            <a:pPr marL="0" indent="0">
              <a:buNone/>
            </a:pPr>
            <a:r>
              <a:rPr lang="nn-NO" sz="4800" b="1">
                <a:solidFill>
                  <a:srgbClr val="1A3A6B"/>
                </a:solidFill>
                <a:latin typeface="Oswald"/>
              </a:rPr>
              <a:t>Studenttinget </a:t>
            </a:r>
            <a:r>
              <a:rPr lang="nn-NO" sz="4800" b="1" err="1">
                <a:solidFill>
                  <a:srgbClr val="1A3A6B"/>
                </a:solidFill>
                <a:latin typeface="Oswald"/>
              </a:rPr>
              <a:t>oppgave</a:t>
            </a:r>
            <a:r>
              <a:rPr lang="nn-NO" sz="4800" b="1">
                <a:solidFill>
                  <a:srgbClr val="1A3A6B"/>
                </a:solidFill>
                <a:latin typeface="Oswald"/>
              </a:rPr>
              <a:t> er å:</a:t>
            </a:r>
            <a:endParaRPr lang="nn-NO" sz="4400" b="1">
              <a:solidFill>
                <a:schemeClr val="accent1">
                  <a:lumMod val="75000"/>
                </a:schemeClr>
              </a:solidFill>
              <a:cs typeface="Calibri" panose="020F0502020204030204"/>
            </a:endParaRPr>
          </a:p>
          <a:p>
            <a:pPr marL="171450" indent="-171450">
              <a:lnSpc>
                <a:spcPct val="120000"/>
              </a:lnSpc>
            </a:pPr>
            <a:r>
              <a:rPr lang="nn-NO" sz="4800"/>
              <a:t>Arbeide for at HVL skal aktivt lytte og ta stilling til </a:t>
            </a:r>
            <a:r>
              <a:rPr lang="nn-NO" sz="4800" err="1"/>
              <a:t>hva</a:t>
            </a:r>
            <a:r>
              <a:rPr lang="nn-NO" sz="4800"/>
              <a:t> </a:t>
            </a:r>
            <a:r>
              <a:rPr lang="nn-NO" sz="4800" err="1"/>
              <a:t>studentene</a:t>
            </a:r>
            <a:r>
              <a:rPr lang="nn-NO" sz="4800"/>
              <a:t> uttaler seg om saker som </a:t>
            </a:r>
            <a:r>
              <a:rPr lang="nn-NO" sz="4800" err="1"/>
              <a:t>omhandler</a:t>
            </a:r>
            <a:r>
              <a:rPr lang="nn-NO" sz="4800"/>
              <a:t> dem. </a:t>
            </a:r>
            <a:endParaRPr lang="nn-NO" sz="4800">
              <a:cs typeface="Calibri"/>
            </a:endParaRPr>
          </a:p>
          <a:p>
            <a:pPr marL="171450" indent="-171450">
              <a:lnSpc>
                <a:spcPct val="120000"/>
              </a:lnSpc>
            </a:pPr>
            <a:r>
              <a:rPr lang="nn-NO" sz="4800"/>
              <a:t>Styrke studentdemokratiet på campus-, fakultet- og instituttnivå gjennom god rekruttering, opplæring og oppfølging.  </a:t>
            </a:r>
            <a:endParaRPr lang="nn-NO" sz="4800">
              <a:cs typeface="Calibri"/>
            </a:endParaRPr>
          </a:p>
          <a:p>
            <a:pPr marL="171450" indent="-171450">
              <a:lnSpc>
                <a:spcPct val="120000"/>
              </a:lnSpc>
            </a:pPr>
            <a:r>
              <a:rPr lang="nn-NO" sz="4800"/>
              <a:t>Arbeide for at Klassetillitsvalte skal være en nyttig ressurs og en naturlig del av studentdemokratiet. </a:t>
            </a:r>
            <a:endParaRPr lang="nn-NO" sz="4800">
              <a:cs typeface="Calibri"/>
            </a:endParaRPr>
          </a:p>
          <a:p>
            <a:pPr marL="171450" indent="-171450">
              <a:lnSpc>
                <a:spcPct val="120000"/>
              </a:lnSpc>
            </a:pPr>
            <a:r>
              <a:rPr lang="nn-NO" sz="4800"/>
              <a:t>Arbeide for likeverdige rammevilkår for gjennomføring av </a:t>
            </a:r>
            <a:r>
              <a:rPr lang="nn-NO" sz="4800" err="1"/>
              <a:t>fadderukene</a:t>
            </a:r>
            <a:r>
              <a:rPr lang="nn-NO" sz="4800"/>
              <a:t> ved alle campus. </a:t>
            </a:r>
            <a:endParaRPr lang="nn-NO" sz="4800">
              <a:cs typeface="Calibri"/>
            </a:endParaRPr>
          </a:p>
          <a:p>
            <a:pPr marL="171450" indent="-171450">
              <a:lnSpc>
                <a:spcPct val="120000"/>
              </a:lnSpc>
            </a:pPr>
            <a:r>
              <a:rPr lang="nn-NO" sz="4800"/>
              <a:t>Arbeide for at studentdemokratiet er en </a:t>
            </a:r>
            <a:r>
              <a:rPr lang="nn-NO" sz="4800" err="1"/>
              <a:t>inkluderende</a:t>
            </a:r>
            <a:r>
              <a:rPr lang="nn-NO" sz="4800"/>
              <a:t> organisasjon med rom for </a:t>
            </a:r>
            <a:r>
              <a:rPr lang="nn-NO" sz="4800" err="1"/>
              <a:t>mangfold</a:t>
            </a:r>
            <a:r>
              <a:rPr lang="nn-NO" sz="4800"/>
              <a:t>, samt arbeide for at kandidatar av </a:t>
            </a:r>
            <a:r>
              <a:rPr lang="nn-NO" sz="4800" err="1"/>
              <a:t>flere</a:t>
            </a:r>
            <a:r>
              <a:rPr lang="nn-NO" sz="4800"/>
              <a:t> kjønn og </a:t>
            </a:r>
            <a:r>
              <a:rPr lang="nn-NO" sz="4800" err="1"/>
              <a:t>bakgrunner</a:t>
            </a:r>
            <a:r>
              <a:rPr lang="nn-NO" sz="4800"/>
              <a:t> stiller til </a:t>
            </a:r>
            <a:r>
              <a:rPr lang="nn-NO" sz="4800" err="1"/>
              <a:t>valg</a:t>
            </a:r>
            <a:r>
              <a:rPr lang="nn-NO" sz="4800"/>
              <a:t>. </a:t>
            </a:r>
            <a:endParaRPr lang="nn-NO" sz="4800">
              <a:cs typeface="Calibri"/>
            </a:endParaRPr>
          </a:p>
          <a:p>
            <a:pPr marL="171450" indent="-171450">
              <a:lnSpc>
                <a:spcPct val="120000"/>
              </a:lnSpc>
            </a:pPr>
            <a:r>
              <a:rPr lang="nn-NO" sz="4800"/>
              <a:t>Arbeide med å skape nettverk </a:t>
            </a:r>
            <a:r>
              <a:rPr lang="nn-NO" sz="4800" err="1"/>
              <a:t>sammen</a:t>
            </a:r>
            <a:r>
              <a:rPr lang="nn-NO" sz="4800"/>
              <a:t> med andre studentdemokrati og organisasjonar </a:t>
            </a:r>
            <a:r>
              <a:rPr lang="nn-NO" sz="4800" err="1"/>
              <a:t>knyttet</a:t>
            </a:r>
            <a:r>
              <a:rPr lang="nn-NO" sz="4800"/>
              <a:t> til </a:t>
            </a:r>
            <a:r>
              <a:rPr lang="nn-NO" sz="4800" err="1"/>
              <a:t>arbeidsutvalgets</a:t>
            </a:r>
            <a:r>
              <a:rPr lang="nn-NO" sz="4800"/>
              <a:t> arbeidsområde. </a:t>
            </a:r>
            <a:endParaRPr lang="nb-NO" sz="4800"/>
          </a:p>
          <a:p>
            <a:pPr marL="0" indent="0">
              <a:buNone/>
            </a:pPr>
            <a:endParaRPr lang="nb-NO"/>
          </a:p>
        </p:txBody>
      </p:sp>
      <p:pic>
        <p:nvPicPr>
          <p:cNvPr id="9" name="Bilde 8">
            <a:extLst>
              <a:ext uri="{FF2B5EF4-FFF2-40B4-BE49-F238E27FC236}">
                <a16:creationId xmlns:a16="http://schemas.microsoft.com/office/drawing/2014/main" id="{422F8914-66D5-4A5A-93A4-82FC4E9CDEDD}"/>
              </a:ext>
            </a:extLst>
          </p:cNvPr>
          <p:cNvPicPr>
            <a:picLocks noChangeAspect="1"/>
          </p:cNvPicPr>
          <p:nvPr/>
        </p:nvPicPr>
        <p:blipFill>
          <a:blip r:embed="rId2"/>
          <a:stretch>
            <a:fillRect/>
          </a:stretch>
        </p:blipFill>
        <p:spPr>
          <a:xfrm>
            <a:off x="4343710" y="4798281"/>
            <a:ext cx="3217107" cy="524995"/>
          </a:xfrm>
          <a:prstGeom prst="rect">
            <a:avLst/>
          </a:prstGeom>
        </p:spPr>
      </p:pic>
      <p:sp>
        <p:nvSpPr>
          <p:cNvPr id="6" name="Rektangel 5">
            <a:extLst>
              <a:ext uri="{FF2B5EF4-FFF2-40B4-BE49-F238E27FC236}">
                <a16:creationId xmlns:a16="http://schemas.microsoft.com/office/drawing/2014/main" id="{9DA85735-F58C-3E61-5212-67F69D8F7E25}"/>
              </a:ext>
            </a:extLst>
          </p:cNvPr>
          <p:cNvSpPr/>
          <p:nvPr/>
        </p:nvSpPr>
        <p:spPr>
          <a:xfrm>
            <a:off x="0" y="-1"/>
            <a:ext cx="7559675" cy="458893"/>
          </a:xfrm>
          <a:prstGeom prst="rect">
            <a:avLst/>
          </a:prstGeom>
          <a:solidFill>
            <a:srgbClr val="26ABE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dirty="0">
                <a:latin typeface="Oswald"/>
              </a:rPr>
              <a:t>Studentdemokratiet ved HVL</a:t>
            </a:r>
            <a:endParaRPr lang="nb-NO" sz="1600" dirty="0">
              <a:latin typeface="Oswald" panose="02000303000000000000" pitchFamily="2" charset="0"/>
            </a:endParaRPr>
          </a:p>
          <a:p>
            <a:pPr algn="ctr"/>
            <a:r>
              <a:rPr lang="nb-NO" sz="1600" dirty="0">
                <a:latin typeface="Oswald"/>
              </a:rPr>
              <a:t>Studenttinget på Vestlandet (STVL)</a:t>
            </a:r>
            <a:endParaRPr lang="nb-NO" sz="1600" dirty="0">
              <a:latin typeface="Oswald" panose="02000303000000000000" pitchFamily="2" charset="0"/>
            </a:endParaRPr>
          </a:p>
        </p:txBody>
      </p:sp>
    </p:spTree>
    <p:extLst>
      <p:ext uri="{BB962C8B-B14F-4D97-AF65-F5344CB8AC3E}">
        <p14:creationId xmlns:p14="http://schemas.microsoft.com/office/powerpoint/2010/main" val="298225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1"/>
            <a:ext cx="7559675" cy="459014"/>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dirty="0">
                <a:latin typeface="Oswald"/>
              </a:rPr>
              <a:t>Studenttinget på Vestlandet:</a:t>
            </a:r>
          </a:p>
          <a:p>
            <a:pPr algn="ctr"/>
            <a:r>
              <a:rPr lang="nb-NO" sz="1600" dirty="0">
                <a:latin typeface="Oswald"/>
              </a:rPr>
              <a:t>Arbeidsutvalget (AU)</a:t>
            </a:r>
            <a:endParaRPr lang="nb-NO" sz="1600" dirty="0">
              <a:latin typeface="Oswald" panose="02000303000000000000" pitchFamily="2" charset="0"/>
            </a:endParaRP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3" name="Rektangel 2"/>
          <p:cNvSpPr/>
          <p:nvPr/>
        </p:nvSpPr>
        <p:spPr>
          <a:xfrm>
            <a:off x="256316" y="500882"/>
            <a:ext cx="7055599" cy="4339650"/>
          </a:xfrm>
          <a:prstGeom prst="rect">
            <a:avLst/>
          </a:prstGeom>
        </p:spPr>
        <p:txBody>
          <a:bodyPr wrap="square" lIns="91440" tIns="45720" rIns="91440" bIns="45720" anchor="t">
            <a:spAutoFit/>
          </a:bodyPr>
          <a:lstStyle/>
          <a:p>
            <a:endParaRPr lang="nb-NO" sz="1200">
              <a:cs typeface="Calibri"/>
            </a:endParaRPr>
          </a:p>
          <a:p>
            <a:endParaRPr lang="nb-NO" sz="1200" b="1">
              <a:cs typeface="Calibri"/>
            </a:endParaRPr>
          </a:p>
          <a:p>
            <a:r>
              <a:rPr lang="nb-NO" sz="1200" b="1">
                <a:solidFill>
                  <a:srgbClr val="1A3A6B"/>
                </a:solidFill>
                <a:latin typeface="Oswald"/>
                <a:cs typeface="Calibri"/>
              </a:rPr>
              <a:t>Arbeidsutvalget</a:t>
            </a:r>
          </a:p>
          <a:p>
            <a:pPr>
              <a:lnSpc>
                <a:spcPct val="150000"/>
              </a:lnSpc>
            </a:pPr>
            <a:r>
              <a:rPr lang="nb-NO" sz="1200">
                <a:cs typeface="Calibri"/>
              </a:rPr>
              <a:t>Studenttingets arbeidsutvalg består av syv studenter </a:t>
            </a:r>
          </a:p>
          <a:p>
            <a:pPr>
              <a:lnSpc>
                <a:spcPct val="150000"/>
              </a:lnSpc>
            </a:pPr>
            <a:r>
              <a:rPr lang="nb-NO" sz="1200">
                <a:cs typeface="Calibri"/>
              </a:rPr>
              <a:t>som jobber opp mot HVL for å få gjennomslag for studenttingets politikk.</a:t>
            </a:r>
            <a:endParaRPr lang="nb-NO"/>
          </a:p>
          <a:p>
            <a:pPr>
              <a:lnSpc>
                <a:spcPct val="150000"/>
              </a:lnSpc>
            </a:pPr>
            <a:r>
              <a:rPr lang="nb-NO" sz="1200">
                <a:cs typeface="Calibri"/>
              </a:rPr>
              <a:t>Arbeidsutvalget jobber også med rekruttering av nye engasjerte studenter </a:t>
            </a:r>
          </a:p>
          <a:p>
            <a:pPr>
              <a:lnSpc>
                <a:spcPct val="150000"/>
              </a:lnSpc>
            </a:pPr>
            <a:r>
              <a:rPr lang="nb-NO" sz="1200">
                <a:cs typeface="Calibri"/>
              </a:rPr>
              <a:t>til ulike råd og utvalg ved HVL.</a:t>
            </a:r>
            <a:endParaRPr lang="nb-NO"/>
          </a:p>
          <a:p>
            <a:endParaRPr lang="nb-NO" sz="1200">
              <a:cs typeface="Calibri"/>
            </a:endParaRPr>
          </a:p>
          <a:p>
            <a:endParaRPr lang="nb-NO" sz="1200">
              <a:cs typeface="Calibri"/>
            </a:endParaRPr>
          </a:p>
          <a:p>
            <a:pPr>
              <a:lnSpc>
                <a:spcPct val="150000"/>
              </a:lnSpc>
            </a:pPr>
            <a:r>
              <a:rPr lang="nb-NO" sz="1200">
                <a:cs typeface="Calibri"/>
              </a:rPr>
              <a:t>Det er fem heltidsstillinger og to deltidsstillinger som er fordelt på de ulike campus: </a:t>
            </a:r>
          </a:p>
          <a:p>
            <a:endParaRPr lang="nb-NO" sz="1200" b="1">
              <a:solidFill>
                <a:srgbClr val="1A3A6B"/>
              </a:solidFill>
              <a:latin typeface="Oswald"/>
              <a:cs typeface="Calibri"/>
            </a:endParaRPr>
          </a:p>
          <a:p>
            <a:r>
              <a:rPr lang="nb-NO" sz="1200" b="1">
                <a:solidFill>
                  <a:srgbClr val="1A3A6B"/>
                </a:solidFill>
                <a:latin typeface="Oswald"/>
              </a:rPr>
              <a:t>Bergen</a:t>
            </a:r>
            <a:r>
              <a:rPr lang="nb-NO" sz="1200">
                <a:cs typeface="Calibri"/>
              </a:rPr>
              <a:t>: Leder 100% og to 100%</a:t>
            </a:r>
          </a:p>
          <a:p>
            <a:pPr>
              <a:spcBef>
                <a:spcPts val="600"/>
              </a:spcBef>
            </a:pPr>
            <a:r>
              <a:rPr lang="nb-NO" sz="1200" b="1">
                <a:solidFill>
                  <a:srgbClr val="1A3A6B"/>
                </a:solidFill>
                <a:latin typeface="Oswald"/>
              </a:rPr>
              <a:t>Førde</a:t>
            </a:r>
            <a:r>
              <a:rPr lang="nb-NO" sz="1200">
                <a:cs typeface="Calibri"/>
              </a:rPr>
              <a:t>: En 30%</a:t>
            </a:r>
          </a:p>
          <a:p>
            <a:pPr>
              <a:spcBef>
                <a:spcPts val="600"/>
              </a:spcBef>
            </a:pPr>
            <a:r>
              <a:rPr lang="nb-NO" sz="1200" b="1">
                <a:solidFill>
                  <a:srgbClr val="1A3A6B"/>
                </a:solidFill>
                <a:latin typeface="Oswald"/>
              </a:rPr>
              <a:t>Sogndal</a:t>
            </a:r>
            <a:r>
              <a:rPr lang="nb-NO" sz="1200">
                <a:cs typeface="Calibri"/>
              </a:rPr>
              <a:t>: En 100%</a:t>
            </a:r>
          </a:p>
          <a:p>
            <a:pPr>
              <a:spcBef>
                <a:spcPts val="600"/>
              </a:spcBef>
            </a:pPr>
            <a:r>
              <a:rPr lang="nb-NO" sz="1200" b="1">
                <a:solidFill>
                  <a:srgbClr val="1A3A6B"/>
                </a:solidFill>
                <a:latin typeface="Oswald"/>
              </a:rPr>
              <a:t>Stord / Haugesund: </a:t>
            </a:r>
            <a:r>
              <a:rPr lang="nb-NO" sz="1200">
                <a:cs typeface="Calibri"/>
              </a:rPr>
              <a:t>En 100% og en 30%</a:t>
            </a:r>
          </a:p>
          <a:p>
            <a:pPr>
              <a:spcBef>
                <a:spcPts val="600"/>
              </a:spcBef>
            </a:pPr>
            <a:r>
              <a:rPr lang="nb-NO" sz="1200">
                <a:cs typeface="Calibri"/>
              </a:rPr>
              <a:t>Arbeidsutvalget har kontor på hvert campus og er å finne 09:00-15:00 på hverdager.</a:t>
            </a:r>
          </a:p>
          <a:p>
            <a:pPr>
              <a:spcBef>
                <a:spcPts val="600"/>
              </a:spcBef>
            </a:pPr>
            <a:r>
              <a:rPr lang="nb-NO" sz="1200">
                <a:ea typeface="+mn-lt"/>
                <a:cs typeface="+mn-lt"/>
              </a:rPr>
              <a:t>E-post: studenttinget@hvl.no</a:t>
            </a:r>
            <a:endParaRPr lang="nb-NO"/>
          </a:p>
          <a:p>
            <a:pPr>
              <a:spcBef>
                <a:spcPts val="600"/>
              </a:spcBef>
            </a:pPr>
            <a:endParaRPr lang="nb-NO" sz="1200">
              <a:cs typeface="Calibri"/>
            </a:endParaRPr>
          </a:p>
        </p:txBody>
      </p:sp>
    </p:spTree>
    <p:extLst>
      <p:ext uri="{BB962C8B-B14F-4D97-AF65-F5344CB8AC3E}">
        <p14:creationId xmlns:p14="http://schemas.microsoft.com/office/powerpoint/2010/main" val="4216960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2"/>
          <p:cNvPicPr>
            <a:picLocks noChangeAspect="1"/>
          </p:cNvPicPr>
          <p:nvPr/>
        </p:nvPicPr>
        <p:blipFill rotWithShape="1">
          <a:blip r:embed="rId2">
            <a:extLst>
              <a:ext uri="{28A0092B-C50C-407E-A947-70E740481C1C}">
                <a14:useLocalDpi xmlns:a14="http://schemas.microsoft.com/office/drawing/2010/main"/>
              </a:ext>
            </a:extLst>
          </a:blip>
          <a:srcRect l="20023"/>
          <a:stretch/>
        </p:blipFill>
        <p:spPr>
          <a:xfrm>
            <a:off x="-15240" y="0"/>
            <a:ext cx="7574915" cy="5327650"/>
          </a:xfrm>
          <a:prstGeom prst="rect">
            <a:avLst/>
          </a:prstGeom>
        </p:spPr>
      </p:pic>
    </p:spTree>
    <p:extLst>
      <p:ext uri="{BB962C8B-B14F-4D97-AF65-F5344CB8AC3E}">
        <p14:creationId xmlns:p14="http://schemas.microsoft.com/office/powerpoint/2010/main" val="2780793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 y="-1"/>
            <a:ext cx="7559675" cy="509922"/>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dirty="0">
                <a:latin typeface="Oswald"/>
              </a:rPr>
              <a:t>Studenttillitsvalgte ved HVL:</a:t>
            </a:r>
          </a:p>
          <a:p>
            <a:pPr algn="ctr"/>
            <a:r>
              <a:rPr lang="nb-NO" sz="1600" dirty="0">
                <a:latin typeface="Oswald"/>
              </a:rPr>
              <a:t>Klassetillitsvalgte (KTV)</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3" name="Rektangel 2"/>
          <p:cNvSpPr/>
          <p:nvPr/>
        </p:nvSpPr>
        <p:spPr>
          <a:xfrm>
            <a:off x="244301" y="858978"/>
            <a:ext cx="4300516" cy="3877985"/>
          </a:xfrm>
          <a:prstGeom prst="rect">
            <a:avLst/>
          </a:prstGeom>
        </p:spPr>
        <p:txBody>
          <a:bodyPr wrap="square" lIns="91440" tIns="45720" rIns="91440" bIns="45720" anchor="t">
            <a:spAutoFit/>
          </a:bodyPr>
          <a:lstStyle/>
          <a:p>
            <a:pPr>
              <a:lnSpc>
                <a:spcPct val="150000"/>
              </a:lnSpc>
            </a:pPr>
            <a:r>
              <a:rPr lang="nb-NO" sz="1200" b="1">
                <a:solidFill>
                  <a:srgbClr val="1A3A6B"/>
                </a:solidFill>
                <a:latin typeface="Oswald"/>
                <a:cs typeface="Calibri"/>
              </a:rPr>
              <a:t>Klassetillitsvalgt (KTV)</a:t>
            </a:r>
          </a:p>
          <a:p>
            <a:pPr>
              <a:lnSpc>
                <a:spcPct val="150000"/>
              </a:lnSpc>
            </a:pPr>
            <a:r>
              <a:rPr lang="nb-NO" sz="1200">
                <a:cs typeface="Calibri"/>
              </a:rPr>
              <a:t>Klassetillitsvalgt er selve grunnfjellet i studentdemokratiet. Hver klasse velger sin tillitsvalgt og vara på starten av studieåret. Som KTV representerer du din klasse og har ansvar for å ha kommunikasjon med </a:t>
            </a:r>
            <a:r>
              <a:rPr lang="nb-NO" sz="1200" err="1">
                <a:cs typeface="Calibri"/>
              </a:rPr>
              <a:t>instituttillitsvalgt</a:t>
            </a:r>
            <a:r>
              <a:rPr lang="nb-NO" sz="1200">
                <a:cs typeface="Calibri"/>
              </a:rPr>
              <a:t>. Du kan ta alle sakene som klassen din har på hjerte med disse instituttrepresentantene i tillegg representerer du klassen opp mot faglærerne. </a:t>
            </a:r>
          </a:p>
          <a:p>
            <a:pPr>
              <a:lnSpc>
                <a:spcPct val="150000"/>
              </a:lnSpc>
            </a:pPr>
            <a:endParaRPr lang="nb-NO" sz="1200" b="1">
              <a:solidFill>
                <a:srgbClr val="1A3A6B"/>
              </a:solidFill>
              <a:latin typeface="Oswald"/>
              <a:cs typeface="Calibri"/>
            </a:endParaRPr>
          </a:p>
          <a:p>
            <a:pPr>
              <a:lnSpc>
                <a:spcPct val="150000"/>
              </a:lnSpc>
            </a:pPr>
            <a:r>
              <a:rPr lang="nb-NO" sz="1200" b="1">
                <a:solidFill>
                  <a:srgbClr val="1A3A6B"/>
                </a:solidFill>
                <a:latin typeface="Oswald"/>
                <a:cs typeface="Calibri"/>
              </a:rPr>
              <a:t>Som KTV har du fire arbeidsoppgaver:</a:t>
            </a:r>
          </a:p>
          <a:p>
            <a:pPr marL="171450" indent="-171450">
              <a:lnSpc>
                <a:spcPct val="150000"/>
              </a:lnSpc>
              <a:buFont typeface="Arial" panose="020B0604020202020204" pitchFamily="34" charset="0"/>
              <a:buChar char="•"/>
            </a:pPr>
            <a:r>
              <a:rPr lang="nb-NO" sz="1200">
                <a:cs typeface="Calibri"/>
              </a:rPr>
              <a:t>Å være synlig og tilgjengelig for studentene i klassen</a:t>
            </a:r>
          </a:p>
          <a:p>
            <a:pPr marL="171450" indent="-171450">
              <a:lnSpc>
                <a:spcPct val="150000"/>
              </a:lnSpc>
              <a:buFont typeface="Arial" panose="020B0604020202020204" pitchFamily="34" charset="0"/>
              <a:buChar char="•"/>
            </a:pPr>
            <a:r>
              <a:rPr lang="nb-NO" sz="1200">
                <a:cs typeface="Calibri"/>
              </a:rPr>
              <a:t>Å være kontakt for klassen opp mot faglærere</a:t>
            </a:r>
          </a:p>
          <a:p>
            <a:pPr marL="171450" indent="-171450">
              <a:lnSpc>
                <a:spcPct val="150000"/>
              </a:lnSpc>
              <a:buFont typeface="Arial" panose="020B0604020202020204" pitchFamily="34" charset="0"/>
              <a:buChar char="•"/>
            </a:pPr>
            <a:r>
              <a:rPr lang="nb-NO" sz="1200">
                <a:cs typeface="Calibri"/>
              </a:rPr>
              <a:t>Å ha god kommunikasjon med ITV</a:t>
            </a:r>
          </a:p>
          <a:p>
            <a:pPr marL="171450" indent="-171450">
              <a:lnSpc>
                <a:spcPct val="150000"/>
              </a:lnSpc>
              <a:buFont typeface="Arial" panose="020B0604020202020204" pitchFamily="34" charset="0"/>
              <a:buChar char="•"/>
            </a:pPr>
            <a:r>
              <a:rPr lang="nb-NO" sz="1200">
                <a:cs typeface="Calibri"/>
              </a:rPr>
              <a:t>Å være bindeleddet mellom din klasse og ITV</a:t>
            </a:r>
          </a:p>
          <a:p>
            <a:endParaRPr lang="nb-NO" sz="1200" b="1">
              <a:cs typeface="Calibri"/>
            </a:endParaRPr>
          </a:p>
        </p:txBody>
      </p:sp>
      <p:pic>
        <p:nvPicPr>
          <p:cNvPr id="2" name="Bilde 1">
            <a:extLst>
              <a:ext uri="{FF2B5EF4-FFF2-40B4-BE49-F238E27FC236}">
                <a16:creationId xmlns:a16="http://schemas.microsoft.com/office/drawing/2014/main" id="{83C396FE-4081-4ED9-9787-9DFA6347B14F}"/>
              </a:ext>
            </a:extLst>
          </p:cNvPr>
          <p:cNvPicPr>
            <a:picLocks noChangeAspect="1"/>
          </p:cNvPicPr>
          <p:nvPr/>
        </p:nvPicPr>
        <p:blipFill>
          <a:blip r:embed="rId3"/>
          <a:stretch>
            <a:fillRect/>
          </a:stretch>
        </p:blipFill>
        <p:spPr>
          <a:xfrm>
            <a:off x="4879938" y="1255199"/>
            <a:ext cx="2223629" cy="1483531"/>
          </a:xfrm>
          <a:prstGeom prst="rect">
            <a:avLst/>
          </a:prstGeom>
        </p:spPr>
      </p:pic>
      <p:pic>
        <p:nvPicPr>
          <p:cNvPr id="9" name="Bilde 8" descr="Et bilde som inneholder person, tak, innendørs, personer&#10;&#10;Automatisk generert beskrivelse">
            <a:extLst>
              <a:ext uri="{FF2B5EF4-FFF2-40B4-BE49-F238E27FC236}">
                <a16:creationId xmlns:a16="http://schemas.microsoft.com/office/drawing/2014/main" id="{B9B02559-D244-4E94-A38B-ECECBE9090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456" y="3310462"/>
            <a:ext cx="2639215" cy="1759477"/>
          </a:xfrm>
          <a:prstGeom prst="rect">
            <a:avLst/>
          </a:prstGeom>
        </p:spPr>
      </p:pic>
    </p:spTree>
    <p:extLst>
      <p:ext uri="{BB962C8B-B14F-4D97-AF65-F5344CB8AC3E}">
        <p14:creationId xmlns:p14="http://schemas.microsoft.com/office/powerpoint/2010/main" val="294933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 y="0"/>
            <a:ext cx="7559675" cy="511450"/>
          </a:xfrm>
          <a:prstGeom prst="rect">
            <a:avLst/>
          </a:prstGeom>
          <a:solidFill>
            <a:srgbClr val="1A3A6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dirty="0">
                <a:latin typeface="Oswald"/>
              </a:rPr>
              <a:t>Studenttillitsvalgte ved HVL:</a:t>
            </a:r>
          </a:p>
          <a:p>
            <a:pPr algn="ctr"/>
            <a:r>
              <a:rPr lang="nb-NO" sz="1600" dirty="0" err="1">
                <a:latin typeface="Oswald"/>
              </a:rPr>
              <a:t>Instituttillitsvalgt</a:t>
            </a:r>
            <a:r>
              <a:rPr lang="nb-NO" sz="1600" dirty="0">
                <a:latin typeface="Oswald"/>
              </a:rPr>
              <a:t> (ITV)</a:t>
            </a:r>
          </a:p>
        </p:txBody>
      </p:sp>
      <p:sp>
        <p:nvSpPr>
          <p:cNvPr id="7" name="Rektangel 6"/>
          <p:cNvSpPr/>
          <p:nvPr/>
        </p:nvSpPr>
        <p:spPr>
          <a:xfrm>
            <a:off x="1264109" y="-679674"/>
            <a:ext cx="7062537" cy="461665"/>
          </a:xfrm>
          <a:prstGeom prst="rect">
            <a:avLst/>
          </a:prstGeom>
        </p:spPr>
        <p:txBody>
          <a:bodyPr wrap="square" lIns="91440" tIns="45720" rIns="91440" bIns="45720" anchor="t">
            <a:spAutoFit/>
          </a:bodyPr>
          <a:lstStyle/>
          <a:p>
            <a:pPr fontAlgn="base"/>
            <a:endParaRPr lang="nb-NO" sz="1200" b="0" i="0">
              <a:solidFill>
                <a:srgbClr val="1A3A6B"/>
              </a:solidFill>
              <a:effectLst/>
              <a:latin typeface="Oswald"/>
            </a:endParaRPr>
          </a:p>
          <a:p>
            <a:pPr fontAlgn="base"/>
            <a:endParaRPr lang="nb-NO" sz="1200" b="0" i="0">
              <a:solidFill>
                <a:srgbClr val="1A3A6B"/>
              </a:solidFill>
              <a:effectLst/>
              <a:latin typeface="Oswald"/>
            </a:endParaRPr>
          </a:p>
        </p:txBody>
      </p:sp>
      <p:sp>
        <p:nvSpPr>
          <p:cNvPr id="3" name="Rektangel 2"/>
          <p:cNvSpPr/>
          <p:nvPr/>
        </p:nvSpPr>
        <p:spPr>
          <a:xfrm>
            <a:off x="240628" y="589587"/>
            <a:ext cx="7564561" cy="4339650"/>
          </a:xfrm>
          <a:prstGeom prst="rect">
            <a:avLst/>
          </a:prstGeom>
        </p:spPr>
        <p:txBody>
          <a:bodyPr wrap="square" lIns="91440" tIns="45720" rIns="91440" bIns="45720" anchor="t">
            <a:spAutoFit/>
          </a:bodyPr>
          <a:lstStyle/>
          <a:p>
            <a:endParaRPr lang="nb-NO" sz="1200" b="1">
              <a:cs typeface="Calibri"/>
            </a:endParaRPr>
          </a:p>
          <a:p>
            <a:r>
              <a:rPr lang="nb-NO" sz="1200" b="1" err="1">
                <a:solidFill>
                  <a:srgbClr val="1A3A6B"/>
                </a:solidFill>
                <a:latin typeface="Oswald"/>
                <a:cs typeface="Calibri"/>
              </a:rPr>
              <a:t>Instituttillitsvalgt</a:t>
            </a:r>
            <a:r>
              <a:rPr lang="nb-NO" sz="1200" b="1">
                <a:solidFill>
                  <a:srgbClr val="1A3A6B"/>
                </a:solidFill>
                <a:latin typeface="Oswald"/>
                <a:cs typeface="Calibri"/>
              </a:rPr>
              <a:t> (ITV)</a:t>
            </a:r>
          </a:p>
          <a:p>
            <a:br>
              <a:rPr lang="nb-NO" sz="1200">
                <a:cs typeface="Calibri"/>
              </a:rPr>
            </a:br>
            <a:r>
              <a:rPr lang="nb-NO" sz="1200" err="1">
                <a:cs typeface="Calibri"/>
              </a:rPr>
              <a:t>Instituttillitsvalgte</a:t>
            </a:r>
            <a:r>
              <a:rPr lang="nb-NO" sz="1200">
                <a:cs typeface="Calibri"/>
              </a:rPr>
              <a:t> representerer instituttet en tilhører, og jobber med studentpolitiske saker på både campus- </a:t>
            </a:r>
          </a:p>
          <a:p>
            <a:r>
              <a:rPr lang="nb-NO" sz="1200">
                <a:cs typeface="Calibri"/>
              </a:rPr>
              <a:t>og fakultetsnivå. Derfor sitter de i 2 forskjellige studentråd: studentfakultetsråd og studentcampusråd.</a:t>
            </a:r>
            <a:endParaRPr lang="nb-NO"/>
          </a:p>
          <a:p>
            <a:r>
              <a:rPr lang="nb-NO" sz="1200">
                <a:cs typeface="Calibri"/>
              </a:rPr>
              <a:t>ITV-ene har ansvar for kommunikasjon med alle KTV-ene som tilhører samme institutt, </a:t>
            </a:r>
          </a:p>
          <a:p>
            <a:r>
              <a:rPr lang="nb-NO" sz="1200">
                <a:cs typeface="Calibri"/>
              </a:rPr>
              <a:t>og delta aktivt i studentrådene. Det er 2 ITV-er per institutt og per studiested. Disse blir valgt gjennom urnevalg.</a:t>
            </a:r>
          </a:p>
          <a:p>
            <a:endParaRPr lang="nb-NO" sz="1200">
              <a:cs typeface="Calibri"/>
            </a:endParaRPr>
          </a:p>
          <a:p>
            <a:r>
              <a:rPr lang="nb-NO" sz="1200">
                <a:cs typeface="Calibri"/>
              </a:rPr>
              <a:t>Som ITV skal du ivareta studentenes interesser og arbeide tett på studentcampus, studentfakultetsråd, studieprogramråd og eventuelle instituttråd.</a:t>
            </a:r>
          </a:p>
          <a:p>
            <a:endParaRPr lang="nb-NO" sz="1200">
              <a:cs typeface="Calibri"/>
            </a:endParaRPr>
          </a:p>
          <a:p>
            <a:r>
              <a:rPr lang="nb-NO" sz="1200" b="1">
                <a:solidFill>
                  <a:srgbClr val="1A3A6B"/>
                </a:solidFill>
                <a:latin typeface="Oswald"/>
                <a:cs typeface="Calibri"/>
              </a:rPr>
              <a:t>Oppgaver overfor instituttet</a:t>
            </a:r>
          </a:p>
          <a:p>
            <a:pPr marL="171450" indent="-171450">
              <a:buFont typeface="Arial" panose="020B0604020202020204" pitchFamily="34" charset="0"/>
              <a:buChar char="•"/>
            </a:pPr>
            <a:r>
              <a:rPr lang="nb-NO" sz="1200">
                <a:cs typeface="Calibri"/>
              </a:rPr>
              <a:t>Delta på møter med instituttledelsen</a:t>
            </a:r>
          </a:p>
          <a:p>
            <a:pPr marL="171450" indent="-171450">
              <a:buFont typeface="Arial" panose="020B0604020202020204" pitchFamily="34" charset="0"/>
              <a:buChar char="•"/>
            </a:pPr>
            <a:r>
              <a:rPr lang="nb-NO" sz="1200">
                <a:cs typeface="Calibri"/>
              </a:rPr>
              <a:t>Ta opp saker som berører studentene</a:t>
            </a:r>
          </a:p>
          <a:p>
            <a:pPr marL="171450" indent="-171450">
              <a:buFont typeface="Arial" panose="020B0604020202020204" pitchFamily="34" charset="0"/>
              <a:buChar char="•"/>
            </a:pPr>
            <a:r>
              <a:rPr lang="nb-NO" sz="1200">
                <a:cs typeface="Calibri"/>
              </a:rPr>
              <a:t>Bistå i kommunikasjon ut til studentene om saker som angår dem.</a:t>
            </a:r>
          </a:p>
          <a:p>
            <a:endParaRPr lang="nb-NO" sz="1200">
              <a:solidFill>
                <a:srgbClr val="1A3A6B"/>
              </a:solidFill>
              <a:latin typeface="Oswald"/>
              <a:cs typeface="Calibri"/>
            </a:endParaRPr>
          </a:p>
          <a:p>
            <a:r>
              <a:rPr lang="nb-NO" sz="1200" b="1">
                <a:solidFill>
                  <a:srgbClr val="1A3A6B"/>
                </a:solidFill>
                <a:latin typeface="Oswald"/>
                <a:cs typeface="Calibri"/>
              </a:rPr>
              <a:t>Oppgaver overfor studentdemokrati</a:t>
            </a:r>
          </a:p>
          <a:p>
            <a:pPr marL="171450" indent="-171450">
              <a:buFont typeface="Arial" panose="020B0604020202020204" pitchFamily="34" charset="0"/>
              <a:buChar char="•"/>
            </a:pPr>
            <a:r>
              <a:rPr lang="nb-NO" sz="1200">
                <a:cs typeface="Calibri"/>
              </a:rPr>
              <a:t>Ha god kommunikasjon med klassetillitsvalgte</a:t>
            </a:r>
          </a:p>
          <a:p>
            <a:pPr marL="171450" indent="-171450">
              <a:buFont typeface="Arial" panose="020B0604020202020204" pitchFamily="34" charset="0"/>
              <a:buChar char="•"/>
            </a:pPr>
            <a:r>
              <a:rPr lang="nb-NO" sz="1200">
                <a:cs typeface="Calibri"/>
              </a:rPr>
              <a:t>Møte på møter i studentcampusråd og studentfakultetsråd</a:t>
            </a:r>
          </a:p>
          <a:p>
            <a:pPr marL="171450" indent="-171450">
              <a:buFont typeface="Arial" panose="020B0604020202020204" pitchFamily="34" charset="0"/>
              <a:buChar char="•"/>
            </a:pPr>
            <a:r>
              <a:rPr lang="nb-NO" sz="1200">
                <a:cs typeface="Calibri"/>
              </a:rPr>
              <a:t>Delta på seminarer i regi av studentcampusråd og studentfakultetsråd</a:t>
            </a:r>
          </a:p>
          <a:p>
            <a:pPr marL="171450" indent="-171450">
              <a:buFont typeface="Arial" panose="020B0604020202020204" pitchFamily="34" charset="0"/>
              <a:buChar char="•"/>
            </a:pPr>
            <a:r>
              <a:rPr lang="nb-NO" sz="1200">
                <a:cs typeface="Calibri"/>
              </a:rPr>
              <a:t>Være synlig for studenter på instituttet og tilknyttede studieprogram</a:t>
            </a:r>
          </a:p>
          <a:p>
            <a:endParaRPr lang="nb-NO" sz="1200">
              <a:cs typeface="Calibri"/>
            </a:endParaRPr>
          </a:p>
          <a:p>
            <a:endParaRPr lang="nb-NO" sz="1200">
              <a:cs typeface="Calibri"/>
            </a:endParaRPr>
          </a:p>
        </p:txBody>
      </p:sp>
      <p:pic>
        <p:nvPicPr>
          <p:cNvPr id="2" name="Bilde 1">
            <a:extLst>
              <a:ext uri="{FF2B5EF4-FFF2-40B4-BE49-F238E27FC236}">
                <a16:creationId xmlns:a16="http://schemas.microsoft.com/office/drawing/2014/main" id="{6E4B59E6-D029-40BA-B496-3FBFDBD919A1}"/>
              </a:ext>
            </a:extLst>
          </p:cNvPr>
          <p:cNvPicPr>
            <a:picLocks noChangeAspect="1"/>
          </p:cNvPicPr>
          <p:nvPr/>
        </p:nvPicPr>
        <p:blipFill>
          <a:blip r:embed="rId3"/>
          <a:stretch>
            <a:fillRect/>
          </a:stretch>
        </p:blipFill>
        <p:spPr>
          <a:xfrm>
            <a:off x="4793374" y="2387318"/>
            <a:ext cx="2517732" cy="1678488"/>
          </a:xfrm>
          <a:prstGeom prst="rect">
            <a:avLst/>
          </a:prstGeom>
        </p:spPr>
      </p:pic>
    </p:spTree>
    <p:extLst>
      <p:ext uri="{BB962C8B-B14F-4D97-AF65-F5344CB8AC3E}">
        <p14:creationId xmlns:p14="http://schemas.microsoft.com/office/powerpoint/2010/main" val="1383689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 y="0"/>
            <a:ext cx="7559675" cy="511450"/>
          </a:xfrm>
          <a:prstGeom prst="rect">
            <a:avLst/>
          </a:prstGeom>
          <a:solidFill>
            <a:srgbClr val="0F7A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dirty="0">
                <a:latin typeface="Oswald"/>
              </a:rPr>
              <a:t>Studenttillitsvalgte ved HVL:</a:t>
            </a:r>
          </a:p>
          <a:p>
            <a:pPr algn="ctr"/>
            <a:r>
              <a:rPr lang="nb-NO" sz="1600" dirty="0">
                <a:latin typeface="Oswald"/>
              </a:rPr>
              <a:t>Fakultetstillitsvalgte (FTV)</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3" name="Rektangel 2"/>
          <p:cNvSpPr/>
          <p:nvPr/>
        </p:nvSpPr>
        <p:spPr>
          <a:xfrm>
            <a:off x="251854" y="690049"/>
            <a:ext cx="7311438" cy="4339650"/>
          </a:xfrm>
          <a:prstGeom prst="rect">
            <a:avLst/>
          </a:prstGeom>
        </p:spPr>
        <p:txBody>
          <a:bodyPr wrap="square" lIns="91440" tIns="45720" rIns="91440" bIns="45720" anchor="t">
            <a:spAutoFit/>
          </a:bodyPr>
          <a:lstStyle/>
          <a:p>
            <a:r>
              <a:rPr lang="nb-NO" sz="1200" b="1">
                <a:solidFill>
                  <a:srgbClr val="1A3A6B"/>
                </a:solidFill>
                <a:latin typeface="Oswald"/>
                <a:cs typeface="Calibri"/>
              </a:rPr>
              <a:t>Fakultetstillitsvalgt (FTV)</a:t>
            </a:r>
            <a:endParaRPr lang="nb-NO">
              <a:solidFill>
                <a:srgbClr val="1A3A6B"/>
              </a:solidFill>
              <a:latin typeface="Oswald"/>
            </a:endParaRPr>
          </a:p>
          <a:p>
            <a:r>
              <a:rPr lang="nb-NO" sz="1200">
                <a:cs typeface="Calibri"/>
              </a:rPr>
              <a:t>Fakultets- og campustillitsvalgte er leder og nestleder for studentfakultetsrådet og studentcampusrådet. </a:t>
            </a:r>
          </a:p>
          <a:p>
            <a:r>
              <a:rPr lang="nb-NO" sz="1200">
                <a:cs typeface="Calibri"/>
              </a:rPr>
              <a:t>De representerer sitt studentråd i deres samarbeid med fakultets- eller campusledelsen til HVL.</a:t>
            </a:r>
            <a:endParaRPr lang="nb-NO"/>
          </a:p>
          <a:p>
            <a:r>
              <a:rPr lang="nb-NO" sz="1200">
                <a:cs typeface="Calibri"/>
              </a:rPr>
              <a:t>Som FTV skal du ivareta studentenes interesser ved fakultetet og fremme disse overfor ledelsen på fakultetet, sentraladministrasjonen og Studenttinget på Vestlandet. </a:t>
            </a:r>
          </a:p>
          <a:p>
            <a:r>
              <a:rPr lang="nb-NO" sz="1200">
                <a:cs typeface="Calibri"/>
              </a:rPr>
              <a:t>Som FTV kan du ikke ha vervet som campustillitsvalgt eller </a:t>
            </a:r>
            <a:r>
              <a:rPr lang="nb-NO" sz="1200" err="1">
                <a:cs typeface="Calibri"/>
              </a:rPr>
              <a:t>instituttillitsvalgt</a:t>
            </a:r>
            <a:r>
              <a:rPr lang="nb-NO" sz="1200">
                <a:cs typeface="Calibri"/>
              </a:rPr>
              <a:t>.</a:t>
            </a:r>
          </a:p>
          <a:p>
            <a:endParaRPr lang="nb-NO" sz="1200">
              <a:cs typeface="Calibri"/>
            </a:endParaRPr>
          </a:p>
          <a:p>
            <a:r>
              <a:rPr lang="nb-NO" sz="1200" b="1">
                <a:solidFill>
                  <a:srgbClr val="1A3A6B"/>
                </a:solidFill>
                <a:latin typeface="Oswald"/>
                <a:cs typeface="Calibri"/>
              </a:rPr>
              <a:t>Oppgaver overfor fakultetet</a:t>
            </a:r>
          </a:p>
          <a:p>
            <a:pPr marL="171450" indent="-171450">
              <a:buFont typeface="Arial"/>
              <a:buChar char="•"/>
            </a:pPr>
            <a:r>
              <a:rPr lang="nb-NO" sz="1200">
                <a:cs typeface="Calibri"/>
              </a:rPr>
              <a:t>Å representere studentene ved møter som fakultetsråd, fakultetets ledermøter, </a:t>
            </a:r>
          </a:p>
          <a:p>
            <a:r>
              <a:rPr lang="nb-NO" sz="1200">
                <a:cs typeface="Calibri"/>
              </a:rPr>
              <a:t>fakultetets utdanningsutvalg, fakultetsseminarer og andre møter.</a:t>
            </a:r>
            <a:endParaRPr lang="nb-NO"/>
          </a:p>
          <a:p>
            <a:endParaRPr lang="nb-NO" sz="1200" b="1">
              <a:solidFill>
                <a:srgbClr val="1A3A6B"/>
              </a:solidFill>
              <a:latin typeface="Oswald"/>
              <a:cs typeface="Calibri"/>
            </a:endParaRPr>
          </a:p>
          <a:p>
            <a:r>
              <a:rPr lang="nb-NO" sz="1200" b="1">
                <a:solidFill>
                  <a:srgbClr val="1A3A6B"/>
                </a:solidFill>
                <a:latin typeface="Oswald"/>
                <a:cs typeface="Calibri"/>
              </a:rPr>
              <a:t>Oppgaver overfor studentfakultetsrådet</a:t>
            </a:r>
          </a:p>
          <a:p>
            <a:pPr marL="171450" indent="-171450">
              <a:buFont typeface="Arial"/>
              <a:buChar char="•"/>
            </a:pPr>
            <a:r>
              <a:rPr lang="nb-NO" sz="1200">
                <a:cs typeface="Calibri"/>
              </a:rPr>
              <a:t>Holde studentfakultetsrådet informert om hva som skjer på fakultetsnivå og i resten av studentdemokratiet.</a:t>
            </a:r>
          </a:p>
          <a:p>
            <a:pPr marL="171450" indent="-171450">
              <a:buFont typeface="Arial"/>
              <a:buChar char="•"/>
            </a:pPr>
            <a:r>
              <a:rPr lang="nb-NO" sz="1200">
                <a:cs typeface="Calibri"/>
              </a:rPr>
              <a:t>Innkalle til studentfakultetsrådsmøter og lede disse møtene</a:t>
            </a:r>
          </a:p>
          <a:p>
            <a:pPr marL="171450" indent="-171450">
              <a:buFont typeface="Arial"/>
              <a:buChar char="•"/>
            </a:pPr>
            <a:r>
              <a:rPr lang="nb-NO" sz="1200">
                <a:cs typeface="Calibri"/>
              </a:rPr>
              <a:t>Forberede og svare på høringer</a:t>
            </a:r>
          </a:p>
          <a:p>
            <a:pPr marL="171450" indent="-171450">
              <a:buFont typeface="Arial"/>
              <a:buChar char="•"/>
            </a:pPr>
            <a:r>
              <a:rPr lang="nb-NO" sz="1200">
                <a:cs typeface="Calibri"/>
              </a:rPr>
              <a:t>Bidra i valget av nytt studentfakultetsråd</a:t>
            </a:r>
          </a:p>
          <a:p>
            <a:endParaRPr lang="nb-NO" sz="1200">
              <a:cs typeface="Calibri"/>
            </a:endParaRPr>
          </a:p>
          <a:p>
            <a:r>
              <a:rPr lang="nb-NO" sz="1200" b="1">
                <a:solidFill>
                  <a:srgbClr val="1A3A6B"/>
                </a:solidFill>
                <a:latin typeface="Oswald"/>
                <a:cs typeface="Calibri"/>
              </a:rPr>
              <a:t>Oppgaver overfor studentdemokratiet:</a:t>
            </a:r>
          </a:p>
          <a:p>
            <a:pPr marL="171450" indent="-171450">
              <a:buFont typeface="Arial"/>
              <a:buChar char="•"/>
            </a:pPr>
            <a:r>
              <a:rPr lang="nb-NO" sz="1200">
                <a:cs typeface="Calibri"/>
              </a:rPr>
              <a:t>Ivareta og påse at studentene ved fakultetet sine syn  blir fremmet overfor resten av studentdemokratiet</a:t>
            </a:r>
          </a:p>
          <a:p>
            <a:pPr marL="171450" indent="-171450">
              <a:buFont typeface="Arial"/>
              <a:buChar char="•"/>
            </a:pPr>
            <a:r>
              <a:rPr lang="nb-NO" sz="1200">
                <a:cs typeface="Calibri"/>
              </a:rPr>
              <a:t>Delta på diverse fellesmøter i studentdemokratiet som formøte til møter i høgskolestyret, fakultetsforum med de andre FTV-ene og Studenttinget og andre fellesmøter, i tillegg til å skrive erfaringsskriv fra året i vervet.</a:t>
            </a:r>
          </a:p>
          <a:p>
            <a:endParaRPr lang="nb-NO" sz="1200">
              <a:cs typeface="Calibri"/>
            </a:endParaRPr>
          </a:p>
          <a:p>
            <a:endParaRPr lang="nb-NO" sz="1200">
              <a:cs typeface="Calibri"/>
            </a:endParaRPr>
          </a:p>
        </p:txBody>
      </p:sp>
      <p:pic>
        <p:nvPicPr>
          <p:cNvPr id="2" name="Picture 3">
            <a:extLst>
              <a:ext uri="{FF2B5EF4-FFF2-40B4-BE49-F238E27FC236}">
                <a16:creationId xmlns:a16="http://schemas.microsoft.com/office/drawing/2014/main" id="{3B8F329B-614E-4CBD-BF83-9B0409061E62}"/>
              </a:ext>
            </a:extLst>
          </p:cNvPr>
          <p:cNvPicPr>
            <a:picLocks noChangeAspect="1"/>
          </p:cNvPicPr>
          <p:nvPr/>
        </p:nvPicPr>
        <p:blipFill>
          <a:blip r:embed="rId3"/>
          <a:stretch>
            <a:fillRect/>
          </a:stretch>
        </p:blipFill>
        <p:spPr>
          <a:xfrm>
            <a:off x="5537198" y="1588465"/>
            <a:ext cx="1776843" cy="1218492"/>
          </a:xfrm>
          <a:prstGeom prst="rect">
            <a:avLst/>
          </a:prstGeom>
        </p:spPr>
      </p:pic>
    </p:spTree>
    <p:extLst>
      <p:ext uri="{BB962C8B-B14F-4D97-AF65-F5344CB8AC3E}">
        <p14:creationId xmlns:p14="http://schemas.microsoft.com/office/powerpoint/2010/main" val="228528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 y="0"/>
            <a:ext cx="7559675" cy="511450"/>
          </a:xfrm>
          <a:prstGeom prst="rect">
            <a:avLst/>
          </a:prstGeom>
          <a:solidFill>
            <a:srgbClr val="26ABE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dirty="0">
                <a:latin typeface="Oswald"/>
              </a:rPr>
              <a:t>Studenttillitsvalgte ved HVL:</a:t>
            </a:r>
          </a:p>
          <a:p>
            <a:pPr algn="ctr"/>
            <a:r>
              <a:rPr lang="nb-NO" sz="1600" dirty="0">
                <a:latin typeface="Oswald"/>
              </a:rPr>
              <a:t>Campustillitsvalgte (CTV)</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3" name="Rektangel 2"/>
          <p:cNvSpPr/>
          <p:nvPr/>
        </p:nvSpPr>
        <p:spPr>
          <a:xfrm>
            <a:off x="131829" y="511450"/>
            <a:ext cx="6820116" cy="461665"/>
          </a:xfrm>
          <a:prstGeom prst="rect">
            <a:avLst/>
          </a:prstGeom>
        </p:spPr>
        <p:txBody>
          <a:bodyPr wrap="square" anchor="t">
            <a:spAutoFit/>
          </a:bodyPr>
          <a:lstStyle/>
          <a:p>
            <a:endParaRPr lang="nb-NO" sz="1200">
              <a:cs typeface="Calibri"/>
            </a:endParaRPr>
          </a:p>
          <a:p>
            <a:endParaRPr lang="nb-NO" sz="1200">
              <a:cs typeface="Calibri"/>
            </a:endParaRPr>
          </a:p>
        </p:txBody>
      </p:sp>
      <p:sp>
        <p:nvSpPr>
          <p:cNvPr id="8" name="TekstSylinder 7">
            <a:extLst>
              <a:ext uri="{FF2B5EF4-FFF2-40B4-BE49-F238E27FC236}">
                <a16:creationId xmlns:a16="http://schemas.microsoft.com/office/drawing/2014/main" id="{871AD451-E2B5-470A-BEE2-2BC28D0847DF}"/>
              </a:ext>
            </a:extLst>
          </p:cNvPr>
          <p:cNvSpPr txBox="1"/>
          <p:nvPr/>
        </p:nvSpPr>
        <p:spPr>
          <a:xfrm>
            <a:off x="247771" y="742282"/>
            <a:ext cx="5253167" cy="4204613"/>
          </a:xfrm>
          <a:prstGeom prst="rect">
            <a:avLst/>
          </a:prstGeom>
          <a:noFill/>
        </p:spPr>
        <p:txBody>
          <a:bodyPr wrap="square" lIns="91440" tIns="45720" rIns="91440" bIns="45720" anchor="t">
            <a:spAutoFit/>
          </a:bodyPr>
          <a:lstStyle/>
          <a:p>
            <a:r>
              <a:rPr lang="nb-NO" sz="1200" b="1">
                <a:solidFill>
                  <a:srgbClr val="1A3A6B"/>
                </a:solidFill>
                <a:latin typeface="Oswald"/>
              </a:rPr>
              <a:t>Campustillitsvalgt (CTV)</a:t>
            </a:r>
          </a:p>
          <a:p>
            <a:r>
              <a:rPr lang="nb-NO" sz="1200"/>
              <a:t>Som CTV skal du ivareta studentenes interesser ved studiestedet og fremme disse overfor ledelsen på HVL og Studenttinget på Vestlandet. Hvert studentcampusråd velger to CTV-er, der den ene skal møte fast i campusråd. Som CTV kan du ikke ha vervet som </a:t>
            </a:r>
            <a:r>
              <a:rPr lang="nb-NO" sz="1200" err="1"/>
              <a:t>fakultetstilitsvalgt</a:t>
            </a:r>
            <a:r>
              <a:rPr lang="nb-NO" sz="1200"/>
              <a:t> eller </a:t>
            </a:r>
            <a:r>
              <a:rPr lang="nb-NO" sz="1200" err="1"/>
              <a:t>instituttillitsvalgt</a:t>
            </a:r>
            <a:r>
              <a:rPr lang="nb-NO" sz="1200"/>
              <a:t>.</a:t>
            </a:r>
            <a:endParaRPr lang="nb-NO" sz="1200">
              <a:cs typeface="Calibri"/>
            </a:endParaRPr>
          </a:p>
          <a:p>
            <a:endParaRPr lang="nb-NO" sz="1200">
              <a:solidFill>
                <a:srgbClr val="1A3A6B"/>
              </a:solidFill>
              <a:latin typeface="Oswald"/>
            </a:endParaRPr>
          </a:p>
          <a:p>
            <a:r>
              <a:rPr lang="nb-NO" sz="1200" b="1">
                <a:solidFill>
                  <a:srgbClr val="1A3A6B"/>
                </a:solidFill>
                <a:latin typeface="Oswald"/>
              </a:rPr>
              <a:t>Oppgaver overfor campus</a:t>
            </a:r>
          </a:p>
          <a:p>
            <a:pPr marL="171450" indent="-171450">
              <a:buFont typeface="Arial"/>
              <a:buChar char="•"/>
            </a:pPr>
            <a:r>
              <a:rPr lang="nb-NO" sz="1200"/>
              <a:t>Å representere studentene i campusrådet og andre møter.</a:t>
            </a:r>
            <a:endParaRPr lang="nb-NO" sz="1200">
              <a:cs typeface="Calibri"/>
            </a:endParaRPr>
          </a:p>
          <a:p>
            <a:endParaRPr lang="nb-NO" b="1"/>
          </a:p>
          <a:p>
            <a:r>
              <a:rPr lang="nb-NO" sz="1200" b="1">
                <a:solidFill>
                  <a:srgbClr val="1A3A6B"/>
                </a:solidFill>
                <a:latin typeface="Oswald"/>
              </a:rPr>
              <a:t>Oppgaver overfor studentcampusrådet</a:t>
            </a:r>
          </a:p>
          <a:p>
            <a:pPr marL="171450" indent="-171450">
              <a:buFont typeface="Arial"/>
              <a:buChar char="•"/>
            </a:pPr>
            <a:r>
              <a:rPr lang="nb-NO" sz="1200"/>
              <a:t>Holde studentcampusrådet informert om hva som skjer på campusnivå </a:t>
            </a:r>
          </a:p>
          <a:p>
            <a:pPr marL="171450" indent="-171450">
              <a:buFont typeface="Arial"/>
              <a:buChar char="•"/>
            </a:pPr>
            <a:r>
              <a:rPr lang="nb-NO" sz="1200"/>
              <a:t>og i resten av studentdemokratiet.</a:t>
            </a:r>
            <a:endParaRPr lang="nb-NO" sz="1200">
              <a:cs typeface="Calibri"/>
            </a:endParaRPr>
          </a:p>
          <a:p>
            <a:pPr marL="171450" indent="-171450">
              <a:buFont typeface="Arial"/>
              <a:buChar char="•"/>
            </a:pPr>
            <a:r>
              <a:rPr lang="nb-NO" sz="1200"/>
              <a:t>Innkalle til studentcampusrådsmøter og lede disse møtene</a:t>
            </a:r>
            <a:endParaRPr lang="nb-NO" sz="1200">
              <a:cs typeface="Calibri"/>
            </a:endParaRPr>
          </a:p>
          <a:p>
            <a:pPr marL="171450" indent="-171450">
              <a:buFont typeface="Arial"/>
              <a:buChar char="•"/>
            </a:pPr>
            <a:r>
              <a:rPr lang="nb-NO" sz="1200"/>
              <a:t>Forberede og svare på høringer</a:t>
            </a:r>
            <a:endParaRPr lang="nb-NO" sz="1200">
              <a:cs typeface="Calibri"/>
            </a:endParaRPr>
          </a:p>
          <a:p>
            <a:pPr marL="171450" indent="-171450">
              <a:buFont typeface="Arial"/>
              <a:buChar char="•"/>
            </a:pPr>
            <a:r>
              <a:rPr lang="nb-NO" sz="1200"/>
              <a:t>Bidra i valget av nytt studentcampusråd</a:t>
            </a:r>
            <a:endParaRPr lang="nb-NO" sz="1200">
              <a:cs typeface="Calibri"/>
            </a:endParaRPr>
          </a:p>
          <a:p>
            <a:endParaRPr lang="nb-NO"/>
          </a:p>
          <a:p>
            <a:r>
              <a:rPr lang="nb-NO" sz="1200" b="1">
                <a:solidFill>
                  <a:srgbClr val="1A3A6B"/>
                </a:solidFill>
                <a:latin typeface="Oswald"/>
              </a:rPr>
              <a:t>Oppgaver overfor studentdemokratiet:</a:t>
            </a:r>
          </a:p>
          <a:p>
            <a:pPr marL="171450" indent="-171450">
              <a:buFont typeface="Arial"/>
              <a:buChar char="•"/>
            </a:pPr>
            <a:r>
              <a:rPr lang="nb-NO" sz="1200"/>
              <a:t>Ivareta og påse at studentene ved campus sine syn  blir fremmet </a:t>
            </a:r>
          </a:p>
          <a:p>
            <a:pPr marL="171450" indent="-171450">
              <a:buFont typeface="Arial"/>
              <a:buChar char="•"/>
            </a:pPr>
            <a:r>
              <a:rPr lang="nb-NO" sz="1200"/>
              <a:t>overfor resten av studentdemokratiet</a:t>
            </a:r>
            <a:endParaRPr lang="nb-NO" sz="1200">
              <a:cs typeface="Calibri"/>
            </a:endParaRPr>
          </a:p>
          <a:p>
            <a:pPr marL="171450" indent="-171450">
              <a:buFont typeface="Arial"/>
              <a:buChar char="•"/>
            </a:pPr>
            <a:r>
              <a:rPr lang="nb-NO" sz="1200"/>
              <a:t>Delta på diverse fellesmøter i studentdemokratiet som formøte til møter i høgskolestyret, fakultetsforum med de andre FTV-ene og Studenttinget og andre fellesmøter, i tillegg til å skrive erfaringsskriv fra året i vervet.</a:t>
            </a:r>
            <a:endParaRPr lang="nb-NO" sz="1200">
              <a:cs typeface="Calibri"/>
            </a:endParaRPr>
          </a:p>
        </p:txBody>
      </p:sp>
      <p:pic>
        <p:nvPicPr>
          <p:cNvPr id="2" name="Picture 3">
            <a:extLst>
              <a:ext uri="{FF2B5EF4-FFF2-40B4-BE49-F238E27FC236}">
                <a16:creationId xmlns:a16="http://schemas.microsoft.com/office/drawing/2014/main" id="{0D02119A-E5CC-48E3-913D-3168AC9A01B7}"/>
              </a:ext>
            </a:extLst>
          </p:cNvPr>
          <p:cNvPicPr>
            <a:picLocks noChangeAspect="1"/>
          </p:cNvPicPr>
          <p:nvPr/>
        </p:nvPicPr>
        <p:blipFill>
          <a:blip r:embed="rId3"/>
          <a:stretch>
            <a:fillRect/>
          </a:stretch>
        </p:blipFill>
        <p:spPr>
          <a:xfrm>
            <a:off x="5339851" y="3690661"/>
            <a:ext cx="1979002" cy="1316196"/>
          </a:xfrm>
          <a:prstGeom prst="rect">
            <a:avLst/>
          </a:prstGeom>
        </p:spPr>
      </p:pic>
    </p:spTree>
    <p:extLst>
      <p:ext uri="{BB962C8B-B14F-4D97-AF65-F5344CB8AC3E}">
        <p14:creationId xmlns:p14="http://schemas.microsoft.com/office/powerpoint/2010/main" val="969793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944" y="0"/>
            <a:ext cx="7557786" cy="532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e 3" descr="Et bilde som inneholder vann, person, himmel, mann&#10;&#10;Automatisk generert beskrivelse">
            <a:extLst>
              <a:ext uri="{FF2B5EF4-FFF2-40B4-BE49-F238E27FC236}">
                <a16:creationId xmlns:a16="http://schemas.microsoft.com/office/drawing/2014/main" id="{A434C8CC-FC4F-41C7-BCFA-E4D3818B26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6" r="-1" b="4525"/>
          <a:stretch/>
        </p:blipFill>
        <p:spPr>
          <a:xfrm>
            <a:off x="20" y="995"/>
            <a:ext cx="7559654" cy="5326655"/>
          </a:xfrm>
          <a:prstGeom prst="rect">
            <a:avLst/>
          </a:prstGeom>
        </p:spPr>
      </p:pic>
    </p:spTree>
    <p:extLst>
      <p:ext uri="{BB962C8B-B14F-4D97-AF65-F5344CB8AC3E}">
        <p14:creationId xmlns:p14="http://schemas.microsoft.com/office/powerpoint/2010/main" val="2034335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p:cNvSpPr/>
          <p:nvPr/>
        </p:nvSpPr>
        <p:spPr>
          <a:xfrm>
            <a:off x="-1" y="0"/>
            <a:ext cx="7559675" cy="511450"/>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a:latin typeface="Oswald"/>
              </a:rPr>
              <a:t>Studenttillitsvalgte ved HVL:</a:t>
            </a:r>
          </a:p>
          <a:p>
            <a:pPr algn="ctr"/>
            <a:r>
              <a:rPr lang="nb-NO" sz="1600">
                <a:latin typeface="Oswald"/>
              </a:rPr>
              <a:t>Studenttingsrepresentanter</a:t>
            </a:r>
          </a:p>
        </p:txBody>
      </p:sp>
      <p:sp>
        <p:nvSpPr>
          <p:cNvPr id="3" name="Rektangel 2"/>
          <p:cNvSpPr/>
          <p:nvPr/>
        </p:nvSpPr>
        <p:spPr>
          <a:xfrm>
            <a:off x="131829" y="511450"/>
            <a:ext cx="6820116" cy="461665"/>
          </a:xfrm>
          <a:prstGeom prst="rect">
            <a:avLst/>
          </a:prstGeom>
        </p:spPr>
        <p:txBody>
          <a:bodyPr wrap="square" lIns="91440" tIns="45720" rIns="91440" bIns="45720" anchor="t">
            <a:spAutoFit/>
          </a:bodyPr>
          <a:lstStyle/>
          <a:p>
            <a:endParaRPr lang="nb-NO" sz="1200">
              <a:cs typeface="Calibri"/>
            </a:endParaRPr>
          </a:p>
          <a:p>
            <a:endParaRPr lang="nb-NO" sz="1200">
              <a:cs typeface="Calibri"/>
            </a:endParaRPr>
          </a:p>
        </p:txBody>
      </p:sp>
      <p:sp>
        <p:nvSpPr>
          <p:cNvPr id="9" name="TekstSylinder 8">
            <a:extLst>
              <a:ext uri="{FF2B5EF4-FFF2-40B4-BE49-F238E27FC236}">
                <a16:creationId xmlns:a16="http://schemas.microsoft.com/office/drawing/2014/main" id="{AD61E24F-F7FD-49EE-991B-2DE1CC91395F}"/>
              </a:ext>
            </a:extLst>
          </p:cNvPr>
          <p:cNvSpPr txBox="1"/>
          <p:nvPr/>
        </p:nvSpPr>
        <p:spPr>
          <a:xfrm>
            <a:off x="270888" y="742573"/>
            <a:ext cx="5223416" cy="2677656"/>
          </a:xfrm>
          <a:prstGeom prst="rect">
            <a:avLst/>
          </a:prstGeom>
          <a:noFill/>
        </p:spPr>
        <p:txBody>
          <a:bodyPr wrap="square" lIns="91440" tIns="45720" rIns="91440" bIns="45720" anchor="t">
            <a:spAutoFit/>
          </a:bodyPr>
          <a:lstStyle/>
          <a:p>
            <a:r>
              <a:rPr lang="nb-NO" sz="1200" b="1">
                <a:solidFill>
                  <a:srgbClr val="1A3A6B"/>
                </a:solidFill>
                <a:latin typeface="Oswald"/>
              </a:rPr>
              <a:t>Studenttingsrepresentant</a:t>
            </a:r>
            <a:endParaRPr lang="nb-NO"/>
          </a:p>
          <a:p>
            <a:r>
              <a:rPr lang="nb-NO" sz="1200"/>
              <a:t>Som studenttingsrepresentant representerer du studentene fra din region </a:t>
            </a:r>
          </a:p>
          <a:p>
            <a:r>
              <a:rPr lang="nb-NO" sz="1200"/>
              <a:t>og behandler studenttingets politikk på overordnet nivå. </a:t>
            </a:r>
            <a:endParaRPr lang="nb-NO" sz="1200">
              <a:cs typeface="Calibri"/>
            </a:endParaRPr>
          </a:p>
          <a:p>
            <a:endParaRPr lang="nb-NO" sz="1200">
              <a:solidFill>
                <a:srgbClr val="000000"/>
              </a:solidFill>
              <a:latin typeface="Calibri"/>
              <a:cs typeface="Calibri"/>
            </a:endParaRPr>
          </a:p>
          <a:p>
            <a:endParaRPr lang="nb-NO" sz="1200">
              <a:solidFill>
                <a:srgbClr val="000000"/>
              </a:solidFill>
              <a:latin typeface="Calibri"/>
              <a:cs typeface="Calibri"/>
            </a:endParaRPr>
          </a:p>
          <a:p>
            <a:r>
              <a:rPr lang="nb-NO" sz="1200" b="1">
                <a:solidFill>
                  <a:srgbClr val="1A3A6B"/>
                </a:solidFill>
                <a:latin typeface="Oswald"/>
              </a:rPr>
              <a:t>Som studenttingsrepresentant:</a:t>
            </a:r>
            <a:endParaRPr lang="nb-NO" sz="1200">
              <a:solidFill>
                <a:srgbClr val="1A3A6B"/>
              </a:solidFill>
              <a:latin typeface="Oswald"/>
              <a:cs typeface="Calibri" panose="020F0502020204030204"/>
            </a:endParaRPr>
          </a:p>
          <a:p>
            <a:pPr marL="171450" indent="-171450">
              <a:buFont typeface="Arial"/>
              <a:buChar char="•"/>
            </a:pPr>
            <a:r>
              <a:rPr lang="nb-NO" sz="1200"/>
              <a:t>Leser du gjennom alle styringsdokumenter til STVL i forkant av første møte.</a:t>
            </a:r>
            <a:endParaRPr lang="nb-NO" sz="1200">
              <a:cs typeface="Calibri"/>
            </a:endParaRPr>
          </a:p>
          <a:p>
            <a:pPr marL="171450" indent="-171450">
              <a:buFont typeface="Arial"/>
              <a:buChar char="•"/>
            </a:pPr>
            <a:r>
              <a:rPr lang="nb-NO" sz="1200"/>
              <a:t>Setter du deg inn i alle sakene i forkant av møter.</a:t>
            </a:r>
            <a:endParaRPr lang="nb-NO" sz="1200">
              <a:cs typeface="Calibri"/>
            </a:endParaRPr>
          </a:p>
          <a:p>
            <a:pPr marL="171450" indent="-171450">
              <a:buFont typeface="Arial"/>
              <a:buChar char="•"/>
            </a:pPr>
            <a:r>
              <a:rPr lang="nb-NO" sz="1200"/>
              <a:t>Melder du deg på STVL-møter senest syv dager før møtet.</a:t>
            </a:r>
            <a:endParaRPr lang="nb-NO" sz="1200">
              <a:cs typeface="Calibri"/>
            </a:endParaRPr>
          </a:p>
          <a:p>
            <a:pPr marL="171450" indent="-171450">
              <a:buFont typeface="Arial"/>
              <a:buChar char="•"/>
            </a:pPr>
            <a:r>
              <a:rPr lang="nb-NO" sz="1200"/>
              <a:t>Gir du beskjed til AU eller organisasjonskonsulent snarest, </a:t>
            </a:r>
          </a:p>
          <a:p>
            <a:pPr marL="171450" indent="-171450">
              <a:buFont typeface="Arial"/>
              <a:buChar char="•"/>
            </a:pPr>
            <a:r>
              <a:rPr lang="nb-NO" sz="1200"/>
              <a:t>og videreformidle nødvendig informasjon til vara ved forfall.</a:t>
            </a:r>
            <a:endParaRPr lang="nb-NO" sz="1200">
              <a:cs typeface="Calibri"/>
            </a:endParaRPr>
          </a:p>
          <a:p>
            <a:pPr marL="171450" indent="-171450">
              <a:buFont typeface="Arial"/>
              <a:buChar char="•"/>
            </a:pPr>
            <a:r>
              <a:rPr lang="nb-NO" sz="1200"/>
              <a:t>Er du et medlem av Studenttinget og opptre deretter.</a:t>
            </a:r>
            <a:endParaRPr lang="nb-NO" sz="1200">
              <a:cs typeface="Calibri"/>
            </a:endParaRPr>
          </a:p>
          <a:p>
            <a:pPr marL="171450" indent="-171450">
              <a:buFont typeface="Arial"/>
              <a:buChar char="•"/>
            </a:pPr>
            <a:r>
              <a:rPr lang="nb-NO" sz="1200"/>
              <a:t>Deltar du på opplæring for STVL-representanter</a:t>
            </a:r>
            <a:endParaRPr lang="nb-NO" sz="1200">
              <a:cs typeface="Calibri"/>
            </a:endParaRPr>
          </a:p>
          <a:p>
            <a:pPr marL="171450" indent="-171450">
              <a:buFont typeface="Arial"/>
              <a:buChar char="•"/>
            </a:pPr>
            <a:r>
              <a:rPr lang="nb-NO" sz="1200"/>
              <a:t>Bidrar du til lokalt studentpolitisk arbeid</a:t>
            </a:r>
            <a:endParaRPr lang="nb-NO" sz="1200">
              <a:cs typeface="Calibri"/>
            </a:endParaRPr>
          </a:p>
        </p:txBody>
      </p:sp>
      <p:pic>
        <p:nvPicPr>
          <p:cNvPr id="2" name="Picture 3">
            <a:extLst>
              <a:ext uri="{FF2B5EF4-FFF2-40B4-BE49-F238E27FC236}">
                <a16:creationId xmlns:a16="http://schemas.microsoft.com/office/drawing/2014/main" id="{B6E29225-B32B-482F-8490-645BF82EC1B2}"/>
              </a:ext>
            </a:extLst>
          </p:cNvPr>
          <p:cNvPicPr>
            <a:picLocks noChangeAspect="1"/>
          </p:cNvPicPr>
          <p:nvPr/>
        </p:nvPicPr>
        <p:blipFill>
          <a:blip r:embed="rId3"/>
          <a:stretch>
            <a:fillRect/>
          </a:stretch>
        </p:blipFill>
        <p:spPr>
          <a:xfrm>
            <a:off x="4405715" y="3180881"/>
            <a:ext cx="2885308" cy="1902368"/>
          </a:xfrm>
          <a:prstGeom prst="rect">
            <a:avLst/>
          </a:prstGeom>
        </p:spPr>
      </p:pic>
    </p:spTree>
    <p:extLst>
      <p:ext uri="{BB962C8B-B14F-4D97-AF65-F5344CB8AC3E}">
        <p14:creationId xmlns:p14="http://schemas.microsoft.com/office/powerpoint/2010/main" val="2807117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944" y="0"/>
            <a:ext cx="7557786" cy="532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de 4" descr="Et bilde som inneholder tekst, innendørs&#10;&#10;Automatisk generert beskrivelse">
            <a:extLst>
              <a:ext uri="{FF2B5EF4-FFF2-40B4-BE49-F238E27FC236}">
                <a16:creationId xmlns:a16="http://schemas.microsoft.com/office/drawing/2014/main" id="{7B88947C-FD38-2976-C5DC-E661840782F9}"/>
              </a:ext>
            </a:extLst>
          </p:cNvPr>
          <p:cNvPicPr>
            <a:picLocks noGrp="1" noChangeAspect="1"/>
          </p:cNvPicPr>
          <p:nvPr>
            <p:ph idx="1"/>
          </p:nvPr>
        </p:nvPicPr>
        <p:blipFill rotWithShape="1">
          <a:blip r:embed="rId2"/>
          <a:srcRect l="5268"/>
          <a:stretch/>
        </p:blipFill>
        <p:spPr>
          <a:xfrm>
            <a:off x="20" y="995"/>
            <a:ext cx="7559654" cy="5326655"/>
          </a:xfrm>
          <a:prstGeom prst="rect">
            <a:avLst/>
          </a:prstGeom>
        </p:spPr>
      </p:pic>
    </p:spTree>
    <p:extLst>
      <p:ext uri="{BB962C8B-B14F-4D97-AF65-F5344CB8AC3E}">
        <p14:creationId xmlns:p14="http://schemas.microsoft.com/office/powerpoint/2010/main" val="272615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653DDE-3C71-4B71-979E-6C8F4EDDDB0B}"/>
              </a:ext>
            </a:extLst>
          </p:cNvPr>
          <p:cNvSpPr txBox="1"/>
          <p:nvPr/>
        </p:nvSpPr>
        <p:spPr>
          <a:xfrm>
            <a:off x="599417" y="386902"/>
            <a:ext cx="428896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b-NO" sz="1800">
              <a:solidFill>
                <a:srgbClr val="0F7ABB"/>
              </a:solidFill>
              <a:cs typeface="Calibri"/>
            </a:endParaRPr>
          </a:p>
          <a:p>
            <a:endParaRPr lang="nb-NO" sz="1200" dirty="0">
              <a:solidFill>
                <a:srgbClr val="000000"/>
              </a:solidFill>
              <a:ea typeface="+mn-lt"/>
              <a:cs typeface="+mn-lt"/>
            </a:endParaRPr>
          </a:p>
          <a:p>
            <a:pPr>
              <a:lnSpc>
                <a:spcPct val="150000"/>
              </a:lnSpc>
            </a:pPr>
            <a:r>
              <a:rPr lang="nb-NO" sz="1200" b="1" dirty="0">
                <a:solidFill>
                  <a:srgbClr val="1A3A6B"/>
                </a:solidFill>
                <a:ea typeface="+mn-lt"/>
                <a:cs typeface="+mn-lt"/>
              </a:rPr>
              <a:t>Aktivitetsmidler</a:t>
            </a:r>
            <a:endParaRPr lang="nb-NO" sz="1200">
              <a:cs typeface="Calibri"/>
            </a:endParaRPr>
          </a:p>
          <a:p>
            <a:pPr>
              <a:lnSpc>
                <a:spcPct val="150000"/>
              </a:lnSpc>
            </a:pPr>
            <a:r>
              <a:rPr lang="nb-NO" sz="1200" dirty="0">
                <a:ea typeface="+mn-lt"/>
                <a:cs typeface="+mn-lt"/>
              </a:rPr>
              <a:t>Studentcampusrådene ved HVL deler hvert semester ut penger </a:t>
            </a:r>
          </a:p>
          <a:p>
            <a:pPr>
              <a:lnSpc>
                <a:spcPct val="150000"/>
              </a:lnSpc>
            </a:pPr>
            <a:r>
              <a:rPr lang="nb-NO" sz="1200" dirty="0">
                <a:ea typeface="+mn-lt"/>
                <a:cs typeface="+mn-lt"/>
              </a:rPr>
              <a:t>til aktiviteter som arrangeres av studenter, for studenter. </a:t>
            </a:r>
            <a:endParaRPr lang="nb-NO" sz="1200">
              <a:ea typeface="+mn-lt"/>
              <a:cs typeface="+mn-lt"/>
            </a:endParaRPr>
          </a:p>
          <a:p>
            <a:pPr>
              <a:lnSpc>
                <a:spcPct val="150000"/>
              </a:lnSpc>
            </a:pPr>
            <a:r>
              <a:rPr lang="nb-NO" sz="1200" dirty="0">
                <a:ea typeface="+mn-lt"/>
                <a:cs typeface="+mn-lt"/>
              </a:rPr>
              <a:t>Pengene kommer fra </a:t>
            </a:r>
            <a:r>
              <a:rPr lang="nb-NO" sz="1200" dirty="0" err="1">
                <a:ea typeface="+mn-lt"/>
                <a:cs typeface="+mn-lt"/>
              </a:rPr>
              <a:t>Høgskulen</a:t>
            </a:r>
            <a:r>
              <a:rPr lang="nb-NO" sz="1200" dirty="0">
                <a:ea typeface="+mn-lt"/>
                <a:cs typeface="+mn-lt"/>
              </a:rPr>
              <a:t> på Vestlandet, via Studenttinget. </a:t>
            </a:r>
            <a:endParaRPr lang="nb-NO" sz="1200">
              <a:cs typeface="Calibri"/>
            </a:endParaRPr>
          </a:p>
          <a:p>
            <a:pPr>
              <a:lnSpc>
                <a:spcPct val="150000"/>
              </a:lnSpc>
            </a:pPr>
            <a:endParaRPr lang="nb-NO" sz="1200">
              <a:ea typeface="+mn-lt"/>
              <a:cs typeface="+mn-lt"/>
            </a:endParaRPr>
          </a:p>
          <a:p>
            <a:pPr>
              <a:lnSpc>
                <a:spcPct val="150000"/>
              </a:lnSpc>
            </a:pPr>
            <a:r>
              <a:rPr lang="nb-NO" sz="1200" dirty="0">
                <a:ea typeface="+mn-lt"/>
                <a:cs typeface="+mn-lt"/>
              </a:rPr>
              <a:t>Alle studenter kan søke støtte dersom du har et prosjekt </a:t>
            </a:r>
          </a:p>
          <a:p>
            <a:pPr>
              <a:lnSpc>
                <a:spcPct val="150000"/>
              </a:lnSpc>
            </a:pPr>
            <a:r>
              <a:rPr lang="nb-NO" sz="1200" dirty="0">
                <a:ea typeface="+mn-lt"/>
                <a:cs typeface="+mn-lt"/>
              </a:rPr>
              <a:t>eller et arrangement for studentene på HVL.</a:t>
            </a:r>
            <a:endParaRPr lang="nb-NO" sz="1200">
              <a:cs typeface="Calibri"/>
            </a:endParaRPr>
          </a:p>
          <a:p>
            <a:pPr>
              <a:lnSpc>
                <a:spcPct val="150000"/>
              </a:lnSpc>
            </a:pPr>
            <a:r>
              <a:rPr lang="nb-NO" sz="1200" dirty="0">
                <a:ea typeface="+mn-lt"/>
                <a:cs typeface="+mn-lt"/>
              </a:rPr>
              <a:t>Utbetaling av støtten skjer som regel etterskuddsvis </a:t>
            </a:r>
          </a:p>
          <a:p>
            <a:pPr>
              <a:lnSpc>
                <a:spcPct val="150000"/>
              </a:lnSpc>
            </a:pPr>
            <a:r>
              <a:rPr lang="nb-NO" sz="1200" dirty="0">
                <a:ea typeface="+mn-lt"/>
                <a:cs typeface="+mn-lt"/>
              </a:rPr>
              <a:t>og en må levere en rapport før pengene blir utbetalt.  </a:t>
            </a:r>
            <a:endParaRPr lang="nb-NO"/>
          </a:p>
          <a:p>
            <a:pPr>
              <a:lnSpc>
                <a:spcPct val="150000"/>
              </a:lnSpc>
            </a:pPr>
            <a:endParaRPr lang="nb-NO" sz="1200">
              <a:ea typeface="+mn-lt"/>
              <a:cs typeface="+mn-lt"/>
            </a:endParaRPr>
          </a:p>
          <a:p>
            <a:pPr>
              <a:lnSpc>
                <a:spcPct val="150000"/>
              </a:lnSpc>
            </a:pPr>
            <a:r>
              <a:rPr lang="nb-NO" sz="1200" dirty="0">
                <a:ea typeface="+mn-lt"/>
                <a:cs typeface="+mn-lt"/>
              </a:rPr>
              <a:t>Søk her: </a:t>
            </a:r>
            <a:r>
              <a:rPr lang="nb-NO" sz="1200" dirty="0">
                <a:ea typeface="+mn-lt"/>
                <a:cs typeface="+mn-lt"/>
                <a:hlinkClick r:id="rId2"/>
              </a:rPr>
              <a:t>https://www.stvl.no/sok-om-penger</a:t>
            </a:r>
            <a:endParaRPr lang="nb-NO"/>
          </a:p>
          <a:p>
            <a:pPr>
              <a:lnSpc>
                <a:spcPct val="150000"/>
              </a:lnSpc>
            </a:pPr>
            <a:endParaRPr lang="nb-NO" sz="1200" dirty="0">
              <a:ea typeface="+mn-lt"/>
              <a:cs typeface="+mn-lt"/>
            </a:endParaRPr>
          </a:p>
          <a:p>
            <a:pPr>
              <a:lnSpc>
                <a:spcPct val="150000"/>
              </a:lnSpc>
            </a:pPr>
            <a:endParaRPr lang="nb-NO" sz="1200" dirty="0">
              <a:ea typeface="+mn-lt"/>
              <a:cs typeface="+mn-lt"/>
            </a:endParaRPr>
          </a:p>
          <a:p>
            <a:pPr>
              <a:lnSpc>
                <a:spcPct val="150000"/>
              </a:lnSpc>
            </a:pPr>
            <a:r>
              <a:rPr lang="nb-NO" sz="1200" dirty="0">
                <a:ea typeface="+mn-lt"/>
                <a:cs typeface="+mn-lt"/>
              </a:rPr>
              <a:t>Ta kontakt på </a:t>
            </a:r>
            <a:r>
              <a:rPr lang="nb-NO" sz="1200" dirty="0">
                <a:ea typeface="+mn-lt"/>
                <a:cs typeface="+mn-lt"/>
                <a:hlinkClick r:id="rId3"/>
              </a:rPr>
              <a:t>studenttinget@hvl.no</a:t>
            </a:r>
            <a:r>
              <a:rPr lang="nb-NO" sz="1200" dirty="0">
                <a:ea typeface="+mn-lt"/>
                <a:cs typeface="+mn-lt"/>
              </a:rPr>
              <a:t> ved spørsmål.</a:t>
            </a:r>
            <a:endParaRPr lang="nb-NO" dirty="0">
              <a:cs typeface="Calibri" panose="020F0502020204030204"/>
            </a:endParaRPr>
          </a:p>
          <a:p>
            <a:endParaRPr lang="en-US" sz="1200">
              <a:cs typeface="Calibri"/>
            </a:endParaRPr>
          </a:p>
          <a:p>
            <a:endParaRPr lang="en-US" sz="1200">
              <a:cs typeface="Calibri"/>
            </a:endParaRPr>
          </a:p>
        </p:txBody>
      </p:sp>
      <p:pic>
        <p:nvPicPr>
          <p:cNvPr id="3" name="Picture 3">
            <a:extLst>
              <a:ext uri="{FF2B5EF4-FFF2-40B4-BE49-F238E27FC236}">
                <a16:creationId xmlns:a16="http://schemas.microsoft.com/office/drawing/2014/main" id="{EEA93951-C9AF-43AD-BAF2-35FA714A1275}"/>
              </a:ext>
            </a:extLst>
          </p:cNvPr>
          <p:cNvPicPr>
            <a:picLocks noChangeAspect="1"/>
          </p:cNvPicPr>
          <p:nvPr/>
        </p:nvPicPr>
        <p:blipFill rotWithShape="1">
          <a:blip r:embed="rId4"/>
          <a:srcRect r="-425" b="7466"/>
          <a:stretch/>
        </p:blipFill>
        <p:spPr>
          <a:xfrm>
            <a:off x="4533002" y="2520878"/>
            <a:ext cx="2753451" cy="2741476"/>
          </a:xfrm>
          <a:prstGeom prst="rect">
            <a:avLst/>
          </a:prstGeom>
        </p:spPr>
      </p:pic>
      <p:sp>
        <p:nvSpPr>
          <p:cNvPr id="7" name="Rektangel 6">
            <a:extLst>
              <a:ext uri="{FF2B5EF4-FFF2-40B4-BE49-F238E27FC236}">
                <a16:creationId xmlns:a16="http://schemas.microsoft.com/office/drawing/2014/main" id="{4C4BB90E-BFBF-A789-88FE-123ACB2AF5FA}"/>
              </a:ext>
            </a:extLst>
          </p:cNvPr>
          <p:cNvSpPr/>
          <p:nvPr/>
        </p:nvSpPr>
        <p:spPr>
          <a:xfrm>
            <a:off x="-1" y="0"/>
            <a:ext cx="7559675" cy="511450"/>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dirty="0">
                <a:latin typeface="Oswald"/>
              </a:rPr>
              <a:t>Studenttillitsvalgte ved HVL:</a:t>
            </a:r>
          </a:p>
          <a:p>
            <a:pPr algn="ctr"/>
            <a:r>
              <a:rPr lang="nb-NO" sz="1600" dirty="0">
                <a:latin typeface="Oswald"/>
              </a:rPr>
              <a:t>Søke om midler</a:t>
            </a:r>
          </a:p>
        </p:txBody>
      </p:sp>
    </p:spTree>
    <p:extLst>
      <p:ext uri="{BB962C8B-B14F-4D97-AF65-F5344CB8AC3E}">
        <p14:creationId xmlns:p14="http://schemas.microsoft.com/office/powerpoint/2010/main" val="3935004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944" y="0"/>
            <a:ext cx="7557786" cy="532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de 4" descr="Et bilde som inneholder gress, tre, utendørs, park&#10;&#10;Automatisk generert beskrivelse">
            <a:extLst>
              <a:ext uri="{FF2B5EF4-FFF2-40B4-BE49-F238E27FC236}">
                <a16:creationId xmlns:a16="http://schemas.microsoft.com/office/drawing/2014/main" id="{19671873-8DE1-4B24-BDF6-77E7D376A9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68"/>
          <a:stretch/>
        </p:blipFill>
        <p:spPr>
          <a:xfrm>
            <a:off x="20" y="995"/>
            <a:ext cx="7559654" cy="5326655"/>
          </a:xfrm>
          <a:prstGeom prst="rect">
            <a:avLst/>
          </a:prstGeom>
        </p:spPr>
      </p:pic>
    </p:spTree>
    <p:extLst>
      <p:ext uri="{BB962C8B-B14F-4D97-AF65-F5344CB8AC3E}">
        <p14:creationId xmlns:p14="http://schemas.microsoft.com/office/powerpoint/2010/main" val="502128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57BB1A9-07D4-4F68-8D4D-43C8ED1DEC2D}"/>
              </a:ext>
            </a:extLst>
          </p:cNvPr>
          <p:cNvSpPr/>
          <p:nvPr/>
        </p:nvSpPr>
        <p:spPr>
          <a:xfrm>
            <a:off x="-1" y="0"/>
            <a:ext cx="7559675" cy="511450"/>
          </a:xfrm>
          <a:prstGeom prst="rect">
            <a:avLst/>
          </a:prstGeom>
          <a:solidFill>
            <a:srgbClr val="1A3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a:rPr>
              <a:t>Tillitsvalgtopplæring</a:t>
            </a:r>
          </a:p>
        </p:txBody>
      </p:sp>
      <p:sp>
        <p:nvSpPr>
          <p:cNvPr id="7" name="TekstSylinder 6">
            <a:extLst>
              <a:ext uri="{FF2B5EF4-FFF2-40B4-BE49-F238E27FC236}">
                <a16:creationId xmlns:a16="http://schemas.microsoft.com/office/drawing/2014/main" id="{988915CE-79B7-4A3B-8DA2-848C4D92FFF0}"/>
              </a:ext>
            </a:extLst>
          </p:cNvPr>
          <p:cNvSpPr txBox="1"/>
          <p:nvPr/>
        </p:nvSpPr>
        <p:spPr>
          <a:xfrm>
            <a:off x="168449" y="2184941"/>
            <a:ext cx="3779520" cy="2593787"/>
          </a:xfrm>
          <a:prstGeom prst="rect">
            <a:avLst/>
          </a:prstGeom>
          <a:noFill/>
        </p:spPr>
        <p:txBody>
          <a:bodyPr wrap="square" lIns="91440" tIns="45720" rIns="91440" bIns="45720" anchor="t">
            <a:spAutoFit/>
          </a:bodyPr>
          <a:lstStyle/>
          <a:p>
            <a:pPr>
              <a:lnSpc>
                <a:spcPct val="150000"/>
              </a:lnSpc>
            </a:pPr>
            <a:r>
              <a:rPr lang="nb-NO" sz="1200" b="1" err="1">
                <a:solidFill>
                  <a:srgbClr val="1A3A6B"/>
                </a:solidFill>
                <a:latin typeface="Oswald"/>
              </a:rPr>
              <a:t>Giratur</a:t>
            </a:r>
            <a:endParaRPr lang="nb-NO" sz="1200" b="1">
              <a:solidFill>
                <a:srgbClr val="1A3A6B"/>
              </a:solidFill>
              <a:latin typeface="Oswald"/>
            </a:endParaRPr>
          </a:p>
          <a:p>
            <a:pPr>
              <a:lnSpc>
                <a:spcPct val="150000"/>
              </a:lnSpc>
            </a:pPr>
            <a:r>
              <a:rPr lang="nb-NO" sz="1200"/>
              <a:t>Hvert år på høstsemesteret arrangeres det GIRATUR. Dette er et gratis tilbud for alle studenter ved HVL som ønsker å engasjere seg og ønsker å lære om hvordan en kan ha en påvirkning på skolen. Man får en unik mulighet til å få et innblikk i studentdemokratiet, en gratis helg på hotell, gratis mat og ikke minst nye venner! Dette er en tur du ikke vil gå glipp av. OBS. det er begrenset med plass så hold øynene åpne for påmeldingsskjemaet.</a:t>
            </a:r>
            <a:endParaRPr lang="nb-NO" sz="1200">
              <a:cs typeface="Calibri"/>
            </a:endParaRPr>
          </a:p>
        </p:txBody>
      </p:sp>
      <p:sp>
        <p:nvSpPr>
          <p:cNvPr id="8" name="TekstSylinder 7">
            <a:extLst>
              <a:ext uri="{FF2B5EF4-FFF2-40B4-BE49-F238E27FC236}">
                <a16:creationId xmlns:a16="http://schemas.microsoft.com/office/drawing/2014/main" id="{21A7030B-B004-4E7A-ACBD-9ACC62E40F60}"/>
              </a:ext>
            </a:extLst>
          </p:cNvPr>
          <p:cNvSpPr txBox="1"/>
          <p:nvPr/>
        </p:nvSpPr>
        <p:spPr>
          <a:xfrm>
            <a:off x="193522" y="884045"/>
            <a:ext cx="3586314" cy="1359155"/>
          </a:xfrm>
          <a:prstGeom prst="rect">
            <a:avLst/>
          </a:prstGeom>
          <a:noFill/>
        </p:spPr>
        <p:txBody>
          <a:bodyPr wrap="square" lIns="91440" tIns="45720" rIns="91440" bIns="45720" rtlCol="0" anchor="t">
            <a:spAutoFit/>
          </a:bodyPr>
          <a:lstStyle/>
          <a:p>
            <a:r>
              <a:rPr lang="nb-NO" sz="1200" b="1">
                <a:solidFill>
                  <a:srgbClr val="1A3A6B"/>
                </a:solidFill>
                <a:latin typeface="Oswald"/>
              </a:rPr>
              <a:t>Tillitsvalgtkonferanse</a:t>
            </a:r>
          </a:p>
          <a:p>
            <a:pPr>
              <a:lnSpc>
                <a:spcPct val="150000"/>
              </a:lnSpc>
            </a:pPr>
            <a:r>
              <a:rPr lang="nb-NO" sz="1200"/>
              <a:t>Studenter som har trådt inn i ulike verv skal få opplæring i det de trenger. Dette skjer i en tillitsvalgtkonferanse. </a:t>
            </a:r>
            <a:endParaRPr lang="nb-NO" sz="1200">
              <a:cs typeface="Calibri"/>
            </a:endParaRPr>
          </a:p>
          <a:p>
            <a:pPr>
              <a:lnSpc>
                <a:spcPct val="150000"/>
              </a:lnSpc>
            </a:pPr>
            <a:endParaRPr lang="nb-NO" sz="1200">
              <a:solidFill>
                <a:srgbClr val="000000"/>
              </a:solidFill>
              <a:cs typeface="Calibri"/>
            </a:endParaRPr>
          </a:p>
        </p:txBody>
      </p:sp>
      <p:pic>
        <p:nvPicPr>
          <p:cNvPr id="22" name="Bilde 21" descr="Et bilde som inneholder person, innendørs&#10;&#10;Automatisk generert beskrivelse">
            <a:extLst>
              <a:ext uri="{FF2B5EF4-FFF2-40B4-BE49-F238E27FC236}">
                <a16:creationId xmlns:a16="http://schemas.microsoft.com/office/drawing/2014/main" id="{D6CDAA47-20E4-4676-A533-FC20BD2A8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4837" y="3735845"/>
            <a:ext cx="1749537" cy="1166358"/>
          </a:xfrm>
          <a:prstGeom prst="rect">
            <a:avLst/>
          </a:prstGeom>
        </p:spPr>
      </p:pic>
      <p:pic>
        <p:nvPicPr>
          <p:cNvPr id="24" name="Bilde 23" descr="Et bilde som inneholder person, innendørs, sitter, gruppe&#10;&#10;Automatisk generert beskrivelse">
            <a:extLst>
              <a:ext uri="{FF2B5EF4-FFF2-40B4-BE49-F238E27FC236}">
                <a16:creationId xmlns:a16="http://schemas.microsoft.com/office/drawing/2014/main" id="{1947850D-7D08-48D5-8614-9D6C7654B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2907" y="3742698"/>
            <a:ext cx="1739258" cy="1159505"/>
          </a:xfrm>
          <a:prstGeom prst="rect">
            <a:avLst/>
          </a:prstGeom>
        </p:spPr>
      </p:pic>
      <p:pic>
        <p:nvPicPr>
          <p:cNvPr id="26" name="Bilde 25" descr="Et bilde som inneholder utendørs, gress, vann, person&#10;&#10;Automatisk generert beskrivelse">
            <a:extLst>
              <a:ext uri="{FF2B5EF4-FFF2-40B4-BE49-F238E27FC236}">
                <a16:creationId xmlns:a16="http://schemas.microsoft.com/office/drawing/2014/main" id="{45F081F1-B43B-4BA4-8992-DCBFA33E6F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2536" y="2272704"/>
            <a:ext cx="1835989" cy="1375378"/>
          </a:xfrm>
          <a:prstGeom prst="rect">
            <a:avLst/>
          </a:prstGeom>
        </p:spPr>
      </p:pic>
      <p:pic>
        <p:nvPicPr>
          <p:cNvPr id="30" name="Bilde 29" descr="Et bilde som inneholder person, innendørs, rom, flere&#10;&#10;Automatisk generert beskrivelse">
            <a:extLst>
              <a:ext uri="{FF2B5EF4-FFF2-40B4-BE49-F238E27FC236}">
                <a16:creationId xmlns:a16="http://schemas.microsoft.com/office/drawing/2014/main" id="{76190ECB-59B3-4721-88D3-2868256123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513" y="882699"/>
            <a:ext cx="1953364" cy="1302242"/>
          </a:xfrm>
          <a:prstGeom prst="rect">
            <a:avLst/>
          </a:prstGeom>
        </p:spPr>
      </p:pic>
      <p:pic>
        <p:nvPicPr>
          <p:cNvPr id="38" name="Bilde 37" descr="Et bilde som inneholder person, innendørs, gruppe, folkemengde&#10;&#10;Automatisk generert beskrivelse">
            <a:extLst>
              <a:ext uri="{FF2B5EF4-FFF2-40B4-BE49-F238E27FC236}">
                <a16:creationId xmlns:a16="http://schemas.microsoft.com/office/drawing/2014/main" id="{9CD14217-D67F-444E-AFC5-C776AF6C06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7862" y="882699"/>
            <a:ext cx="1953364" cy="1302351"/>
          </a:xfrm>
          <a:prstGeom prst="rect">
            <a:avLst/>
          </a:prstGeom>
        </p:spPr>
      </p:pic>
    </p:spTree>
    <p:extLst>
      <p:ext uri="{BB962C8B-B14F-4D97-AF65-F5344CB8AC3E}">
        <p14:creationId xmlns:p14="http://schemas.microsoft.com/office/powerpoint/2010/main" val="3949917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2"/>
          <p:cNvPicPr>
            <a:picLocks noChangeAspect="1"/>
          </p:cNvPicPr>
          <p:nvPr/>
        </p:nvPicPr>
        <p:blipFill rotWithShape="1">
          <a:blip r:embed="rId2">
            <a:extLst>
              <a:ext uri="{28A0092B-C50C-407E-A947-70E740481C1C}">
                <a14:useLocalDpi xmlns:a14="http://schemas.microsoft.com/office/drawing/2010/main" val="0"/>
              </a:ext>
            </a:extLst>
          </a:blip>
          <a:srcRect l="19766"/>
          <a:stretch/>
        </p:blipFill>
        <p:spPr>
          <a:xfrm>
            <a:off x="-38100" y="0"/>
            <a:ext cx="7597775" cy="5327650"/>
          </a:xfrm>
          <a:prstGeom prst="rect">
            <a:avLst/>
          </a:prstGeom>
        </p:spPr>
      </p:pic>
    </p:spTree>
    <p:extLst>
      <p:ext uri="{BB962C8B-B14F-4D97-AF65-F5344CB8AC3E}">
        <p14:creationId xmlns:p14="http://schemas.microsoft.com/office/powerpoint/2010/main" val="802654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0"/>
            <a:ext cx="7559675" cy="403058"/>
          </a:xfrm>
          <a:prstGeom prst="rect">
            <a:avLst/>
          </a:prstGeom>
          <a:solidFill>
            <a:srgbClr val="0F7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solidFill>
                  <a:schemeClr val="bg1">
                    <a:lumMod val="95000"/>
                  </a:schemeClr>
                </a:solidFill>
                <a:latin typeface="Oswald" panose="02000303000000000000" pitchFamily="2" charset="0"/>
              </a:rPr>
              <a:t>Andre</a:t>
            </a:r>
            <a:r>
              <a:rPr lang="nb-NO" sz="1600">
                <a:latin typeface="Oswald" panose="02000303000000000000" pitchFamily="2" charset="0"/>
              </a:rPr>
              <a:t> utvalg som trenger klasserepresentanter</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3" name="Rektangel 2"/>
          <p:cNvSpPr/>
          <p:nvPr/>
        </p:nvSpPr>
        <p:spPr>
          <a:xfrm>
            <a:off x="278648" y="500882"/>
            <a:ext cx="6584322" cy="800219"/>
          </a:xfrm>
          <a:prstGeom prst="rect">
            <a:avLst/>
          </a:prstGeom>
        </p:spPr>
        <p:txBody>
          <a:bodyPr wrap="square" anchor="t">
            <a:spAutoFit/>
          </a:bodyPr>
          <a:lstStyle/>
          <a:p>
            <a:pPr>
              <a:spcBef>
                <a:spcPts val="600"/>
              </a:spcBef>
            </a:pPr>
            <a:endParaRPr lang="nb-NO" sz="1200">
              <a:cs typeface="Calibri"/>
            </a:endParaRPr>
          </a:p>
          <a:p>
            <a:pPr>
              <a:spcBef>
                <a:spcPts val="600"/>
              </a:spcBef>
            </a:pPr>
            <a:endParaRPr lang="nb-NO" sz="1200">
              <a:cs typeface="Calibri"/>
            </a:endParaRPr>
          </a:p>
          <a:p>
            <a:pPr>
              <a:spcBef>
                <a:spcPts val="600"/>
              </a:spcBef>
            </a:pPr>
            <a:endParaRPr lang="nb-NO" sz="1200">
              <a:cs typeface="Calibri"/>
            </a:endParaRPr>
          </a:p>
        </p:txBody>
      </p:sp>
      <p:sp>
        <p:nvSpPr>
          <p:cNvPr id="2" name="Rektangel 1"/>
          <p:cNvSpPr/>
          <p:nvPr/>
        </p:nvSpPr>
        <p:spPr>
          <a:xfrm>
            <a:off x="275944" y="545532"/>
            <a:ext cx="7041071" cy="4480329"/>
          </a:xfrm>
          <a:prstGeom prst="rect">
            <a:avLst/>
          </a:prstGeom>
        </p:spPr>
        <p:txBody>
          <a:bodyPr wrap="square" lIns="91440" tIns="45720" rIns="91440" bIns="45720" anchor="t">
            <a:spAutoFit/>
          </a:bodyPr>
          <a:lstStyle/>
          <a:p>
            <a:pPr>
              <a:spcBef>
                <a:spcPts val="600"/>
              </a:spcBef>
            </a:pPr>
            <a:r>
              <a:rPr lang="nb-NO" sz="1400" b="1">
                <a:solidFill>
                  <a:srgbClr val="1A3A6B"/>
                </a:solidFill>
                <a:latin typeface="Oswald"/>
              </a:rPr>
              <a:t>Referansegruppene</a:t>
            </a:r>
            <a:endParaRPr lang="nb-NO" sz="1400" b="1"/>
          </a:p>
          <a:p>
            <a:pPr>
              <a:lnSpc>
                <a:spcPct val="150000"/>
              </a:lnSpc>
              <a:spcBef>
                <a:spcPts val="600"/>
              </a:spcBef>
            </a:pPr>
            <a:r>
              <a:rPr lang="nb-NO" sz="1200"/>
              <a:t>Faglærer og studenter kan ha ulike oppfatninger av hva som gir god læring, og referansegruppene gir en god anledning til å diskutere disse. Hensikten er å øke undervisningskvaliteten både i det inneværende semester og i fremtidige versjoner av kursene.</a:t>
            </a:r>
            <a:endParaRPr lang="nb-NO" sz="1200">
              <a:cs typeface="Calibri" panose="020F0502020204030204"/>
            </a:endParaRPr>
          </a:p>
          <a:p>
            <a:pPr>
              <a:lnSpc>
                <a:spcPct val="150000"/>
              </a:lnSpc>
              <a:spcBef>
                <a:spcPts val="600"/>
              </a:spcBef>
            </a:pPr>
            <a:r>
              <a:rPr lang="nb-NO" sz="1200"/>
              <a:t>Som student i denne gruppen gir du konstruktive tilbakemeldinger og forslag til enkle justeringer som kan øke læringsutbyttet. Du gir tilbakemeldinger på hva som har fungert godt, og hva som eventuelt ikke fungerer </a:t>
            </a:r>
            <a:r>
              <a:rPr lang="nb-NO" sz="1200" err="1"/>
              <a:t>godt.Det</a:t>
            </a:r>
            <a:r>
              <a:rPr lang="nb-NO" sz="1200"/>
              <a:t> skal være minimum 2 valgte studentrepresentanter i referansegruppen. Du trenger ikke å være tillitsvalgt for å delta i referansegruppen.</a:t>
            </a:r>
            <a:endParaRPr lang="nb-NO" sz="1200">
              <a:cs typeface="Calibri" panose="020F0502020204030204"/>
            </a:endParaRPr>
          </a:p>
          <a:p>
            <a:pPr>
              <a:spcBef>
                <a:spcPts val="600"/>
              </a:spcBef>
            </a:pPr>
            <a:r>
              <a:rPr lang="nb-NO" sz="1400" b="1">
                <a:solidFill>
                  <a:srgbClr val="1A3A6B"/>
                </a:solidFill>
                <a:latin typeface="Oswald"/>
              </a:rPr>
              <a:t>Studieprogramrådene</a:t>
            </a:r>
            <a:endParaRPr lang="nb-NO" sz="1400">
              <a:solidFill>
                <a:srgbClr val="1A3A6B"/>
              </a:solidFill>
              <a:latin typeface="Oswald"/>
            </a:endParaRPr>
          </a:p>
          <a:p>
            <a:pPr>
              <a:lnSpc>
                <a:spcPct val="150000"/>
              </a:lnSpc>
              <a:spcBef>
                <a:spcPts val="600"/>
              </a:spcBef>
            </a:pPr>
            <a:r>
              <a:rPr lang="nb-NO" sz="1200"/>
              <a:t>Studentrådet har ansvar for at hvert kull har en representant som sitter i studieprogramrådet. </a:t>
            </a:r>
            <a:br>
              <a:rPr lang="nb-NO" sz="1200"/>
            </a:br>
            <a:r>
              <a:rPr lang="nb-NO" sz="1200"/>
              <a:t>Denne representanten må være en klassetillitsvalgt som sitter i studentrådet.</a:t>
            </a:r>
            <a:endParaRPr lang="nb-NO" sz="1200">
              <a:cs typeface="Calibri" panose="020F0502020204030204"/>
            </a:endParaRPr>
          </a:p>
          <a:p>
            <a:pPr>
              <a:lnSpc>
                <a:spcPct val="150000"/>
              </a:lnSpc>
              <a:spcBef>
                <a:spcPts val="600"/>
              </a:spcBef>
            </a:pPr>
            <a:r>
              <a:rPr lang="nb-NO" sz="1200"/>
              <a:t>Studieprogramrådene består av faglærere, administrative, studenter og en ekstern, og ledes av en studieprogramansvarlig. Det er studieprogramansvarlig sitt ansvar å kalle inn til første møte og utvalget skal ha minst ett møte i semesteret. Disse tar for seg den faglige delen av studiet. Den tillitsvalgte skal ta initiativ til å reise faglige problemstillinger i studentrådet og spille inn medstudentenes saker til studieprogramrådet.</a:t>
            </a:r>
            <a:endParaRPr lang="nb-NO" sz="1200">
              <a:cs typeface="Calibri" panose="020F0502020204030204"/>
            </a:endParaRPr>
          </a:p>
        </p:txBody>
      </p:sp>
    </p:spTree>
    <p:extLst>
      <p:ext uri="{BB962C8B-B14F-4D97-AF65-F5344CB8AC3E}">
        <p14:creationId xmlns:p14="http://schemas.microsoft.com/office/powerpoint/2010/main" val="1434289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0"/>
            <a:ext cx="7559675" cy="403058"/>
          </a:xfrm>
          <a:prstGeom prst="rect">
            <a:avLst/>
          </a:prstGeom>
          <a:solidFill>
            <a:srgbClr val="26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a:rPr>
              <a:t>Eksterne undersøkelser</a:t>
            </a:r>
            <a:endParaRPr lang="nb-NO" sz="1600">
              <a:latin typeface="Oswald" panose="02000303000000000000" pitchFamily="2" charset="0"/>
            </a:endParaRP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8" name="Rektangel 7"/>
          <p:cNvSpPr/>
          <p:nvPr/>
        </p:nvSpPr>
        <p:spPr>
          <a:xfrm>
            <a:off x="249271" y="592842"/>
            <a:ext cx="7195051" cy="4619406"/>
          </a:xfrm>
          <a:prstGeom prst="rect">
            <a:avLst/>
          </a:prstGeom>
        </p:spPr>
        <p:txBody>
          <a:bodyPr wrap="square" lIns="91440" tIns="45720" rIns="91440" bIns="45720" anchor="t">
            <a:spAutoFit/>
          </a:bodyPr>
          <a:lstStyle/>
          <a:p>
            <a:pPr>
              <a:spcBef>
                <a:spcPts val="600"/>
              </a:spcBef>
            </a:pPr>
            <a:r>
              <a:rPr lang="nb-NO" sz="1200">
                <a:cs typeface="Calibri"/>
              </a:rPr>
              <a:t>Det er flere måter å medvirke på som student enn å sitte i et råd eller utvalg:</a:t>
            </a:r>
            <a:br>
              <a:rPr lang="nb-NO" sz="1200">
                <a:cs typeface="Calibri"/>
              </a:rPr>
            </a:br>
            <a:endParaRPr lang="nb-NO" sz="1200">
              <a:cs typeface="Calibri"/>
            </a:endParaRPr>
          </a:p>
          <a:p>
            <a:pPr>
              <a:spcBef>
                <a:spcPts val="600"/>
              </a:spcBef>
            </a:pPr>
            <a:r>
              <a:rPr lang="nb-NO" sz="1200" b="1">
                <a:solidFill>
                  <a:srgbClr val="1A3A6B"/>
                </a:solidFill>
                <a:latin typeface="Oswald" panose="02000303000000000000"/>
                <a:ea typeface="+mn-lt"/>
                <a:cs typeface="+mn-lt"/>
              </a:rPr>
              <a:t>Studiebarometeret</a:t>
            </a:r>
            <a:endParaRPr lang="nb-NO" sz="1200" b="1">
              <a:solidFill>
                <a:srgbClr val="1A3A6B"/>
              </a:solidFill>
              <a:latin typeface="Oswald" panose="02000303000000000000"/>
              <a:cs typeface="Calibri"/>
            </a:endParaRPr>
          </a:p>
          <a:p>
            <a:pPr>
              <a:spcBef>
                <a:spcPts val="600"/>
              </a:spcBef>
            </a:pPr>
            <a:r>
              <a:rPr lang="nb-NO" sz="1200">
                <a:cs typeface="Calibri"/>
              </a:rPr>
              <a:t>2. og 5. klasse studenter får muligheten til å svare på en nasjonal undersøkelse hvor resultatene blir med og informerer HVL hvor de kan forbedre seg og hva som fungerer. Denne blir gjennomført av NOKUT, et statlig organ som jobber for Kunnskapsdepartementet.</a:t>
            </a:r>
          </a:p>
          <a:p>
            <a:pPr>
              <a:spcBef>
                <a:spcPts val="600"/>
              </a:spcBef>
            </a:pPr>
            <a:endParaRPr lang="nb-NO" sz="1200">
              <a:cs typeface="Calibri"/>
            </a:endParaRPr>
          </a:p>
          <a:p>
            <a:pPr>
              <a:spcBef>
                <a:spcPts val="600"/>
              </a:spcBef>
            </a:pPr>
            <a:r>
              <a:rPr lang="nb-NO" sz="1200" b="1" err="1">
                <a:solidFill>
                  <a:srgbClr val="1A3A6B"/>
                </a:solidFill>
                <a:latin typeface="Oswald" panose="02000303000000000000"/>
                <a:ea typeface="+mn-lt"/>
                <a:cs typeface="+mn-lt"/>
              </a:rPr>
              <a:t>SHoT</a:t>
            </a:r>
            <a:r>
              <a:rPr lang="nb-NO" sz="1200" b="1">
                <a:solidFill>
                  <a:srgbClr val="1A3A6B"/>
                </a:solidFill>
                <a:latin typeface="Oswald" panose="02000303000000000000"/>
                <a:ea typeface="+mn-lt"/>
                <a:cs typeface="+mn-lt"/>
              </a:rPr>
              <a:t>-undersøkelsen</a:t>
            </a:r>
            <a:endParaRPr lang="nb-NO" sz="1200" b="1">
              <a:solidFill>
                <a:srgbClr val="1A3A6B"/>
              </a:solidFill>
              <a:latin typeface="Oswald" panose="02000303000000000000"/>
              <a:cs typeface="Calibri"/>
            </a:endParaRPr>
          </a:p>
          <a:p>
            <a:pPr>
              <a:spcBef>
                <a:spcPts val="600"/>
              </a:spcBef>
            </a:pPr>
            <a:r>
              <a:rPr lang="nb-NO" sz="1200">
                <a:cs typeface="Calibri" panose="020F0502020204030204"/>
              </a:rPr>
              <a:t>Studentenes helse- og trivselsundersøkelse, en spørreundersøkelse som gjøres hvert 4. år for alle som studerer. Den tar for seg spørsmål som angår trivselen og helsen til studenter. Den gir HVL en pekepinn på de problemstillingene studentene har i hverdagen.</a:t>
            </a:r>
          </a:p>
          <a:p>
            <a:pPr>
              <a:spcBef>
                <a:spcPts val="600"/>
              </a:spcBef>
            </a:pPr>
            <a:endParaRPr lang="nb-NO">
              <a:cs typeface="Calibri" panose="020F0502020204030204"/>
            </a:endParaRPr>
          </a:p>
          <a:p>
            <a:r>
              <a:rPr lang="nb-NO" sz="1200" b="1">
                <a:solidFill>
                  <a:srgbClr val="1A3A6B"/>
                </a:solidFill>
                <a:latin typeface="Oswald" panose="02000303000000000000"/>
                <a:cs typeface="Calibri" panose="020F0502020204030204"/>
              </a:rPr>
              <a:t>Sei ifrå </a:t>
            </a:r>
            <a:endParaRPr lang="en-US" sz="1200" b="1">
              <a:latin typeface="Oswald" panose="02000303000000000000"/>
              <a:ea typeface="+mn-lt"/>
              <a:cs typeface="+mn-lt"/>
            </a:endParaRPr>
          </a:p>
          <a:p>
            <a:r>
              <a:rPr lang="nb-NO" sz="1200">
                <a:ea typeface="+mn-lt"/>
                <a:cs typeface="+mn-lt"/>
              </a:rPr>
              <a:t>Fungerer ikke referansegruppen, når du ikke frem som tillitsvalgt, eller er det andre forhold knyttet til undervisning og læringsmiljø du ikke kan melde via de vanlige kanalene, kan du melde dette inn i sei-ifrå systemet.</a:t>
            </a:r>
            <a:r>
              <a:rPr lang="nb-NO" sz="1200">
                <a:solidFill>
                  <a:srgbClr val="FF0000"/>
                </a:solidFill>
                <a:ea typeface="+mn-lt"/>
                <a:cs typeface="+mn-lt"/>
              </a:rPr>
              <a:t> </a:t>
            </a:r>
            <a:r>
              <a:rPr lang="nb-NO" sz="1200">
                <a:ea typeface="+mn-lt"/>
                <a:cs typeface="+mn-lt"/>
              </a:rPr>
              <a:t>Her kan du også varsle om alvorlige </a:t>
            </a:r>
            <a:r>
              <a:rPr lang="nb-NO" sz="1200">
                <a:cs typeface="Calibri" panose="020F0502020204030204"/>
              </a:rPr>
              <a:t>forhold som mobbing og trakassering og andre brudd på lover, regler og etiske normer. I Sei Ifrå er det valgfritt om du melder dine saker anonymt eller med navn.</a:t>
            </a:r>
          </a:p>
          <a:p>
            <a:endParaRPr lang="nb-NO" sz="1200">
              <a:cs typeface="Calibri" panose="020F0502020204030204"/>
            </a:endParaRPr>
          </a:p>
          <a:p>
            <a:r>
              <a:rPr lang="nb-NO" sz="1200">
                <a:cs typeface="Calibri" panose="020F0502020204030204"/>
              </a:rPr>
              <a:t>Nettsiden: </a:t>
            </a:r>
            <a:r>
              <a:rPr lang="nb-NO" sz="1200">
                <a:ea typeface="+mn-lt"/>
                <a:cs typeface="+mn-lt"/>
              </a:rPr>
              <a:t>www.hvl.no/sei-ifra.</a:t>
            </a:r>
          </a:p>
          <a:p>
            <a:endParaRPr lang="nb-NO" sz="1200">
              <a:ea typeface="+mn-lt"/>
              <a:cs typeface="+mn-lt"/>
            </a:endParaRPr>
          </a:p>
          <a:p>
            <a:endParaRPr lang="nb-NO" sz="1200">
              <a:ea typeface="+mn-lt"/>
              <a:cs typeface="+mn-lt"/>
            </a:endParaRPr>
          </a:p>
          <a:p>
            <a:endParaRPr lang="nb-NO" sz="1200">
              <a:ea typeface="+mn-lt"/>
              <a:cs typeface="+mn-lt"/>
            </a:endParaRPr>
          </a:p>
        </p:txBody>
      </p:sp>
      <p:pic>
        <p:nvPicPr>
          <p:cNvPr id="2" name="Bilde 1">
            <a:extLst>
              <a:ext uri="{FF2B5EF4-FFF2-40B4-BE49-F238E27FC236}">
                <a16:creationId xmlns:a16="http://schemas.microsoft.com/office/drawing/2014/main" id="{96EE3E68-EFF9-42C6-B94B-1FC19AC17B87}"/>
              </a:ext>
            </a:extLst>
          </p:cNvPr>
          <p:cNvPicPr>
            <a:picLocks noChangeAspect="1"/>
          </p:cNvPicPr>
          <p:nvPr/>
        </p:nvPicPr>
        <p:blipFill>
          <a:blip r:embed="rId2"/>
          <a:stretch>
            <a:fillRect/>
          </a:stretch>
        </p:blipFill>
        <p:spPr>
          <a:xfrm>
            <a:off x="3776774" y="2899401"/>
            <a:ext cx="919958" cy="367983"/>
          </a:xfrm>
          <a:prstGeom prst="rect">
            <a:avLst/>
          </a:prstGeom>
        </p:spPr>
      </p:pic>
      <p:pic>
        <p:nvPicPr>
          <p:cNvPr id="3" name="Bilde 2">
            <a:extLst>
              <a:ext uri="{FF2B5EF4-FFF2-40B4-BE49-F238E27FC236}">
                <a16:creationId xmlns:a16="http://schemas.microsoft.com/office/drawing/2014/main" id="{BE427E75-27B5-4E36-8591-A73B7A2BDD20}"/>
              </a:ext>
            </a:extLst>
          </p:cNvPr>
          <p:cNvPicPr>
            <a:picLocks noChangeAspect="1"/>
          </p:cNvPicPr>
          <p:nvPr/>
        </p:nvPicPr>
        <p:blipFill>
          <a:blip r:embed="rId3"/>
          <a:stretch>
            <a:fillRect/>
          </a:stretch>
        </p:blipFill>
        <p:spPr>
          <a:xfrm>
            <a:off x="2376936" y="4348000"/>
            <a:ext cx="897649" cy="861521"/>
          </a:xfrm>
          <a:prstGeom prst="rect">
            <a:avLst/>
          </a:prstGeom>
        </p:spPr>
      </p:pic>
      <p:pic>
        <p:nvPicPr>
          <p:cNvPr id="5" name="Bilde 4">
            <a:extLst>
              <a:ext uri="{FF2B5EF4-FFF2-40B4-BE49-F238E27FC236}">
                <a16:creationId xmlns:a16="http://schemas.microsoft.com/office/drawing/2014/main" id="{413D955F-434F-4E22-8A01-381D0950A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0951" y="1645919"/>
            <a:ext cx="1306010" cy="781383"/>
          </a:xfrm>
          <a:prstGeom prst="rect">
            <a:avLst/>
          </a:prstGeom>
        </p:spPr>
      </p:pic>
    </p:spTree>
    <p:extLst>
      <p:ext uri="{BB962C8B-B14F-4D97-AF65-F5344CB8AC3E}">
        <p14:creationId xmlns:p14="http://schemas.microsoft.com/office/powerpoint/2010/main" val="3388187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0"/>
            <a:ext cx="7559675" cy="403058"/>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600">
                <a:solidFill>
                  <a:srgbClr val="FFFFFF"/>
                </a:solidFill>
                <a:latin typeface="Oswald"/>
              </a:rPr>
              <a:t>Studentrepresentasjon</a:t>
            </a:r>
            <a:r>
              <a:rPr lang="nb-NO" sz="1600">
                <a:latin typeface="Oswald"/>
              </a:rPr>
              <a:t> i råd, verv og utvalg</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2" name="Rektangel 1"/>
          <p:cNvSpPr/>
          <p:nvPr/>
        </p:nvSpPr>
        <p:spPr>
          <a:xfrm>
            <a:off x="248569" y="689725"/>
            <a:ext cx="3778250" cy="279757"/>
          </a:xfrm>
          <a:prstGeom prst="rect">
            <a:avLst/>
          </a:prstGeom>
        </p:spPr>
        <p:txBody>
          <a:bodyPr>
            <a:spAutoFit/>
          </a:bodyPr>
          <a:lstStyle/>
          <a:p>
            <a:endParaRPr lang="nb-NO"/>
          </a:p>
        </p:txBody>
      </p:sp>
      <p:sp>
        <p:nvSpPr>
          <p:cNvPr id="3" name="Rektangel 2"/>
          <p:cNvSpPr/>
          <p:nvPr/>
        </p:nvSpPr>
        <p:spPr>
          <a:xfrm>
            <a:off x="248569" y="751976"/>
            <a:ext cx="7002154" cy="4678204"/>
          </a:xfrm>
          <a:prstGeom prst="rect">
            <a:avLst/>
          </a:prstGeom>
        </p:spPr>
        <p:txBody>
          <a:bodyPr wrap="square" lIns="91440" tIns="45720" rIns="91440" bIns="45720" anchor="t">
            <a:spAutoFit/>
          </a:bodyPr>
          <a:lstStyle/>
          <a:p>
            <a:pPr>
              <a:spcBef>
                <a:spcPts val="600"/>
              </a:spcBef>
            </a:pPr>
            <a:r>
              <a:rPr lang="nb-NO" sz="1200">
                <a:cs typeface="Calibri"/>
              </a:rPr>
              <a:t>På HVL har man mange forskjellige råd og utvalg hvor man vedtar saker som angår studenter. Alt fra store ting som eksamensfri 18. Mai, til små ting som å ha færre</a:t>
            </a:r>
            <a:r>
              <a:rPr lang="nb-NO" sz="1200">
                <a:solidFill>
                  <a:srgbClr val="FF0000"/>
                </a:solidFill>
                <a:cs typeface="Calibri"/>
              </a:rPr>
              <a:t> </a:t>
            </a:r>
            <a:r>
              <a:rPr lang="nb-NO" sz="1200">
                <a:cs typeface="Calibri"/>
              </a:rPr>
              <a:t>arbeidskrav på ett spesifikt studie. Alt som angår studenter skal studenter få være med å bestemme. </a:t>
            </a:r>
          </a:p>
          <a:p>
            <a:pPr>
              <a:spcBef>
                <a:spcPts val="600"/>
              </a:spcBef>
            </a:pPr>
            <a:endParaRPr lang="nb-NO" sz="1200">
              <a:cs typeface="Calibri"/>
            </a:endParaRPr>
          </a:p>
          <a:p>
            <a:pPr>
              <a:spcBef>
                <a:spcPts val="600"/>
              </a:spcBef>
            </a:pPr>
            <a:r>
              <a:rPr lang="nb-NO" sz="1200" b="1">
                <a:solidFill>
                  <a:srgbClr val="1A3A6B"/>
                </a:solidFill>
                <a:latin typeface="Oswald" panose="02000303000000000000"/>
                <a:cs typeface="Calibri"/>
              </a:rPr>
              <a:t>Oversikt over råd og utvalg hos HVL</a:t>
            </a:r>
          </a:p>
          <a:p>
            <a:pPr>
              <a:spcBef>
                <a:spcPts val="600"/>
              </a:spcBef>
            </a:pPr>
            <a:r>
              <a:rPr lang="nb-NO" sz="1200">
                <a:cs typeface="Calibri"/>
              </a:rPr>
              <a:t>I denne forenklede oversikten finner du utvalgene som behandler saker om kvalitet i utdanning:</a:t>
            </a:r>
          </a:p>
          <a:p>
            <a:pPr>
              <a:spcBef>
                <a:spcPts val="600"/>
              </a:spcBef>
            </a:pPr>
            <a:r>
              <a:rPr lang="nb-NO" sz="1200">
                <a:hlinkClick r:id="rId2"/>
              </a:rPr>
              <a:t>https://www.hvl.no/om/kvalitet-i-utdanningane/roller-og-ansvar/styre-rad-og-utval/</a:t>
            </a:r>
            <a:r>
              <a:rPr lang="nb-NO" sz="1200"/>
              <a:t> </a:t>
            </a:r>
            <a:endParaRPr lang="nb-NO" sz="1200">
              <a:cs typeface="Calibri"/>
            </a:endParaRPr>
          </a:p>
          <a:p>
            <a:pPr>
              <a:spcBef>
                <a:spcPts val="600"/>
              </a:spcBef>
            </a:pPr>
            <a:endParaRPr lang="nb-NO" sz="1200">
              <a:cs typeface="Calibri"/>
            </a:endParaRPr>
          </a:p>
          <a:p>
            <a:pPr>
              <a:spcBef>
                <a:spcPts val="600"/>
              </a:spcBef>
            </a:pPr>
            <a:r>
              <a:rPr lang="nb-NO" sz="1200" b="1">
                <a:solidFill>
                  <a:srgbClr val="1A3A6B"/>
                </a:solidFill>
                <a:latin typeface="Oswald" panose="02000303000000000000"/>
                <a:cs typeface="Calibri"/>
              </a:rPr>
              <a:t>Valg av studentrepresentanter</a:t>
            </a:r>
          </a:p>
          <a:p>
            <a:pPr>
              <a:spcBef>
                <a:spcPts val="600"/>
              </a:spcBef>
            </a:pPr>
            <a:r>
              <a:rPr lang="nb-NO" sz="1200">
                <a:cs typeface="Calibri"/>
              </a:rPr>
              <a:t>Studentrepresentanter for råd og utvalg på overordnet nivå blir valgt av Studenttinget. Hvis du ønsker å stille til ett eller flere av disse, kan du besøke denne nettsiden. Her finner du en oversikt over ledige verv, samt lenke til kandidatskjema:</a:t>
            </a:r>
          </a:p>
          <a:p>
            <a:pPr>
              <a:spcBef>
                <a:spcPts val="600"/>
              </a:spcBef>
            </a:pPr>
            <a:r>
              <a:rPr lang="nb-NO" sz="1200">
                <a:cs typeface="Calibri"/>
                <a:hlinkClick r:id="rId3"/>
              </a:rPr>
              <a:t>http://www.stvl.no/blimed</a:t>
            </a:r>
            <a:r>
              <a:rPr lang="nb-NO" sz="1200">
                <a:cs typeface="Calibri"/>
              </a:rPr>
              <a:t> </a:t>
            </a:r>
          </a:p>
          <a:p>
            <a:pPr>
              <a:spcBef>
                <a:spcPts val="600"/>
              </a:spcBef>
            </a:pPr>
            <a:endParaRPr lang="nb-NO" sz="1200">
              <a:cs typeface="Calibri"/>
            </a:endParaRPr>
          </a:p>
          <a:p>
            <a:pPr>
              <a:spcBef>
                <a:spcPts val="600"/>
              </a:spcBef>
            </a:pPr>
            <a:r>
              <a:rPr lang="nb-NO" sz="1200" b="1">
                <a:solidFill>
                  <a:srgbClr val="1A3A6B"/>
                </a:solidFill>
                <a:latin typeface="Oswald" panose="02000303000000000000"/>
                <a:cs typeface="Calibri"/>
              </a:rPr>
              <a:t>Honorar og lønn</a:t>
            </a:r>
          </a:p>
          <a:p>
            <a:pPr>
              <a:spcBef>
                <a:spcPts val="600"/>
              </a:spcBef>
            </a:pPr>
            <a:r>
              <a:rPr lang="nb-NO" sz="1200">
                <a:cs typeface="Calibri"/>
              </a:rPr>
              <a:t>Her finner du bestemmelser om honorar og lønn for studentrepresentanter i råd og utvalg ved HVL:</a:t>
            </a:r>
          </a:p>
          <a:p>
            <a:pPr>
              <a:spcBef>
                <a:spcPts val="600"/>
              </a:spcBef>
            </a:pPr>
            <a:r>
              <a:rPr lang="nb-NO" sz="1200">
                <a:ea typeface="+mn-lt"/>
                <a:cs typeface="+mn-lt"/>
                <a:hlinkClick r:id="rId4"/>
              </a:rPr>
              <a:t>https://www.hvl.no/om/sentrale-dokument/reglar/honorar-og-lonn-til-studenter/</a:t>
            </a:r>
            <a:r>
              <a:rPr lang="nb-NO" sz="1200">
                <a:ea typeface="+mn-lt"/>
                <a:cs typeface="+mn-lt"/>
              </a:rPr>
              <a:t> </a:t>
            </a:r>
            <a:endParaRPr lang="nb-NO" sz="1200">
              <a:cs typeface="Calibri"/>
            </a:endParaRPr>
          </a:p>
          <a:p>
            <a:pPr>
              <a:spcBef>
                <a:spcPts val="600"/>
              </a:spcBef>
            </a:pPr>
            <a:endParaRPr lang="nb-NO" sz="1200">
              <a:cs typeface="Calibri"/>
            </a:endParaRPr>
          </a:p>
          <a:p>
            <a:pPr>
              <a:spcBef>
                <a:spcPts val="600"/>
              </a:spcBef>
            </a:pPr>
            <a:endParaRPr lang="nb-NO" sz="1200">
              <a:cs typeface="Calibri"/>
            </a:endParaRPr>
          </a:p>
        </p:txBody>
      </p:sp>
    </p:spTree>
    <p:extLst>
      <p:ext uri="{BB962C8B-B14F-4D97-AF65-F5344CB8AC3E}">
        <p14:creationId xmlns:p14="http://schemas.microsoft.com/office/powerpoint/2010/main" val="305629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
          <p:cNvPicPr>
            <a:picLocks noChangeAspect="1"/>
          </p:cNvPicPr>
          <p:nvPr/>
        </p:nvPicPr>
        <p:blipFill rotWithShape="1">
          <a:blip r:embed="rId2">
            <a:extLst>
              <a:ext uri="{28A0092B-C50C-407E-A947-70E740481C1C}">
                <a14:useLocalDpi xmlns:a14="http://schemas.microsoft.com/office/drawing/2010/main"/>
              </a:ext>
            </a:extLst>
          </a:blip>
          <a:srcRect r="20110"/>
          <a:stretch/>
        </p:blipFill>
        <p:spPr>
          <a:xfrm>
            <a:off x="0" y="0"/>
            <a:ext cx="7566660" cy="5327650"/>
          </a:xfrm>
          <a:prstGeom prst="rect">
            <a:avLst/>
          </a:prstGeom>
        </p:spPr>
      </p:pic>
    </p:spTree>
    <p:extLst>
      <p:ext uri="{BB962C8B-B14F-4D97-AF65-F5344CB8AC3E}">
        <p14:creationId xmlns:p14="http://schemas.microsoft.com/office/powerpoint/2010/main" val="5388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p:cNvSpPr/>
          <p:nvPr/>
        </p:nvSpPr>
        <p:spPr>
          <a:xfrm>
            <a:off x="0" y="0"/>
            <a:ext cx="7559675" cy="403058"/>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panose="02000303000000000000" pitchFamily="2" charset="0"/>
              </a:rPr>
              <a:t>Forord</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8" name="Rektangel 7"/>
          <p:cNvSpPr/>
          <p:nvPr/>
        </p:nvSpPr>
        <p:spPr>
          <a:xfrm>
            <a:off x="182311" y="745560"/>
            <a:ext cx="7195051" cy="802977"/>
          </a:xfrm>
          <a:prstGeom prst="rect">
            <a:avLst/>
          </a:prstGeom>
        </p:spPr>
        <p:txBody>
          <a:bodyPr wrap="square">
            <a:spAutoFit/>
          </a:bodyPr>
          <a:lstStyle/>
          <a:p>
            <a:pPr>
              <a:spcBef>
                <a:spcPts val="600"/>
              </a:spcBef>
            </a:pPr>
            <a:endParaRPr lang="nb-NO" sz="1200"/>
          </a:p>
          <a:p>
            <a:pPr>
              <a:spcBef>
                <a:spcPts val="600"/>
              </a:spcBef>
            </a:pPr>
            <a:endParaRPr lang="nb-NO" sz="1200"/>
          </a:p>
          <a:p>
            <a:pPr>
              <a:spcBef>
                <a:spcPts val="600"/>
              </a:spcBef>
            </a:pPr>
            <a:endParaRPr lang="nb-NO"/>
          </a:p>
        </p:txBody>
      </p:sp>
      <p:sp>
        <p:nvSpPr>
          <p:cNvPr id="2" name="TekstSylinder 1">
            <a:extLst>
              <a:ext uri="{FF2B5EF4-FFF2-40B4-BE49-F238E27FC236}">
                <a16:creationId xmlns:a16="http://schemas.microsoft.com/office/drawing/2014/main" id="{E0373890-06B1-D72A-C7B8-6042817F18D3}"/>
              </a:ext>
            </a:extLst>
          </p:cNvPr>
          <p:cNvSpPr txBox="1"/>
          <p:nvPr/>
        </p:nvSpPr>
        <p:spPr>
          <a:xfrm>
            <a:off x="187441" y="571101"/>
            <a:ext cx="7075775" cy="44957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b="1" dirty="0">
                <a:solidFill>
                  <a:srgbClr val="1A3A6B"/>
                </a:solidFill>
                <a:latin typeface="Oswald"/>
                <a:ea typeface="+mn-lt"/>
                <a:cs typeface="+mn-lt"/>
              </a:rPr>
              <a:t>Gratulerer med å få et tillitsverv på </a:t>
            </a:r>
            <a:r>
              <a:rPr lang="nb-NO" sz="1200" b="1" dirty="0" err="1">
                <a:solidFill>
                  <a:srgbClr val="1A3A6B"/>
                </a:solidFill>
                <a:latin typeface="Oswald"/>
                <a:ea typeface="+mn-lt"/>
                <a:cs typeface="+mn-lt"/>
              </a:rPr>
              <a:t>høgskulen</a:t>
            </a:r>
            <a:r>
              <a:rPr lang="nb-NO" sz="1200" b="1" dirty="0">
                <a:solidFill>
                  <a:srgbClr val="1A3A6B"/>
                </a:solidFill>
                <a:latin typeface="Oswald"/>
                <a:ea typeface="+mn-lt"/>
                <a:cs typeface="+mn-lt"/>
              </a:rPr>
              <a:t> på Vestlandet!</a:t>
            </a:r>
            <a:endParaRPr lang="nb-NO" sz="1200" dirty="0">
              <a:latin typeface="Oswald"/>
              <a:ea typeface="+mn-lt"/>
              <a:cs typeface="+mn-lt"/>
            </a:endParaRPr>
          </a:p>
          <a:p>
            <a:endParaRPr lang="nb-NO" sz="1200">
              <a:ea typeface="+mn-lt"/>
              <a:cs typeface="+mn-lt"/>
            </a:endParaRPr>
          </a:p>
          <a:p>
            <a:r>
              <a:rPr lang="nb-NO" sz="1200" dirty="0">
                <a:ea typeface="+mn-lt"/>
                <a:cs typeface="+mn-lt"/>
              </a:rPr>
              <a:t>Du er nå et viktig bindeledd mellom studentene og høgskolen. Ved å være Klassetillitsvalgt, </a:t>
            </a:r>
            <a:r>
              <a:rPr lang="nb-NO" sz="1200" dirty="0" err="1">
                <a:ea typeface="+mn-lt"/>
                <a:cs typeface="+mn-lt"/>
              </a:rPr>
              <a:t>Instituttillitsvalgt</a:t>
            </a:r>
            <a:r>
              <a:rPr lang="nb-NO" sz="1200" dirty="0">
                <a:ea typeface="+mn-lt"/>
                <a:cs typeface="+mn-lt"/>
              </a:rPr>
              <a:t>, Studenttingsrepresentant eller om du sitter i råd eller utvalg </a:t>
            </a:r>
          </a:p>
          <a:p>
            <a:r>
              <a:rPr lang="nb-NO" sz="1200" dirty="0">
                <a:ea typeface="+mn-lt"/>
                <a:cs typeface="+mn-lt"/>
              </a:rPr>
              <a:t>er det du som er studentstemmen når viktige avgjørelser for studieprogram, institutt, fakultet </a:t>
            </a:r>
            <a:endParaRPr lang="nb-NO">
              <a:ea typeface="+mn-lt"/>
              <a:cs typeface="+mn-lt"/>
            </a:endParaRPr>
          </a:p>
          <a:p>
            <a:r>
              <a:rPr lang="nb-NO" sz="1200" dirty="0">
                <a:ea typeface="+mn-lt"/>
                <a:cs typeface="+mn-lt"/>
              </a:rPr>
              <a:t>og gjerne hele høgskolen skal tas.</a:t>
            </a:r>
            <a:endParaRPr lang="nb-NO" sz="1200" dirty="0">
              <a:cs typeface="Calibri"/>
            </a:endParaRPr>
          </a:p>
          <a:p>
            <a:endParaRPr lang="nb-NO" sz="1200">
              <a:ea typeface="+mn-lt"/>
              <a:cs typeface="+mn-lt"/>
            </a:endParaRPr>
          </a:p>
          <a:p>
            <a:r>
              <a:rPr lang="nb-NO" sz="1200" dirty="0">
                <a:ea typeface="+mn-lt"/>
                <a:cs typeface="+mn-lt"/>
              </a:rPr>
              <a:t>Det at du engasjerer deg, setter deg i en unik posisjon til å påvirke ditt eget fag- og studiemiljø. </a:t>
            </a:r>
          </a:p>
          <a:p>
            <a:r>
              <a:rPr lang="nb-NO" sz="1200" dirty="0">
                <a:ea typeface="+mn-lt"/>
                <a:cs typeface="+mn-lt"/>
              </a:rPr>
              <a:t>Slik kan hverdagen bli enda bedre for deg og dine medstudenter. Det er bare når vi sammen hever stemmen og tar ansvar, at ting blir bedre! Studentene er likeverdige partnere i arbeidet med å gjøre Høgskolen bedre, </a:t>
            </a:r>
            <a:endParaRPr lang="nb-NO" dirty="0">
              <a:ea typeface="+mn-lt"/>
              <a:cs typeface="+mn-lt"/>
            </a:endParaRPr>
          </a:p>
          <a:p>
            <a:r>
              <a:rPr lang="nb-NO" sz="1200" dirty="0">
                <a:ea typeface="+mn-lt"/>
                <a:cs typeface="+mn-lt"/>
              </a:rPr>
              <a:t>så ta den plassen dine medstudenter har gitt deg.</a:t>
            </a:r>
            <a:endParaRPr lang="nb-NO" sz="1200" dirty="0">
              <a:cs typeface="Calibri"/>
            </a:endParaRPr>
          </a:p>
          <a:p>
            <a:endParaRPr lang="nb-NO" sz="1200">
              <a:ea typeface="+mn-lt"/>
              <a:cs typeface="+mn-lt"/>
            </a:endParaRPr>
          </a:p>
          <a:p>
            <a:r>
              <a:rPr lang="nb-NO" sz="1200" dirty="0">
                <a:ea typeface="+mn-lt"/>
                <a:cs typeface="+mn-lt"/>
              </a:rPr>
              <a:t>I denne håndboken har vi samlet informasjon som er nyttig for deg. Som studentrepresentant i et møte </a:t>
            </a:r>
          </a:p>
          <a:p>
            <a:r>
              <a:rPr lang="nb-NO" sz="1200" dirty="0">
                <a:ea typeface="+mn-lt"/>
                <a:cs typeface="+mn-lt"/>
              </a:rPr>
              <a:t>er det du som skal tale studentmassens sak, og du kan forvente å bli lyttet til av Høgskolen. </a:t>
            </a:r>
            <a:endParaRPr lang="nb-NO">
              <a:ea typeface="+mn-lt"/>
              <a:cs typeface="+mn-lt"/>
            </a:endParaRPr>
          </a:p>
          <a:p>
            <a:r>
              <a:rPr lang="nb-NO" sz="1200" dirty="0">
                <a:ea typeface="+mn-lt"/>
                <a:cs typeface="+mn-lt"/>
              </a:rPr>
              <a:t>Vi er deres viktigste folk!</a:t>
            </a:r>
            <a:endParaRPr lang="nb-NO" sz="1200" dirty="0">
              <a:cs typeface="Calibri"/>
            </a:endParaRPr>
          </a:p>
          <a:p>
            <a:endParaRPr lang="nb-NO" sz="1200">
              <a:ea typeface="+mn-lt"/>
              <a:cs typeface="+mn-lt"/>
            </a:endParaRPr>
          </a:p>
          <a:p>
            <a:r>
              <a:rPr lang="nb-NO" sz="1200" dirty="0">
                <a:ea typeface="+mn-lt"/>
                <a:cs typeface="+mn-lt"/>
              </a:rPr>
              <a:t>Om det er noe du lurer på, eller ønsker mer informasjon må du ikke nøle med å ta kontakt. </a:t>
            </a:r>
          </a:p>
          <a:p>
            <a:r>
              <a:rPr lang="nb-NO" sz="1200" dirty="0">
                <a:ea typeface="+mn-lt"/>
                <a:cs typeface="+mn-lt"/>
              </a:rPr>
              <a:t>Enten med en kopp kaffe på studenttingets kontorer, eller via epost: </a:t>
            </a:r>
            <a:r>
              <a:rPr lang="nb-NO" sz="1200" dirty="0">
                <a:ea typeface="+mn-lt"/>
                <a:cs typeface="+mn-lt"/>
                <a:hlinkClick r:id="rId2"/>
              </a:rPr>
              <a:t>studenttinget@hvl.no</a:t>
            </a:r>
            <a:endParaRPr lang="nb-NO" sz="1200" dirty="0">
              <a:ea typeface="+mn-lt"/>
              <a:cs typeface="+mn-lt"/>
            </a:endParaRPr>
          </a:p>
          <a:p>
            <a:endParaRPr lang="nb-NO" sz="1200">
              <a:ea typeface="+mn-lt"/>
              <a:cs typeface="+mn-lt"/>
            </a:endParaRPr>
          </a:p>
          <a:p>
            <a:r>
              <a:rPr lang="nb-NO" sz="1200" dirty="0">
                <a:ea typeface="+mn-lt"/>
                <a:cs typeface="+mn-lt"/>
              </a:rPr>
              <a:t>Jeg håper du vil trives i rollen din, og ønsker deg masse lykke til som rykende fersk tillitsvalgt!</a:t>
            </a:r>
          </a:p>
          <a:p>
            <a:endParaRPr lang="nb-NO" sz="1200">
              <a:ea typeface="+mn-lt"/>
              <a:cs typeface="+mn-lt"/>
            </a:endParaRPr>
          </a:p>
          <a:p>
            <a:pPr algn="r">
              <a:lnSpc>
                <a:spcPct val="150000"/>
              </a:lnSpc>
            </a:pPr>
            <a:br>
              <a:rPr lang="nb-NO" sz="1200" dirty="0">
                <a:ea typeface="+mn-lt"/>
                <a:cs typeface="+mn-lt"/>
              </a:rPr>
            </a:br>
            <a:r>
              <a:rPr lang="nb-NO" sz="1200" dirty="0">
                <a:ea typeface="+mn-lt"/>
                <a:cs typeface="+mn-lt"/>
              </a:rPr>
              <a:t>Med vennlig hilsen </a:t>
            </a:r>
            <a:r>
              <a:rPr lang="nb-NO" sz="1200" dirty="0" err="1">
                <a:ea typeface="+mn-lt"/>
                <a:cs typeface="+mn-lt"/>
              </a:rPr>
              <a:t>Jelle</a:t>
            </a:r>
            <a:r>
              <a:rPr lang="nb-NO" sz="1200" dirty="0">
                <a:ea typeface="+mn-lt"/>
                <a:cs typeface="+mn-lt"/>
              </a:rPr>
              <a:t> Sebastian </a:t>
            </a:r>
            <a:r>
              <a:rPr lang="nb-NO" sz="1200" dirty="0" err="1">
                <a:ea typeface="+mn-lt"/>
                <a:cs typeface="+mn-lt"/>
              </a:rPr>
              <a:t>Bruin</a:t>
            </a:r>
            <a:r>
              <a:rPr lang="nb-NO" sz="1200" dirty="0">
                <a:ea typeface="+mn-lt"/>
                <a:cs typeface="+mn-lt"/>
              </a:rPr>
              <a:t>, Leder av Studenttinget</a:t>
            </a:r>
            <a:endParaRPr lang="nb-NO" dirty="0"/>
          </a:p>
        </p:txBody>
      </p:sp>
    </p:spTree>
    <p:extLst>
      <p:ext uri="{BB962C8B-B14F-4D97-AF65-F5344CB8AC3E}">
        <p14:creationId xmlns:p14="http://schemas.microsoft.com/office/powerpoint/2010/main" val="1315146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ktangel 5"/>
          <p:cNvSpPr/>
          <p:nvPr/>
        </p:nvSpPr>
        <p:spPr>
          <a:xfrm>
            <a:off x="0" y="0"/>
            <a:ext cx="7559675" cy="403058"/>
          </a:xfrm>
          <a:prstGeom prst="rect">
            <a:avLst/>
          </a:prstGeom>
          <a:solidFill>
            <a:srgbClr val="A4D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a:rPr>
              <a:t>Kontaktinfo</a:t>
            </a:r>
          </a:p>
        </p:txBody>
      </p:sp>
      <p:sp>
        <p:nvSpPr>
          <p:cNvPr id="7" name="Rektangel 6"/>
          <p:cNvSpPr/>
          <p:nvPr/>
        </p:nvSpPr>
        <p:spPr>
          <a:xfrm>
            <a:off x="248569" y="458893"/>
            <a:ext cx="7062537" cy="461665"/>
          </a:xfrm>
          <a:prstGeom prst="rect">
            <a:avLst/>
          </a:prstGeom>
        </p:spPr>
        <p:txBody>
          <a:bodyPr wrap="square">
            <a:spAutoFit/>
          </a:bodyPr>
          <a:lstStyle/>
          <a:p>
            <a:pPr fontAlgn="base"/>
            <a:endParaRPr lang="nb-NO" sz="1200" b="0" i="0">
              <a:solidFill>
                <a:srgbClr val="000000"/>
              </a:solidFill>
              <a:effectLst/>
            </a:endParaRPr>
          </a:p>
          <a:p>
            <a:pPr fontAlgn="base"/>
            <a:endParaRPr lang="nb-NO" sz="1200" b="0" i="0">
              <a:solidFill>
                <a:srgbClr val="000000"/>
              </a:solidFill>
              <a:effectLst/>
            </a:endParaRPr>
          </a:p>
        </p:txBody>
      </p:sp>
      <p:sp>
        <p:nvSpPr>
          <p:cNvPr id="2" name="Rektangel 1"/>
          <p:cNvSpPr/>
          <p:nvPr/>
        </p:nvSpPr>
        <p:spPr>
          <a:xfrm>
            <a:off x="248569" y="689725"/>
            <a:ext cx="3778250" cy="279757"/>
          </a:xfrm>
          <a:prstGeom prst="rect">
            <a:avLst/>
          </a:prstGeom>
        </p:spPr>
        <p:txBody>
          <a:bodyPr>
            <a:spAutoFit/>
          </a:bodyPr>
          <a:lstStyle/>
          <a:p>
            <a:endParaRPr lang="nb-NO"/>
          </a:p>
        </p:txBody>
      </p:sp>
      <p:sp>
        <p:nvSpPr>
          <p:cNvPr id="3" name="Rektangel 2"/>
          <p:cNvSpPr/>
          <p:nvPr/>
        </p:nvSpPr>
        <p:spPr>
          <a:xfrm>
            <a:off x="248568" y="690498"/>
            <a:ext cx="7013191" cy="4157741"/>
          </a:xfrm>
          <a:prstGeom prst="rect">
            <a:avLst/>
          </a:prstGeom>
        </p:spPr>
        <p:txBody>
          <a:bodyPr wrap="square" lIns="91440" tIns="45720" rIns="91440" bIns="45720" anchor="t">
            <a:spAutoFit/>
          </a:bodyPr>
          <a:lstStyle/>
          <a:p>
            <a:r>
              <a:rPr lang="nb-NO" sz="1200" b="1">
                <a:solidFill>
                  <a:srgbClr val="1A3A6B"/>
                </a:solidFill>
                <a:latin typeface="Oswald"/>
              </a:rPr>
              <a:t>Studenttinget på Vestlandet</a:t>
            </a:r>
          </a:p>
          <a:p>
            <a:r>
              <a:rPr lang="nb-NO" sz="1200">
                <a:cs typeface="Calibri"/>
              </a:rPr>
              <a:t>Arbeidsutvalget har kontor på hver campus og er å finne 09:00-15:00 på hverdager.</a:t>
            </a:r>
          </a:p>
          <a:p>
            <a:endParaRPr lang="nb-NO" sz="1200">
              <a:cs typeface="Calibri"/>
            </a:endParaRPr>
          </a:p>
          <a:p>
            <a:r>
              <a:rPr lang="nb-NO" sz="1200">
                <a:cs typeface="Calibri"/>
              </a:rPr>
              <a:t>Nettside: </a:t>
            </a:r>
            <a:r>
              <a:rPr lang="nb-NO" sz="1200">
                <a:cs typeface="Calibri"/>
                <a:hlinkClick r:id="rId2"/>
              </a:rPr>
              <a:t>http://www.stvl.no</a:t>
            </a:r>
            <a:r>
              <a:rPr lang="nb-NO" sz="1200">
                <a:cs typeface="Calibri"/>
              </a:rPr>
              <a:t> </a:t>
            </a:r>
          </a:p>
          <a:p>
            <a:r>
              <a:rPr lang="nb-NO" sz="1200">
                <a:ea typeface="+mn-lt"/>
                <a:cs typeface="+mn-lt"/>
              </a:rPr>
              <a:t>E-post: studenttinget@hvl.no</a:t>
            </a:r>
            <a:endParaRPr lang="nb-NO" sz="1200">
              <a:cs typeface="Calibri"/>
            </a:endParaRPr>
          </a:p>
          <a:p>
            <a:endParaRPr lang="nb-NO" sz="1200"/>
          </a:p>
          <a:p>
            <a:endParaRPr lang="nb-NO" sz="1200" b="1">
              <a:solidFill>
                <a:srgbClr val="1A3A6B"/>
              </a:solidFill>
              <a:latin typeface="Oswald"/>
            </a:endParaRPr>
          </a:p>
          <a:p>
            <a:r>
              <a:rPr lang="nb-NO" sz="1200" b="1" err="1">
                <a:solidFill>
                  <a:srgbClr val="1A3A6B"/>
                </a:solidFill>
                <a:latin typeface="Oswald"/>
              </a:rPr>
              <a:t>Studentombodet</a:t>
            </a:r>
            <a:r>
              <a:rPr lang="nb-NO" sz="1200" b="1">
                <a:solidFill>
                  <a:srgbClr val="1A3A6B"/>
                </a:solidFill>
                <a:latin typeface="Oswald"/>
              </a:rPr>
              <a:t>:</a:t>
            </a:r>
            <a:endParaRPr lang="nb-NO" sz="1200"/>
          </a:p>
          <a:p>
            <a:r>
              <a:rPr lang="nb-NO" sz="1200" err="1"/>
              <a:t>Studentombodet</a:t>
            </a:r>
            <a:r>
              <a:rPr lang="nb-NO" sz="1200"/>
              <a:t> ved HVL gir bistand og råd om dine studentrettigheter. Dersom du er i tvil om dine rettigheter blir ivaretatt eller lurer på hva dine rettigheter er, kan du besøke nettsiden og kontakte </a:t>
            </a:r>
            <a:r>
              <a:rPr lang="nb-NO" sz="1200" err="1"/>
              <a:t>studentombodet</a:t>
            </a:r>
            <a:r>
              <a:rPr lang="nb-NO" sz="1200"/>
              <a:t>:</a:t>
            </a:r>
            <a:endParaRPr lang="nb-NO" sz="1200">
              <a:cs typeface="Calibri"/>
            </a:endParaRPr>
          </a:p>
          <a:p>
            <a:endParaRPr lang="nb-NO" sz="1200"/>
          </a:p>
          <a:p>
            <a:r>
              <a:rPr lang="nb-NO" sz="1200"/>
              <a:t>Nettside: </a:t>
            </a:r>
            <a:r>
              <a:rPr lang="nb-NO" sz="1200">
                <a:hlinkClick r:id="rId3"/>
              </a:rPr>
              <a:t>https://www.studentombodet.no/</a:t>
            </a:r>
            <a:r>
              <a:rPr lang="nb-NO" sz="1200"/>
              <a:t> </a:t>
            </a:r>
            <a:endParaRPr lang="nb-NO" sz="1200">
              <a:cs typeface="Calibri"/>
            </a:endParaRPr>
          </a:p>
          <a:p>
            <a:r>
              <a:rPr lang="nb-NO" sz="1200"/>
              <a:t>Epost: studentombodet@hvl.no</a:t>
            </a:r>
            <a:endParaRPr lang="nb-NO" sz="1200">
              <a:cs typeface="Calibri"/>
            </a:endParaRPr>
          </a:p>
          <a:p>
            <a:endParaRPr lang="nb-NO" sz="1200"/>
          </a:p>
          <a:p>
            <a:endParaRPr lang="nb-NO" sz="1200"/>
          </a:p>
          <a:p>
            <a:r>
              <a:rPr lang="nb-NO" sz="1200"/>
              <a:t>Du kan lese mer om HVL sitt systematiske arbeid </a:t>
            </a:r>
          </a:p>
          <a:p>
            <a:r>
              <a:rPr lang="nb-NO" sz="1200"/>
              <a:t>med kvalitet i utdanningene her: </a:t>
            </a:r>
            <a:endParaRPr lang="nb-NO"/>
          </a:p>
          <a:p>
            <a:endParaRPr lang="nb-NO" sz="1200"/>
          </a:p>
          <a:p>
            <a:r>
              <a:rPr lang="nb-NO" sz="1200"/>
              <a:t>Nettside: </a:t>
            </a:r>
            <a:r>
              <a:rPr lang="nb-NO" sz="1200">
                <a:hlinkClick r:id="rId4"/>
              </a:rPr>
              <a:t>https://www.hvl.no/om/kvalitet-i-utdanningane/</a:t>
            </a:r>
            <a:r>
              <a:rPr lang="nb-NO" sz="1200"/>
              <a:t>  </a:t>
            </a:r>
            <a:endParaRPr lang="nb-NO" sz="1200">
              <a:cs typeface="Calibri"/>
            </a:endParaRPr>
          </a:p>
          <a:p>
            <a:endParaRPr lang="nb-NO" sz="1200">
              <a:cs typeface="Calibri"/>
            </a:endParaRPr>
          </a:p>
          <a:p>
            <a:endParaRPr lang="nb-NO" sz="1200">
              <a:solidFill>
                <a:srgbClr val="000000"/>
              </a:solidFill>
              <a:cs typeface="Calibri"/>
            </a:endParaRPr>
          </a:p>
        </p:txBody>
      </p:sp>
      <p:pic>
        <p:nvPicPr>
          <p:cNvPr id="5" name="Bilde 4"/>
          <p:cNvPicPr>
            <a:picLocks noChangeAspect="1"/>
          </p:cNvPicPr>
          <p:nvPr/>
        </p:nvPicPr>
        <p:blipFill rotWithShape="1">
          <a:blip r:embed="rId5" cstate="print">
            <a:extLst>
              <a:ext uri="{28A0092B-C50C-407E-A947-70E740481C1C}">
                <a14:useLocalDpi xmlns:a14="http://schemas.microsoft.com/office/drawing/2010/main" val="0"/>
              </a:ext>
            </a:extLst>
          </a:blip>
          <a:srcRect l="14919" t="7959" r="15571"/>
          <a:stretch/>
        </p:blipFill>
        <p:spPr>
          <a:xfrm>
            <a:off x="4491936" y="2892998"/>
            <a:ext cx="2391169" cy="2110852"/>
          </a:xfrm>
          <a:prstGeom prst="rect">
            <a:avLst/>
          </a:prstGeom>
        </p:spPr>
      </p:pic>
    </p:spTree>
    <p:extLst>
      <p:ext uri="{BB962C8B-B14F-4D97-AF65-F5344CB8AC3E}">
        <p14:creationId xmlns:p14="http://schemas.microsoft.com/office/powerpoint/2010/main" val="1896001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e 19"/>
          <p:cNvPicPr>
            <a:picLocks noChangeAspect="1"/>
          </p:cNvPicPr>
          <p:nvPr/>
        </p:nvPicPr>
        <p:blipFill rotWithShape="1">
          <a:blip r:embed="rId2">
            <a:extLst>
              <a:ext uri="{28A0092B-C50C-407E-A947-70E740481C1C}">
                <a14:useLocalDpi xmlns:a14="http://schemas.microsoft.com/office/drawing/2010/main" val="0"/>
              </a:ext>
            </a:extLst>
          </a:blip>
          <a:srcRect l="14691"/>
          <a:stretch/>
        </p:blipFill>
        <p:spPr>
          <a:xfrm>
            <a:off x="-15240" y="0"/>
            <a:ext cx="7574915" cy="5327650"/>
          </a:xfrm>
          <a:prstGeom prst="rect">
            <a:avLst/>
          </a:prstGeom>
        </p:spPr>
      </p:pic>
      <p:sp>
        <p:nvSpPr>
          <p:cNvPr id="6" name="TekstSylinder 5"/>
          <p:cNvSpPr txBox="1"/>
          <p:nvPr/>
        </p:nvSpPr>
        <p:spPr>
          <a:xfrm>
            <a:off x="114823" y="4473323"/>
            <a:ext cx="2394309" cy="646331"/>
          </a:xfrm>
          <a:prstGeom prst="rect">
            <a:avLst/>
          </a:prstGeom>
          <a:noFill/>
        </p:spPr>
        <p:txBody>
          <a:bodyPr wrap="square" rtlCol="0">
            <a:spAutoFit/>
          </a:bodyPr>
          <a:lstStyle/>
          <a:p>
            <a:r>
              <a:rPr lang="nb-NO" sz="1200">
                <a:solidFill>
                  <a:schemeClr val="bg1"/>
                </a:solidFill>
                <a:latin typeface="Oswald" panose="02000303000000000000" pitchFamily="2" charset="0"/>
                <a:cs typeface="Arial" panose="020B0604020202020204" pitchFamily="34" charset="0"/>
              </a:rPr>
              <a:t>Studenttinget på Vestlandet</a:t>
            </a:r>
            <a:br>
              <a:rPr lang="nb-NO" sz="1200">
                <a:solidFill>
                  <a:schemeClr val="bg1"/>
                </a:solidFill>
                <a:latin typeface="Oswald" panose="02000303000000000000" pitchFamily="2" charset="0"/>
                <a:cs typeface="Arial" panose="020B0604020202020204" pitchFamily="34" charset="0"/>
              </a:rPr>
            </a:br>
            <a:r>
              <a:rPr lang="nb-NO" sz="1200">
                <a:solidFill>
                  <a:schemeClr val="bg1"/>
                </a:solidFill>
                <a:latin typeface="Oswald" panose="02000303000000000000" pitchFamily="2" charset="0"/>
                <a:cs typeface="Arial" panose="020B0604020202020204" pitchFamily="34" charset="0"/>
              </a:rPr>
              <a:t>Studenttinget@hvl.no</a:t>
            </a:r>
            <a:br>
              <a:rPr lang="nb-NO" sz="1200">
                <a:solidFill>
                  <a:schemeClr val="bg1"/>
                </a:solidFill>
                <a:latin typeface="Oswald" panose="02000303000000000000" pitchFamily="2" charset="0"/>
                <a:cs typeface="Arial" panose="020B0604020202020204" pitchFamily="34" charset="0"/>
              </a:rPr>
            </a:br>
            <a:r>
              <a:rPr lang="nb-NO" sz="1200">
                <a:solidFill>
                  <a:schemeClr val="bg1"/>
                </a:solidFill>
                <a:latin typeface="Oswald" panose="02000303000000000000" pitchFamily="2" charset="0"/>
                <a:cs typeface="Arial" panose="020B0604020202020204" pitchFamily="34" charset="0"/>
              </a:rPr>
              <a:t>Bilder: HVL, Studenttinget på Vestlandet</a:t>
            </a:r>
          </a:p>
        </p:txBody>
      </p:sp>
      <p:pic>
        <p:nvPicPr>
          <p:cNvPr id="19" name="Bild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924" y="652208"/>
            <a:ext cx="5559827" cy="2209674"/>
          </a:xfrm>
          <a:prstGeom prst="rect">
            <a:avLst/>
          </a:prstGeom>
        </p:spPr>
      </p:pic>
    </p:spTree>
    <p:extLst>
      <p:ext uri="{BB962C8B-B14F-4D97-AF65-F5344CB8AC3E}">
        <p14:creationId xmlns:p14="http://schemas.microsoft.com/office/powerpoint/2010/main" val="207698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97CA31F-38E6-46B7-9755-EFBC6F753314}"/>
              </a:ext>
            </a:extLst>
          </p:cNvPr>
          <p:cNvPicPr>
            <a:picLocks noChangeAspect="1"/>
          </p:cNvPicPr>
          <p:nvPr/>
        </p:nvPicPr>
        <p:blipFill rotWithShape="1">
          <a:blip r:embed="rId2"/>
          <a:srcRect l="63258" t="-1538" r="-867" b="3469"/>
          <a:stretch/>
        </p:blipFill>
        <p:spPr>
          <a:xfrm>
            <a:off x="5204088" y="1763181"/>
            <a:ext cx="2422561" cy="3556727"/>
          </a:xfrm>
          <a:prstGeom prst="rect">
            <a:avLst/>
          </a:prstGeom>
        </p:spPr>
      </p:pic>
      <p:sp>
        <p:nvSpPr>
          <p:cNvPr id="6" name="Rektangel 5"/>
          <p:cNvSpPr/>
          <p:nvPr/>
        </p:nvSpPr>
        <p:spPr>
          <a:xfrm>
            <a:off x="1" y="0"/>
            <a:ext cx="7559674" cy="403058"/>
          </a:xfrm>
          <a:prstGeom prst="rect">
            <a:avLst/>
          </a:prstGeom>
          <a:solidFill>
            <a:srgbClr val="59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panose="02000303000000000000" pitchFamily="2" charset="0"/>
              </a:rPr>
              <a:t>Hva er HVL?</a:t>
            </a:r>
          </a:p>
        </p:txBody>
      </p:sp>
      <p:sp>
        <p:nvSpPr>
          <p:cNvPr id="7" name="Rektangel 6"/>
          <p:cNvSpPr/>
          <p:nvPr/>
        </p:nvSpPr>
        <p:spPr>
          <a:xfrm>
            <a:off x="259249" y="553478"/>
            <a:ext cx="4596601" cy="3985706"/>
          </a:xfrm>
          <a:prstGeom prst="rect">
            <a:avLst/>
          </a:prstGeom>
        </p:spPr>
        <p:txBody>
          <a:bodyPr wrap="square" lIns="91440" tIns="45720" rIns="91440" bIns="45720" anchor="t">
            <a:spAutoFit/>
          </a:bodyPr>
          <a:lstStyle/>
          <a:p>
            <a:pPr fontAlgn="base">
              <a:spcBef>
                <a:spcPts val="600"/>
              </a:spcBef>
            </a:pPr>
            <a:r>
              <a:rPr lang="nb-NO" sz="1200" b="1">
                <a:solidFill>
                  <a:srgbClr val="1A3A6B"/>
                </a:solidFill>
                <a:latin typeface="Oswald"/>
                <a:cs typeface="Calibri"/>
              </a:rPr>
              <a:t>Høgskolen på Vestlandet</a:t>
            </a:r>
            <a:endParaRPr lang="nb-NO" sz="1200" b="1">
              <a:solidFill>
                <a:srgbClr val="1A3A6B"/>
              </a:solidFill>
              <a:latin typeface="Oswald"/>
            </a:endParaRPr>
          </a:p>
          <a:p>
            <a:pPr>
              <a:spcBef>
                <a:spcPts val="600"/>
              </a:spcBef>
            </a:pPr>
            <a:r>
              <a:rPr lang="nb-NO" sz="1200">
                <a:solidFill>
                  <a:srgbClr val="000000"/>
                </a:solidFill>
              </a:rPr>
              <a:t>Høgskolen ble e</a:t>
            </a:r>
            <a:r>
              <a:rPr lang="nb-NO" sz="1200" b="0" i="0">
                <a:solidFill>
                  <a:srgbClr val="000000"/>
                </a:solidFill>
                <a:effectLst/>
              </a:rPr>
              <a:t>tablert 1. januar 2017, </a:t>
            </a:r>
            <a:br>
              <a:rPr lang="nb-NO" sz="1200">
                <a:solidFill>
                  <a:srgbClr val="000000"/>
                </a:solidFill>
              </a:rPr>
            </a:br>
            <a:r>
              <a:rPr lang="nb-NO" sz="1200">
                <a:solidFill>
                  <a:srgbClr val="000000"/>
                </a:solidFill>
              </a:rPr>
              <a:t>da</a:t>
            </a:r>
            <a:r>
              <a:rPr lang="nb-NO" sz="1200" b="0" i="0">
                <a:solidFill>
                  <a:srgbClr val="000000"/>
                </a:solidFill>
                <a:effectLst/>
              </a:rPr>
              <a:t> Høgskolen i Sogn og Fjordane, Høgskolen i Bergen </a:t>
            </a:r>
            <a:br>
              <a:rPr lang="nb-NO" sz="1200">
                <a:solidFill>
                  <a:srgbClr val="000000"/>
                </a:solidFill>
              </a:rPr>
            </a:br>
            <a:r>
              <a:rPr lang="nb-NO" sz="1200" b="0" i="0">
                <a:solidFill>
                  <a:srgbClr val="000000"/>
                </a:solidFill>
                <a:effectLst/>
              </a:rPr>
              <a:t>og </a:t>
            </a:r>
            <a:r>
              <a:rPr lang="nb-NO" sz="1200" b="0" i="0" err="1">
                <a:solidFill>
                  <a:srgbClr val="000000"/>
                </a:solidFill>
                <a:effectLst/>
              </a:rPr>
              <a:t>Høgskulen</a:t>
            </a:r>
            <a:r>
              <a:rPr lang="nb-NO" sz="1200" b="0" i="0">
                <a:solidFill>
                  <a:srgbClr val="000000"/>
                </a:solidFill>
                <a:effectLst/>
              </a:rPr>
              <a:t> Stord/Haugesund slo seg sammen. </a:t>
            </a:r>
            <a:br>
              <a:rPr lang="nb-NO" sz="1200">
                <a:solidFill>
                  <a:srgbClr val="000000"/>
                </a:solidFill>
              </a:rPr>
            </a:br>
            <a:r>
              <a:rPr lang="nn-NO" sz="1200" b="0" i="0">
                <a:solidFill>
                  <a:srgbClr val="000000"/>
                </a:solidFill>
                <a:effectLst/>
              </a:rPr>
              <a:t>Styret er det </a:t>
            </a:r>
            <a:r>
              <a:rPr lang="nn-NO" sz="1200" b="0" i="0" err="1">
                <a:solidFill>
                  <a:srgbClr val="000000"/>
                </a:solidFill>
                <a:effectLst/>
              </a:rPr>
              <a:t>høyeste</a:t>
            </a:r>
            <a:r>
              <a:rPr lang="nn-NO" sz="1200" b="0" i="0">
                <a:solidFill>
                  <a:srgbClr val="000000"/>
                </a:solidFill>
                <a:effectLst/>
              </a:rPr>
              <a:t> </a:t>
            </a:r>
            <a:r>
              <a:rPr lang="nn-NO" sz="1200" b="0" i="0" err="1">
                <a:solidFill>
                  <a:srgbClr val="000000"/>
                </a:solidFill>
                <a:effectLst/>
              </a:rPr>
              <a:t>avgjørende</a:t>
            </a:r>
            <a:r>
              <a:rPr lang="nn-NO" sz="1200" b="0" i="0">
                <a:solidFill>
                  <a:srgbClr val="000000"/>
                </a:solidFill>
                <a:effectLst/>
              </a:rPr>
              <a:t> organet </a:t>
            </a:r>
            <a:br>
              <a:rPr lang="nn-NO" sz="1200">
                <a:solidFill>
                  <a:srgbClr val="000000"/>
                </a:solidFill>
              </a:rPr>
            </a:br>
            <a:r>
              <a:rPr lang="nn-NO" sz="1200" b="0" i="0">
                <a:solidFill>
                  <a:srgbClr val="000000"/>
                </a:solidFill>
                <a:effectLst/>
              </a:rPr>
              <a:t>ved Høgskulen på Vestlandet. Gunnar Yttri er </a:t>
            </a:r>
            <a:r>
              <a:rPr lang="nn-NO" sz="1200" b="0" i="0" err="1">
                <a:solidFill>
                  <a:srgbClr val="000000"/>
                </a:solidFill>
                <a:effectLst/>
              </a:rPr>
              <a:t>ansatt</a:t>
            </a:r>
            <a:r>
              <a:rPr lang="nn-NO" sz="1200" b="0" i="0">
                <a:solidFill>
                  <a:srgbClr val="000000"/>
                </a:solidFill>
                <a:effectLst/>
              </a:rPr>
              <a:t> rektor, </a:t>
            </a:r>
            <a:br>
              <a:rPr lang="nn-NO" sz="1200">
                <a:solidFill>
                  <a:srgbClr val="000000"/>
                </a:solidFill>
              </a:rPr>
            </a:br>
            <a:r>
              <a:rPr lang="nn-NO" sz="1200" b="0" i="0">
                <a:solidFill>
                  <a:srgbClr val="000000"/>
                </a:solidFill>
                <a:effectLst/>
              </a:rPr>
              <a:t>med </a:t>
            </a:r>
            <a:r>
              <a:rPr lang="nn-NO" sz="1200" b="0" i="0" err="1">
                <a:solidFill>
                  <a:srgbClr val="000000"/>
                </a:solidFill>
                <a:effectLst/>
              </a:rPr>
              <a:t>øverste</a:t>
            </a:r>
            <a:r>
              <a:rPr lang="nn-NO" sz="1200" b="0" i="0">
                <a:solidFill>
                  <a:srgbClr val="000000"/>
                </a:solidFill>
                <a:effectLst/>
              </a:rPr>
              <a:t> </a:t>
            </a:r>
            <a:r>
              <a:rPr lang="nn-NO" sz="1200" b="0" i="0" err="1">
                <a:solidFill>
                  <a:srgbClr val="000000"/>
                </a:solidFill>
                <a:effectLst/>
              </a:rPr>
              <a:t>faglige</a:t>
            </a:r>
            <a:r>
              <a:rPr lang="nn-NO" sz="1200" b="0" i="0">
                <a:solidFill>
                  <a:srgbClr val="000000"/>
                </a:solidFill>
                <a:effectLst/>
              </a:rPr>
              <a:t> og administrative ansvar.</a:t>
            </a:r>
            <a:endParaRPr lang="nb-NO" sz="1200" b="0" i="0">
              <a:solidFill>
                <a:srgbClr val="000000"/>
              </a:solidFill>
              <a:effectLst/>
              <a:cs typeface="Calibri"/>
            </a:endParaRPr>
          </a:p>
          <a:p>
            <a:pPr fontAlgn="base">
              <a:spcBef>
                <a:spcPts val="600"/>
              </a:spcBef>
            </a:pPr>
            <a:r>
              <a:rPr lang="nb-NO" sz="1200">
                <a:solidFill>
                  <a:srgbClr val="000000"/>
                </a:solidFill>
              </a:rPr>
              <a:t>HVL er blant de</a:t>
            </a:r>
            <a:r>
              <a:rPr lang="nb-NO" sz="1200" b="0" i="0">
                <a:solidFill>
                  <a:srgbClr val="000000"/>
                </a:solidFill>
                <a:effectLst/>
              </a:rPr>
              <a:t> største høgskolene i landet </a:t>
            </a:r>
            <a:br>
              <a:rPr lang="nb-NO" sz="1200">
                <a:solidFill>
                  <a:srgbClr val="000000"/>
                </a:solidFill>
              </a:rPr>
            </a:br>
            <a:r>
              <a:rPr lang="nb-NO" sz="1200" b="0" i="0">
                <a:solidFill>
                  <a:srgbClr val="000000"/>
                </a:solidFill>
                <a:effectLst/>
              </a:rPr>
              <a:t>med over 16 000 studenter og 1700 ansatte. </a:t>
            </a:r>
            <a:br>
              <a:rPr lang="nb-NO" sz="1200">
                <a:solidFill>
                  <a:srgbClr val="000000"/>
                </a:solidFill>
              </a:rPr>
            </a:br>
            <a:r>
              <a:rPr lang="nb-NO" sz="1200" b="0" i="0">
                <a:solidFill>
                  <a:srgbClr val="000000"/>
                </a:solidFill>
                <a:effectLst/>
              </a:rPr>
              <a:t>Vi uteksaminerer hvert år rundt 3000</a:t>
            </a:r>
            <a:r>
              <a:rPr lang="nb-NO" sz="1200">
                <a:solidFill>
                  <a:srgbClr val="000000"/>
                </a:solidFill>
              </a:rPr>
              <a:t> studenter.</a:t>
            </a:r>
            <a:endParaRPr lang="nb-NO" sz="1200" b="0" i="0">
              <a:solidFill>
                <a:srgbClr val="000000"/>
              </a:solidFill>
              <a:effectLst/>
              <a:cs typeface="Calibri"/>
            </a:endParaRPr>
          </a:p>
          <a:p>
            <a:pPr>
              <a:spcBef>
                <a:spcPts val="600"/>
              </a:spcBef>
            </a:pPr>
            <a:r>
              <a:rPr lang="nn-NO" sz="1200">
                <a:solidFill>
                  <a:srgbClr val="000000"/>
                </a:solidFill>
              </a:rPr>
              <a:t>HVL har fem </a:t>
            </a:r>
            <a:r>
              <a:rPr lang="nn-NO" sz="1200" err="1">
                <a:solidFill>
                  <a:srgbClr val="000000"/>
                </a:solidFill>
              </a:rPr>
              <a:t>campuser</a:t>
            </a:r>
            <a:r>
              <a:rPr lang="nn-NO" sz="1200">
                <a:solidFill>
                  <a:srgbClr val="000000"/>
                </a:solidFill>
              </a:rPr>
              <a:t> på Vestlandet: </a:t>
            </a:r>
            <a:br>
              <a:rPr lang="nn-NO" sz="1200">
                <a:solidFill>
                  <a:srgbClr val="000000"/>
                </a:solidFill>
              </a:rPr>
            </a:br>
            <a:r>
              <a:rPr lang="nn-NO" sz="1200">
                <a:solidFill>
                  <a:srgbClr val="000000"/>
                </a:solidFill>
              </a:rPr>
              <a:t>Førde, Sogndal, Bergen, Stord og Haugesund. </a:t>
            </a:r>
            <a:br>
              <a:rPr lang="nn-NO" sz="1200">
                <a:solidFill>
                  <a:srgbClr val="000000"/>
                </a:solidFill>
              </a:rPr>
            </a:br>
            <a:r>
              <a:rPr lang="nn-NO" sz="1200">
                <a:solidFill>
                  <a:srgbClr val="000000"/>
                </a:solidFill>
              </a:rPr>
              <a:t>Her kan du ta alt </a:t>
            </a:r>
            <a:r>
              <a:rPr lang="nn-NO" sz="1200" err="1">
                <a:solidFill>
                  <a:srgbClr val="000000"/>
                </a:solidFill>
              </a:rPr>
              <a:t>fra</a:t>
            </a:r>
            <a:r>
              <a:rPr lang="nn-NO" sz="1200">
                <a:solidFill>
                  <a:srgbClr val="000000"/>
                </a:solidFill>
              </a:rPr>
              <a:t> årsstudium til bachelor-, master- og doktorgrad. Den </a:t>
            </a:r>
            <a:r>
              <a:rPr lang="nn-NO" sz="1200" err="1">
                <a:solidFill>
                  <a:srgbClr val="000000"/>
                </a:solidFill>
              </a:rPr>
              <a:t>overordnede</a:t>
            </a:r>
            <a:r>
              <a:rPr lang="nn-NO" sz="1200">
                <a:solidFill>
                  <a:srgbClr val="000000"/>
                </a:solidFill>
              </a:rPr>
              <a:t> ambisjonen til HVL er å bli et universitet </a:t>
            </a:r>
            <a:br>
              <a:rPr lang="nn-NO" sz="1200">
                <a:solidFill>
                  <a:srgbClr val="000000"/>
                </a:solidFill>
              </a:rPr>
            </a:br>
            <a:r>
              <a:rPr lang="nn-NO" sz="1200">
                <a:solidFill>
                  <a:srgbClr val="000000"/>
                </a:solidFill>
              </a:rPr>
              <a:t>med en </a:t>
            </a:r>
            <a:r>
              <a:rPr lang="nn-NO" sz="1200" err="1">
                <a:solidFill>
                  <a:srgbClr val="000000"/>
                </a:solidFill>
              </a:rPr>
              <a:t>tydelig</a:t>
            </a:r>
            <a:r>
              <a:rPr lang="nn-NO" sz="1200">
                <a:solidFill>
                  <a:srgbClr val="000000"/>
                </a:solidFill>
              </a:rPr>
              <a:t> profesjons- og </a:t>
            </a:r>
            <a:r>
              <a:rPr lang="nn-NO" sz="1200" err="1">
                <a:solidFill>
                  <a:srgbClr val="000000"/>
                </a:solidFill>
              </a:rPr>
              <a:t>arbeidslivsrettet</a:t>
            </a:r>
            <a:r>
              <a:rPr lang="nn-NO" sz="1200">
                <a:solidFill>
                  <a:srgbClr val="000000"/>
                </a:solidFill>
              </a:rPr>
              <a:t> profil. </a:t>
            </a:r>
            <a:endParaRPr lang="nn-NO"/>
          </a:p>
          <a:p>
            <a:pPr>
              <a:spcBef>
                <a:spcPts val="600"/>
              </a:spcBef>
            </a:pPr>
            <a:r>
              <a:rPr lang="nn-NO" sz="1200">
                <a:solidFill>
                  <a:srgbClr val="000000"/>
                </a:solidFill>
              </a:rPr>
              <a:t>HVL har fire </a:t>
            </a:r>
            <a:r>
              <a:rPr lang="nn-NO" sz="1200" err="1">
                <a:solidFill>
                  <a:srgbClr val="000000"/>
                </a:solidFill>
              </a:rPr>
              <a:t>fakulteter</a:t>
            </a:r>
            <a:r>
              <a:rPr lang="nn-NO" sz="1200">
                <a:solidFill>
                  <a:srgbClr val="000000"/>
                </a:solidFill>
              </a:rPr>
              <a:t>, med </a:t>
            </a:r>
            <a:r>
              <a:rPr lang="nn-NO" sz="1200" err="1">
                <a:solidFill>
                  <a:srgbClr val="000000"/>
                </a:solidFill>
              </a:rPr>
              <a:t>underliggende</a:t>
            </a:r>
            <a:r>
              <a:rPr lang="nn-NO" sz="1200">
                <a:solidFill>
                  <a:srgbClr val="000000"/>
                </a:solidFill>
              </a:rPr>
              <a:t> </a:t>
            </a:r>
            <a:r>
              <a:rPr lang="nn-NO" sz="1200" err="1">
                <a:solidFill>
                  <a:srgbClr val="000000"/>
                </a:solidFill>
              </a:rPr>
              <a:t>institutter</a:t>
            </a:r>
            <a:r>
              <a:rPr lang="nn-NO" sz="1200">
                <a:solidFill>
                  <a:srgbClr val="000000"/>
                </a:solidFill>
              </a:rPr>
              <a:t>. </a:t>
            </a:r>
            <a:br>
              <a:rPr lang="nn-NO" sz="1200">
                <a:solidFill>
                  <a:srgbClr val="000000"/>
                </a:solidFill>
              </a:rPr>
            </a:br>
            <a:r>
              <a:rPr lang="nn-NO" sz="1200" err="1">
                <a:solidFill>
                  <a:srgbClr val="000000"/>
                </a:solidFill>
              </a:rPr>
              <a:t>Hvert</a:t>
            </a:r>
            <a:r>
              <a:rPr lang="nn-NO" sz="1200">
                <a:solidFill>
                  <a:srgbClr val="000000"/>
                </a:solidFill>
              </a:rPr>
              <a:t> fakultet </a:t>
            </a:r>
            <a:r>
              <a:rPr lang="nn-NO" sz="1200" err="1">
                <a:solidFill>
                  <a:srgbClr val="000000"/>
                </a:solidFill>
              </a:rPr>
              <a:t>ledes</a:t>
            </a:r>
            <a:r>
              <a:rPr lang="nn-NO" sz="1200">
                <a:solidFill>
                  <a:srgbClr val="000000"/>
                </a:solidFill>
              </a:rPr>
              <a:t> av en dekan som har ansvar </a:t>
            </a:r>
            <a:br>
              <a:rPr lang="nn-NO" sz="1200">
                <a:solidFill>
                  <a:srgbClr val="000000"/>
                </a:solidFill>
              </a:rPr>
            </a:br>
            <a:r>
              <a:rPr lang="nn-NO" sz="1200">
                <a:solidFill>
                  <a:srgbClr val="000000"/>
                </a:solidFill>
              </a:rPr>
              <a:t>for det som skjer på fakultetet. </a:t>
            </a:r>
            <a:endParaRPr lang="nb-NO" sz="1200">
              <a:solidFill>
                <a:srgbClr val="000000"/>
              </a:solidFill>
              <a:cs typeface="Calibri"/>
            </a:endParaRPr>
          </a:p>
          <a:p>
            <a:pPr fontAlgn="base">
              <a:spcBef>
                <a:spcPts val="600"/>
              </a:spcBef>
            </a:pPr>
            <a:endParaRPr lang="nn-NO" sz="1200">
              <a:solidFill>
                <a:srgbClr val="000000"/>
              </a:solidFill>
            </a:endParaRPr>
          </a:p>
        </p:txBody>
      </p:sp>
      <p:pic>
        <p:nvPicPr>
          <p:cNvPr id="5" name="Bilde 4">
            <a:extLst>
              <a:ext uri="{FF2B5EF4-FFF2-40B4-BE49-F238E27FC236}">
                <a16:creationId xmlns:a16="http://schemas.microsoft.com/office/drawing/2014/main" id="{D44FFD8A-E4D1-4495-BF20-064EC3775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2465" y="557634"/>
            <a:ext cx="3040585" cy="770281"/>
          </a:xfrm>
          <a:prstGeom prst="rect">
            <a:avLst/>
          </a:prstGeom>
        </p:spPr>
      </p:pic>
    </p:spTree>
    <p:extLst>
      <p:ext uri="{BB962C8B-B14F-4D97-AF65-F5344CB8AC3E}">
        <p14:creationId xmlns:p14="http://schemas.microsoft.com/office/powerpoint/2010/main" val="772389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p:cNvSpPr/>
          <p:nvPr/>
        </p:nvSpPr>
        <p:spPr>
          <a:xfrm>
            <a:off x="1" y="0"/>
            <a:ext cx="7559674" cy="403058"/>
          </a:xfrm>
          <a:prstGeom prst="rect">
            <a:avLst/>
          </a:prstGeom>
          <a:solidFill>
            <a:srgbClr val="26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panose="02000303000000000000" pitchFamily="2" charset="0"/>
              </a:rPr>
              <a:t>Organisasjonsstrukturen ved HVL</a:t>
            </a:r>
          </a:p>
        </p:txBody>
      </p:sp>
      <p:sp>
        <p:nvSpPr>
          <p:cNvPr id="5" name="Rektangel 4"/>
          <p:cNvSpPr/>
          <p:nvPr/>
        </p:nvSpPr>
        <p:spPr>
          <a:xfrm>
            <a:off x="259809" y="527740"/>
            <a:ext cx="3732882" cy="4247317"/>
          </a:xfrm>
          <a:prstGeom prst="rect">
            <a:avLst/>
          </a:prstGeom>
        </p:spPr>
        <p:txBody>
          <a:bodyPr wrap="square" lIns="91440" tIns="45720" rIns="91440" bIns="45720" anchor="t">
            <a:spAutoFit/>
          </a:bodyPr>
          <a:lstStyle/>
          <a:p>
            <a:pPr fontAlgn="base">
              <a:spcBef>
                <a:spcPts val="600"/>
              </a:spcBef>
            </a:pPr>
            <a:r>
              <a:rPr lang="nb-NO" sz="1200" b="1" dirty="0">
                <a:solidFill>
                  <a:srgbClr val="1A3A6B"/>
                </a:solidFill>
                <a:latin typeface="Oswald" panose="02000303000000000000"/>
              </a:rPr>
              <a:t>Høgskolestyret</a:t>
            </a:r>
          </a:p>
          <a:p>
            <a:pPr fontAlgn="base">
              <a:spcBef>
                <a:spcPts val="600"/>
              </a:spcBef>
            </a:pPr>
            <a:r>
              <a:rPr lang="nb-NO" sz="1200" dirty="0">
                <a:solidFill>
                  <a:srgbClr val="000000"/>
                </a:solidFill>
              </a:rPr>
              <a:t>Høgskolestyret er det øverste avgjørende organ ved Høgskolen på Vestlandet. Styret har som ansvar å kvalitetssikre all virksomhet, og at driften er i samsvar med de lover og regler som sentrale styremakter har laget.</a:t>
            </a:r>
            <a:endParaRPr lang="nb-NO" sz="1200" dirty="0">
              <a:solidFill>
                <a:srgbClr val="000000"/>
              </a:solidFill>
              <a:cs typeface="Calibri"/>
            </a:endParaRPr>
          </a:p>
          <a:p>
            <a:pPr fontAlgn="base">
              <a:spcBef>
                <a:spcPts val="600"/>
              </a:spcBef>
            </a:pPr>
            <a:endParaRPr lang="nb-NO" sz="1200">
              <a:solidFill>
                <a:srgbClr val="000000"/>
              </a:solidFill>
            </a:endParaRPr>
          </a:p>
          <a:p>
            <a:pPr fontAlgn="base">
              <a:spcBef>
                <a:spcPts val="600"/>
              </a:spcBef>
            </a:pPr>
            <a:r>
              <a:rPr lang="nb-NO" sz="1200" b="1" dirty="0">
                <a:solidFill>
                  <a:srgbClr val="1A3A6B"/>
                </a:solidFill>
                <a:latin typeface="Oswald" panose="02000303000000000000"/>
              </a:rPr>
              <a:t>Rektor og rektoratet</a:t>
            </a:r>
          </a:p>
          <a:p>
            <a:pPr fontAlgn="base">
              <a:spcBef>
                <a:spcPts val="600"/>
              </a:spcBef>
            </a:pPr>
            <a:r>
              <a:rPr lang="nb-NO" sz="1200" dirty="0">
                <a:solidFill>
                  <a:srgbClr val="000000"/>
                </a:solidFill>
              </a:rPr>
              <a:t>Rektor fungerer som «daglig leder» og jobber med de sakene som høgskolestyret vedtar. Dette gjør rektor i samarbeid med et eget utvalg som kalles rektorat. Rektoratet består av prorektorene og to administrasjonsdirektører og ledes av rektor.</a:t>
            </a:r>
            <a:endParaRPr lang="nb-NO" sz="1200" dirty="0">
              <a:solidFill>
                <a:srgbClr val="000000"/>
              </a:solidFill>
              <a:cs typeface="Calibri"/>
            </a:endParaRPr>
          </a:p>
          <a:p>
            <a:pPr fontAlgn="base">
              <a:spcBef>
                <a:spcPts val="600"/>
              </a:spcBef>
            </a:pPr>
            <a:r>
              <a:rPr lang="nb-NO" sz="1200" dirty="0">
                <a:solidFill>
                  <a:srgbClr val="000000"/>
                </a:solidFill>
              </a:rPr>
              <a:t>En prorektor er formelt stedfortrederen for rektor og har ansvar for et spesifikt område. HVL har tre prorektorer: en for utdanning, en for forskning, og en for regional utvikling. Deres ansvarsområder går på tvers av fakultetene og campusene.</a:t>
            </a:r>
            <a:endParaRPr lang="nb-NO" sz="1200" dirty="0">
              <a:solidFill>
                <a:srgbClr val="000000"/>
              </a:solidFill>
              <a:cs typeface="Calibri"/>
            </a:endParaRPr>
          </a:p>
          <a:p>
            <a:pPr fontAlgn="base">
              <a:spcBef>
                <a:spcPts val="600"/>
              </a:spcBef>
            </a:pPr>
            <a:r>
              <a:rPr lang="nb-NO" sz="1200" dirty="0">
                <a:solidFill>
                  <a:srgbClr val="000000"/>
                </a:solidFill>
              </a:rPr>
              <a:t>HVL har to direktører: en for økonomi og arealforvaltning og en organisasjonsdirektør.</a:t>
            </a:r>
            <a:endParaRPr lang="nb-NO" sz="1200" dirty="0">
              <a:solidFill>
                <a:srgbClr val="000000"/>
              </a:solidFill>
              <a:cs typeface="Calibri"/>
            </a:endParaRPr>
          </a:p>
        </p:txBody>
      </p:sp>
      <p:pic>
        <p:nvPicPr>
          <p:cNvPr id="2" name="Bilde 1">
            <a:extLst>
              <a:ext uri="{FF2B5EF4-FFF2-40B4-BE49-F238E27FC236}">
                <a16:creationId xmlns:a16="http://schemas.microsoft.com/office/drawing/2014/main" id="{4EA19410-8504-4E82-82C5-57A564CDFA64}"/>
              </a:ext>
            </a:extLst>
          </p:cNvPr>
          <p:cNvPicPr>
            <a:picLocks noChangeAspect="1"/>
          </p:cNvPicPr>
          <p:nvPr/>
        </p:nvPicPr>
        <p:blipFill rotWithShape="1">
          <a:blip r:embed="rId2"/>
          <a:srcRect l="10077" t="2412" r="33053"/>
          <a:stretch/>
        </p:blipFill>
        <p:spPr>
          <a:xfrm>
            <a:off x="4434213" y="995819"/>
            <a:ext cx="2577553" cy="2486225"/>
          </a:xfrm>
          <a:prstGeom prst="rect">
            <a:avLst/>
          </a:prstGeom>
        </p:spPr>
      </p:pic>
    </p:spTree>
    <p:extLst>
      <p:ext uri="{BB962C8B-B14F-4D97-AF65-F5344CB8AC3E}">
        <p14:creationId xmlns:p14="http://schemas.microsoft.com/office/powerpoint/2010/main" val="401172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p:cNvSpPr/>
          <p:nvPr/>
        </p:nvSpPr>
        <p:spPr>
          <a:xfrm>
            <a:off x="263770" y="629655"/>
            <a:ext cx="6831028" cy="3477875"/>
          </a:xfrm>
          <a:prstGeom prst="rect">
            <a:avLst/>
          </a:prstGeom>
        </p:spPr>
        <p:txBody>
          <a:bodyPr wrap="square" lIns="91440" tIns="45720" rIns="91440" bIns="45720" anchor="t">
            <a:spAutoFit/>
          </a:bodyPr>
          <a:lstStyle/>
          <a:p>
            <a:pPr fontAlgn="base">
              <a:spcBef>
                <a:spcPts val="600"/>
              </a:spcBef>
            </a:pPr>
            <a:r>
              <a:rPr lang="nb-NO" sz="1200" b="1" dirty="0">
                <a:solidFill>
                  <a:srgbClr val="1A3A6B"/>
                </a:solidFill>
                <a:latin typeface="Oswald" panose="02000303000000000000"/>
              </a:rPr>
              <a:t>Fakultetene</a:t>
            </a:r>
          </a:p>
          <a:p>
            <a:pPr fontAlgn="base">
              <a:spcBef>
                <a:spcPts val="600"/>
              </a:spcBef>
            </a:pPr>
            <a:r>
              <a:rPr lang="nb-NO" sz="1200" dirty="0">
                <a:solidFill>
                  <a:srgbClr val="000000"/>
                </a:solidFill>
              </a:rPr>
              <a:t>Et fakultet kan betraktes som en underavdeling av HVL som er rettet mot undervisning og forsking. Sammen fungerer de som hovedmotoren til HVL. Det er fakultetene som stiller med kompetansen HVL profilerer seg med, det er fakultetene som vurderer antall studieplasser per studie, og det er fakultetene som har ansvar for at lærerne har de faglige, forsker, og pedagogiske kompetanse. Fakultetene har det øverste ansvaret for fag og studier. HVL har 4 fakultet:</a:t>
            </a:r>
            <a:endParaRPr lang="nb-NO" sz="1200" dirty="0">
              <a:solidFill>
                <a:srgbClr val="000000"/>
              </a:solidFill>
              <a:cs typeface="Calibri"/>
            </a:endParaRPr>
          </a:p>
          <a:p>
            <a:pPr fontAlgn="base">
              <a:spcBef>
                <a:spcPts val="600"/>
              </a:spcBef>
            </a:pPr>
            <a:endParaRPr lang="nb-NO" sz="1200">
              <a:solidFill>
                <a:srgbClr val="000000"/>
              </a:solidFill>
            </a:endParaRPr>
          </a:p>
          <a:p>
            <a:pPr marL="171450" indent="-171450" fontAlgn="base">
              <a:spcBef>
                <a:spcPts val="600"/>
              </a:spcBef>
              <a:buFont typeface="Arial" panose="020B0604020202020204" pitchFamily="34" charset="0"/>
              <a:buChar char="•"/>
            </a:pPr>
            <a:r>
              <a:rPr lang="nb-NO" sz="1200" b="1" dirty="0">
                <a:solidFill>
                  <a:srgbClr val="1A3A6B"/>
                </a:solidFill>
              </a:rPr>
              <a:t>F</a:t>
            </a:r>
            <a:r>
              <a:rPr lang="nb-NO" sz="1200" dirty="0">
                <a:solidFill>
                  <a:srgbClr val="000000"/>
                </a:solidFill>
              </a:rPr>
              <a:t>akultetet for </a:t>
            </a:r>
            <a:r>
              <a:rPr lang="nb-NO" sz="1200" b="1" dirty="0">
                <a:solidFill>
                  <a:srgbClr val="1A3A6B"/>
                </a:solidFill>
              </a:rPr>
              <a:t>L</a:t>
            </a:r>
            <a:r>
              <a:rPr lang="nb-NO" sz="1200" dirty="0">
                <a:solidFill>
                  <a:srgbClr val="000000"/>
                </a:solidFill>
              </a:rPr>
              <a:t>ærerutdanning, </a:t>
            </a:r>
            <a:r>
              <a:rPr lang="nb-NO" sz="1200" b="1" dirty="0">
                <a:solidFill>
                  <a:srgbClr val="1A3A6B"/>
                </a:solidFill>
              </a:rPr>
              <a:t>K</a:t>
            </a:r>
            <a:r>
              <a:rPr lang="nb-NO" sz="1200" dirty="0">
                <a:solidFill>
                  <a:srgbClr val="000000"/>
                </a:solidFill>
              </a:rPr>
              <a:t>ultur og </a:t>
            </a:r>
            <a:r>
              <a:rPr lang="nb-NO" sz="1200" b="1" dirty="0">
                <a:solidFill>
                  <a:srgbClr val="1A3A6B"/>
                </a:solidFill>
              </a:rPr>
              <a:t>I</a:t>
            </a:r>
            <a:r>
              <a:rPr lang="nb-NO" sz="1200" dirty="0">
                <a:solidFill>
                  <a:srgbClr val="000000"/>
                </a:solidFill>
              </a:rPr>
              <a:t>drett (FLKI)</a:t>
            </a:r>
            <a:endParaRPr lang="nb-NO" sz="1200" dirty="0">
              <a:solidFill>
                <a:srgbClr val="000000"/>
              </a:solidFill>
              <a:cs typeface="Calibri"/>
            </a:endParaRPr>
          </a:p>
          <a:p>
            <a:pPr marL="171450" indent="-171450" fontAlgn="base">
              <a:spcBef>
                <a:spcPts val="600"/>
              </a:spcBef>
              <a:buFont typeface="Arial" panose="020B0604020202020204" pitchFamily="34" charset="0"/>
              <a:buChar char="•"/>
            </a:pPr>
            <a:r>
              <a:rPr lang="nb-NO" sz="1200" b="1" dirty="0">
                <a:solidFill>
                  <a:srgbClr val="1A3A6B"/>
                </a:solidFill>
              </a:rPr>
              <a:t>F</a:t>
            </a:r>
            <a:r>
              <a:rPr lang="nb-NO" sz="1200" dirty="0">
                <a:solidFill>
                  <a:srgbClr val="000000"/>
                </a:solidFill>
              </a:rPr>
              <a:t>akultetet for </a:t>
            </a:r>
            <a:r>
              <a:rPr lang="nb-NO" sz="1200" b="1" dirty="0">
                <a:solidFill>
                  <a:srgbClr val="1A3A6B"/>
                </a:solidFill>
              </a:rPr>
              <a:t>H</a:t>
            </a:r>
            <a:r>
              <a:rPr lang="nb-NO" sz="1200" dirty="0">
                <a:solidFill>
                  <a:srgbClr val="000000"/>
                </a:solidFill>
              </a:rPr>
              <a:t>else- og </a:t>
            </a:r>
            <a:r>
              <a:rPr lang="nb-NO" sz="1200" b="1" dirty="0">
                <a:solidFill>
                  <a:srgbClr val="1A3A6B"/>
                </a:solidFill>
              </a:rPr>
              <a:t>S</a:t>
            </a:r>
            <a:r>
              <a:rPr lang="nb-NO" sz="1200" dirty="0">
                <a:solidFill>
                  <a:srgbClr val="000000"/>
                </a:solidFill>
              </a:rPr>
              <a:t>osialvitenskap (FHS)</a:t>
            </a:r>
            <a:endParaRPr lang="nb-NO" sz="1200" dirty="0">
              <a:solidFill>
                <a:srgbClr val="000000"/>
              </a:solidFill>
              <a:cs typeface="Calibri"/>
            </a:endParaRPr>
          </a:p>
          <a:p>
            <a:pPr marL="171450" indent="-171450" fontAlgn="base">
              <a:spcBef>
                <a:spcPts val="600"/>
              </a:spcBef>
              <a:buFont typeface="Arial" panose="020B0604020202020204" pitchFamily="34" charset="0"/>
              <a:buChar char="•"/>
            </a:pPr>
            <a:r>
              <a:rPr lang="nb-NO" sz="1200" b="1" dirty="0">
                <a:solidFill>
                  <a:srgbClr val="1A3A6B"/>
                </a:solidFill>
              </a:rPr>
              <a:t>F</a:t>
            </a:r>
            <a:r>
              <a:rPr lang="nb-NO" sz="1200" dirty="0">
                <a:solidFill>
                  <a:srgbClr val="000000"/>
                </a:solidFill>
              </a:rPr>
              <a:t>akultetet for </a:t>
            </a:r>
            <a:r>
              <a:rPr lang="nb-NO" sz="1200" b="1" dirty="0">
                <a:solidFill>
                  <a:srgbClr val="1A3A6B"/>
                </a:solidFill>
              </a:rPr>
              <a:t>Ø</a:t>
            </a:r>
            <a:r>
              <a:rPr lang="nb-NO" sz="1200" dirty="0">
                <a:solidFill>
                  <a:srgbClr val="000000"/>
                </a:solidFill>
              </a:rPr>
              <a:t>konomi og </a:t>
            </a:r>
            <a:r>
              <a:rPr lang="nb-NO" sz="1200" b="1" dirty="0">
                <a:solidFill>
                  <a:srgbClr val="1A3A6B"/>
                </a:solidFill>
              </a:rPr>
              <a:t>S</a:t>
            </a:r>
            <a:r>
              <a:rPr lang="nb-NO" sz="1200" dirty="0">
                <a:solidFill>
                  <a:srgbClr val="000000"/>
                </a:solidFill>
              </a:rPr>
              <a:t>amfunnvitens (FØS)</a:t>
            </a:r>
            <a:endParaRPr lang="nb-NO" sz="1200" dirty="0">
              <a:solidFill>
                <a:srgbClr val="000000"/>
              </a:solidFill>
              <a:cs typeface="Calibri"/>
            </a:endParaRPr>
          </a:p>
          <a:p>
            <a:pPr marL="171450" indent="-171450" fontAlgn="base">
              <a:spcBef>
                <a:spcPts val="600"/>
              </a:spcBef>
              <a:buFont typeface="Arial" panose="020B0604020202020204" pitchFamily="34" charset="0"/>
              <a:buChar char="•"/>
            </a:pPr>
            <a:r>
              <a:rPr lang="nb-NO" sz="1200" b="1" dirty="0">
                <a:solidFill>
                  <a:srgbClr val="1A3A6B"/>
                </a:solidFill>
              </a:rPr>
              <a:t>F</a:t>
            </a:r>
            <a:r>
              <a:rPr lang="nb-NO" sz="1200" dirty="0">
                <a:solidFill>
                  <a:srgbClr val="000000"/>
                </a:solidFill>
              </a:rPr>
              <a:t>akultetet for </a:t>
            </a:r>
            <a:r>
              <a:rPr lang="nb-NO" sz="1200" b="1" dirty="0">
                <a:solidFill>
                  <a:srgbClr val="1A3A6B"/>
                </a:solidFill>
              </a:rPr>
              <a:t>I</a:t>
            </a:r>
            <a:r>
              <a:rPr lang="nb-NO" sz="1200" dirty="0">
                <a:solidFill>
                  <a:srgbClr val="000000"/>
                </a:solidFill>
              </a:rPr>
              <a:t>ngeniør og </a:t>
            </a:r>
            <a:r>
              <a:rPr lang="nb-NO" sz="1200" b="1" dirty="0">
                <a:solidFill>
                  <a:srgbClr val="1A3A6B"/>
                </a:solidFill>
              </a:rPr>
              <a:t>N</a:t>
            </a:r>
            <a:r>
              <a:rPr lang="nb-NO" sz="1200" dirty="0">
                <a:solidFill>
                  <a:srgbClr val="000000"/>
                </a:solidFill>
              </a:rPr>
              <a:t>aturvitenskap (FIN)</a:t>
            </a:r>
            <a:endParaRPr lang="nb-NO" sz="1200" dirty="0">
              <a:solidFill>
                <a:srgbClr val="000000"/>
              </a:solidFill>
              <a:cs typeface="Calibri"/>
            </a:endParaRPr>
          </a:p>
          <a:p>
            <a:pPr fontAlgn="base">
              <a:spcBef>
                <a:spcPts val="600"/>
              </a:spcBef>
            </a:pPr>
            <a:endParaRPr lang="nb-NO" sz="1200">
              <a:solidFill>
                <a:srgbClr val="000000"/>
              </a:solidFill>
            </a:endParaRPr>
          </a:p>
          <a:p>
            <a:pPr fontAlgn="base">
              <a:spcBef>
                <a:spcPts val="600"/>
              </a:spcBef>
            </a:pPr>
            <a:r>
              <a:rPr lang="nb-NO" sz="1200" dirty="0">
                <a:solidFill>
                  <a:srgbClr val="000000"/>
                </a:solidFill>
              </a:rPr>
              <a:t>Et fakultet ledes av dekan. Dekanen samarbeider med flere prodekaner, som hver har ansvar for et spesifikt område innenfor fakultetet. Alle fakultetene har en prodekan for forskning, en prodekan for utdanning og en prodekan for regional utvikling. Dekanen sammen med prodekanene, kalles for et dekanat.</a:t>
            </a:r>
            <a:endParaRPr lang="nb-NO" sz="1200" dirty="0">
              <a:solidFill>
                <a:srgbClr val="000000"/>
              </a:solidFill>
              <a:cs typeface="Calibri"/>
            </a:endParaRPr>
          </a:p>
        </p:txBody>
      </p:sp>
      <p:sp>
        <p:nvSpPr>
          <p:cNvPr id="5" name="Rektangel 4"/>
          <p:cNvSpPr/>
          <p:nvPr/>
        </p:nvSpPr>
        <p:spPr>
          <a:xfrm>
            <a:off x="1" y="0"/>
            <a:ext cx="7559674" cy="403058"/>
          </a:xfrm>
          <a:prstGeom prst="rect">
            <a:avLst/>
          </a:prstGeom>
          <a:solidFill>
            <a:srgbClr val="0F7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latin typeface="Oswald" panose="02000303000000000000" pitchFamily="2" charset="0"/>
              </a:rPr>
              <a:t>Organisasjonsstrukturen ved HVL</a:t>
            </a:r>
          </a:p>
        </p:txBody>
      </p:sp>
    </p:spTree>
    <p:extLst>
      <p:ext uri="{BB962C8B-B14F-4D97-AF65-F5344CB8AC3E}">
        <p14:creationId xmlns:p14="http://schemas.microsoft.com/office/powerpoint/2010/main" val="2402693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8" name="Rectangle 12">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7784" cy="5327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a:extLst>
              <a:ext uri="{FF2B5EF4-FFF2-40B4-BE49-F238E27FC236}">
                <a16:creationId xmlns:a16="http://schemas.microsoft.com/office/drawing/2014/main" id="{20CB23B3-682E-4360-A68D-559DAA8845E6}"/>
              </a:ext>
            </a:extLst>
          </p:cNvPr>
          <p:cNvPicPr>
            <a:picLocks noChangeAspect="1"/>
          </p:cNvPicPr>
          <p:nvPr/>
        </p:nvPicPr>
        <p:blipFill rotWithShape="1">
          <a:blip r:embed="rId2"/>
          <a:srcRect l="22923" t="-138" r="4764" b="6250"/>
          <a:stretch/>
        </p:blipFill>
        <p:spPr>
          <a:xfrm>
            <a:off x="-28874" y="219066"/>
            <a:ext cx="1890301" cy="2853827"/>
          </a:xfrm>
          <a:prstGeom prst="rect">
            <a:avLst/>
          </a:prstGeom>
        </p:spPr>
      </p:pic>
      <p:pic>
        <p:nvPicPr>
          <p:cNvPr id="7" name="Bilde 6">
            <a:extLst>
              <a:ext uri="{FF2B5EF4-FFF2-40B4-BE49-F238E27FC236}">
                <a16:creationId xmlns:a16="http://schemas.microsoft.com/office/drawing/2014/main" id="{76F4AF73-62C7-4C06-B443-AC63DDB7624A}"/>
              </a:ext>
            </a:extLst>
          </p:cNvPr>
          <p:cNvPicPr>
            <a:picLocks noChangeAspect="1"/>
          </p:cNvPicPr>
          <p:nvPr/>
        </p:nvPicPr>
        <p:blipFill rotWithShape="1">
          <a:blip r:embed="rId3"/>
          <a:srcRect l="-524" t="20000" r="1190" b="16923"/>
          <a:stretch/>
        </p:blipFill>
        <p:spPr>
          <a:xfrm>
            <a:off x="1974195" y="364178"/>
            <a:ext cx="1857913" cy="1375837"/>
          </a:xfrm>
          <a:prstGeom prst="rect">
            <a:avLst/>
          </a:prstGeom>
        </p:spPr>
      </p:pic>
      <p:pic>
        <p:nvPicPr>
          <p:cNvPr id="2" name="Bilde 1"/>
          <p:cNvPicPr>
            <a:picLocks noChangeAspect="1"/>
          </p:cNvPicPr>
          <p:nvPr/>
        </p:nvPicPr>
        <p:blipFill rotWithShape="1">
          <a:blip r:embed="rId4" cstate="print">
            <a:extLst>
              <a:ext uri="{28A0092B-C50C-407E-A947-70E740481C1C}">
                <a14:useLocalDpi xmlns:a14="http://schemas.microsoft.com/office/drawing/2010/main" val="0"/>
              </a:ext>
            </a:extLst>
          </a:blip>
          <a:srcRect l="28013" r="14394" b="3"/>
          <a:stretch/>
        </p:blipFill>
        <p:spPr>
          <a:xfrm>
            <a:off x="20" y="3169546"/>
            <a:ext cx="1862072" cy="2158104"/>
          </a:xfrm>
          <a:prstGeom prst="rect">
            <a:avLst/>
          </a:prstGeom>
        </p:spPr>
      </p:pic>
      <p:pic>
        <p:nvPicPr>
          <p:cNvPr id="6" name="Bilde 5">
            <a:extLst>
              <a:ext uri="{FF2B5EF4-FFF2-40B4-BE49-F238E27FC236}">
                <a16:creationId xmlns:a16="http://schemas.microsoft.com/office/drawing/2014/main" id="{D045F019-796E-4CF5-BFDC-D297EEEBE011}"/>
              </a:ext>
            </a:extLst>
          </p:cNvPr>
          <p:cNvPicPr>
            <a:picLocks noChangeAspect="1"/>
          </p:cNvPicPr>
          <p:nvPr/>
        </p:nvPicPr>
        <p:blipFill rotWithShape="1">
          <a:blip r:embed="rId5"/>
          <a:srcRect r="7" b="25305"/>
          <a:stretch/>
        </p:blipFill>
        <p:spPr>
          <a:xfrm>
            <a:off x="1971924" y="1860604"/>
            <a:ext cx="1870267" cy="1596684"/>
          </a:xfrm>
          <a:prstGeom prst="rect">
            <a:avLst/>
          </a:prstGeom>
        </p:spPr>
      </p:pic>
      <p:pic>
        <p:nvPicPr>
          <p:cNvPr id="8" name="Bilde 7">
            <a:extLst>
              <a:ext uri="{FF2B5EF4-FFF2-40B4-BE49-F238E27FC236}">
                <a16:creationId xmlns:a16="http://schemas.microsoft.com/office/drawing/2014/main" id="{93B960C1-076E-431C-B428-F327DBB1C5F1}"/>
              </a:ext>
            </a:extLst>
          </p:cNvPr>
          <p:cNvPicPr>
            <a:picLocks noChangeAspect="1"/>
          </p:cNvPicPr>
          <p:nvPr/>
        </p:nvPicPr>
        <p:blipFill rotWithShape="1">
          <a:blip r:embed="rId6"/>
          <a:srcRect r="7" b="19002"/>
          <a:stretch/>
        </p:blipFill>
        <p:spPr>
          <a:xfrm>
            <a:off x="1971924" y="3596230"/>
            <a:ext cx="1870268" cy="1731420"/>
          </a:xfrm>
          <a:prstGeom prst="rect">
            <a:avLst/>
          </a:prstGeom>
        </p:spPr>
      </p:pic>
      <p:sp>
        <p:nvSpPr>
          <p:cNvPr id="5" name="Rektangel 4"/>
          <p:cNvSpPr/>
          <p:nvPr/>
        </p:nvSpPr>
        <p:spPr>
          <a:xfrm>
            <a:off x="-28053" y="-4952"/>
            <a:ext cx="7592804" cy="375947"/>
          </a:xfrm>
          <a:prstGeom prst="rect">
            <a:avLst/>
          </a:prstGeom>
          <a:solidFill>
            <a:srgbClr val="1A3A6B"/>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defTabSz="914400">
              <a:lnSpc>
                <a:spcPct val="90000"/>
              </a:lnSpc>
              <a:spcBef>
                <a:spcPct val="0"/>
              </a:spcBef>
              <a:spcAft>
                <a:spcPts val="600"/>
              </a:spcAft>
            </a:pPr>
            <a:r>
              <a:rPr lang="en-US" sz="1600" kern="1200" err="1">
                <a:solidFill>
                  <a:schemeClr val="bg1"/>
                </a:solidFill>
                <a:latin typeface="Oswald"/>
                <a:ea typeface="+mj-ea"/>
                <a:cs typeface="+mj-cs"/>
              </a:rPr>
              <a:t>Organisasjonsstrukturen</a:t>
            </a:r>
            <a:r>
              <a:rPr lang="en-US" sz="1600" kern="1200">
                <a:solidFill>
                  <a:schemeClr val="bg1"/>
                </a:solidFill>
                <a:latin typeface="Oswald"/>
                <a:ea typeface="+mj-ea"/>
                <a:cs typeface="+mj-cs"/>
              </a:rPr>
              <a:t> </a:t>
            </a:r>
            <a:r>
              <a:rPr lang="en-US" sz="1600" kern="1200" err="1">
                <a:solidFill>
                  <a:schemeClr val="bg1"/>
                </a:solidFill>
                <a:latin typeface="Oswald"/>
                <a:ea typeface="+mj-ea"/>
                <a:cs typeface="+mj-cs"/>
              </a:rPr>
              <a:t>ved</a:t>
            </a:r>
            <a:r>
              <a:rPr lang="en-US" sz="1600" kern="1200">
                <a:solidFill>
                  <a:schemeClr val="bg1"/>
                </a:solidFill>
                <a:latin typeface="Oswald"/>
                <a:ea typeface="+mj-ea"/>
                <a:cs typeface="+mj-cs"/>
              </a:rPr>
              <a:t> HVL</a:t>
            </a:r>
            <a:endParaRPr lang="en-US" sz="1600" kern="1200">
              <a:solidFill>
                <a:schemeClr val="bg1"/>
              </a:solidFill>
              <a:latin typeface="Oswald"/>
              <a:ea typeface="+mj-ea"/>
              <a:cs typeface="Calibri Light"/>
            </a:endParaRPr>
          </a:p>
        </p:txBody>
      </p:sp>
      <p:sp>
        <p:nvSpPr>
          <p:cNvPr id="9" name="TekstSylinder 8">
            <a:extLst>
              <a:ext uri="{FF2B5EF4-FFF2-40B4-BE49-F238E27FC236}">
                <a16:creationId xmlns:a16="http://schemas.microsoft.com/office/drawing/2014/main" id="{9D8F141E-C428-CC76-5025-0054EE7F0AE0}"/>
              </a:ext>
            </a:extLst>
          </p:cNvPr>
          <p:cNvSpPr txBox="1"/>
          <p:nvPr/>
        </p:nvSpPr>
        <p:spPr>
          <a:xfrm>
            <a:off x="4026405" y="738537"/>
            <a:ext cx="3156358" cy="394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nb-NO" sz="1200" b="1">
                <a:solidFill>
                  <a:srgbClr val="1A3A6B"/>
                </a:solidFill>
                <a:latin typeface="Oswald"/>
                <a:ea typeface="+mn-lt"/>
                <a:cs typeface="+mn-lt"/>
              </a:rPr>
              <a:t>Institutt </a:t>
            </a:r>
            <a:endParaRPr lang="nb-NO" b="1">
              <a:solidFill>
                <a:srgbClr val="1A3A6B"/>
              </a:solidFill>
              <a:latin typeface="Oswald"/>
            </a:endParaRPr>
          </a:p>
          <a:p>
            <a:pPr>
              <a:lnSpc>
                <a:spcPct val="150000"/>
              </a:lnSpc>
            </a:pPr>
            <a:r>
              <a:rPr lang="nb-NO" sz="1200">
                <a:ea typeface="+mn-lt"/>
                <a:cs typeface="+mn-lt"/>
              </a:rPr>
              <a:t>Et institutt er en undergruppe til et fakultet, og har ansvar for et utvalg av studier som tilhører fakultetet. De følger opp den generelle utviklingen til de enkeltstudiene instituttet har ansvar for. Et institutt ledes av en instituttleder. </a:t>
            </a:r>
            <a:endParaRPr lang="nb-NO">
              <a:cs typeface="Calibri" panose="020F0502020204030204"/>
            </a:endParaRPr>
          </a:p>
          <a:p>
            <a:pPr>
              <a:lnSpc>
                <a:spcPct val="150000"/>
              </a:lnSpc>
            </a:pPr>
            <a:r>
              <a:rPr lang="nb-NO" sz="1200">
                <a:ea typeface="+mn-lt"/>
                <a:cs typeface="+mn-lt"/>
              </a:rPr>
              <a:t>  </a:t>
            </a:r>
            <a:endParaRPr lang="nb-NO">
              <a:cs typeface="Calibri" panose="020F0502020204030204"/>
            </a:endParaRPr>
          </a:p>
          <a:p>
            <a:pPr>
              <a:lnSpc>
                <a:spcPct val="150000"/>
              </a:lnSpc>
            </a:pPr>
            <a:r>
              <a:rPr lang="nb-NO" sz="1200" b="1">
                <a:solidFill>
                  <a:srgbClr val="1A3A6B"/>
                </a:solidFill>
                <a:latin typeface="Oswald"/>
                <a:ea typeface="+mn-lt"/>
                <a:cs typeface="+mn-lt"/>
              </a:rPr>
              <a:t>Fagseksjon</a:t>
            </a:r>
            <a:r>
              <a:rPr lang="nb-NO" sz="1200">
                <a:ea typeface="+mn-lt"/>
                <a:cs typeface="+mn-lt"/>
              </a:rPr>
              <a:t> </a:t>
            </a:r>
            <a:endParaRPr lang="nb-NO">
              <a:cs typeface="Calibri" panose="020F0502020204030204"/>
            </a:endParaRPr>
          </a:p>
          <a:p>
            <a:pPr>
              <a:lnSpc>
                <a:spcPct val="150000"/>
              </a:lnSpc>
            </a:pPr>
            <a:r>
              <a:rPr lang="nb-NO" sz="1200">
                <a:ea typeface="+mn-lt"/>
                <a:cs typeface="+mn-lt"/>
              </a:rPr>
              <a:t>En fagseksjon er en undergruppe av et institutt, og har et faglig ansvar for de studiene som tilhører fagseksjonen. De jobber gjerne med timeplaner, studieprogrammer, </a:t>
            </a:r>
            <a:r>
              <a:rPr lang="nb-NO" sz="1200" err="1">
                <a:ea typeface="+mn-lt"/>
                <a:cs typeface="+mn-lt"/>
              </a:rPr>
              <a:t>kvalitetssikrer</a:t>
            </a:r>
            <a:r>
              <a:rPr lang="nb-NO" sz="1200">
                <a:ea typeface="+mn-lt"/>
                <a:cs typeface="+mn-lt"/>
              </a:rPr>
              <a:t> praksis, har ansvar for valg av klassetillitsvalgte, og har personalansvar for sine fagansatte. </a:t>
            </a:r>
            <a:endParaRPr lang="nb-NO">
              <a:cs typeface="Calibri" panose="020F0502020204030204"/>
            </a:endParaRPr>
          </a:p>
        </p:txBody>
      </p:sp>
    </p:spTree>
    <p:extLst>
      <p:ext uri="{BB962C8B-B14F-4D97-AF65-F5344CB8AC3E}">
        <p14:creationId xmlns:p14="http://schemas.microsoft.com/office/powerpoint/2010/main" val="164761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4A3311-8706-A1B4-2CD7-809EA36552E3}"/>
              </a:ext>
            </a:extLst>
          </p:cNvPr>
          <p:cNvPicPr>
            <a:picLocks noChangeAspect="1"/>
          </p:cNvPicPr>
          <p:nvPr/>
        </p:nvPicPr>
        <p:blipFill>
          <a:blip r:embed="rId3"/>
          <a:stretch>
            <a:fillRect/>
          </a:stretch>
        </p:blipFill>
        <p:spPr>
          <a:xfrm>
            <a:off x="176271" y="660400"/>
            <a:ext cx="7370306" cy="4112514"/>
          </a:xfrm>
          <a:prstGeom prst="rect">
            <a:avLst/>
          </a:prstGeom>
        </p:spPr>
      </p:pic>
    </p:spTree>
    <p:extLst>
      <p:ext uri="{BB962C8B-B14F-4D97-AF65-F5344CB8AC3E}">
        <p14:creationId xmlns:p14="http://schemas.microsoft.com/office/powerpoint/2010/main" val="3574034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1230513-7710-428D-B80D-C580BFEC71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59675" cy="5327650"/>
          </a:xfrm>
          <a:prstGeom prst="rect">
            <a:avLst/>
          </a:prstGeom>
        </p:spPr>
      </p:pic>
    </p:spTree>
    <p:extLst>
      <p:ext uri="{BB962C8B-B14F-4D97-AF65-F5344CB8AC3E}">
        <p14:creationId xmlns:p14="http://schemas.microsoft.com/office/powerpoint/2010/main" val="33625772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CAFFC4F78F58F4EA9E9CC2A19CF4398" ma:contentTypeVersion="13" ma:contentTypeDescription="Opprett et nytt dokument." ma:contentTypeScope="" ma:versionID="20f05c3624d34f43af4789a92d6a8be2">
  <xsd:schema xmlns:xsd="http://www.w3.org/2001/XMLSchema" xmlns:xs="http://www.w3.org/2001/XMLSchema" xmlns:p="http://schemas.microsoft.com/office/2006/metadata/properties" xmlns:ns2="fa75e9d1-45da-4a2a-9964-396ebe24c187" xmlns:ns3="e4c062a4-c69b-499f-84f4-74c24a2ae4c2" targetNamespace="http://schemas.microsoft.com/office/2006/metadata/properties" ma:root="true" ma:fieldsID="c94033454cb5a82f513a24ddcd2b891f" ns2:_="" ns3:_="">
    <xsd:import namespace="fa75e9d1-45da-4a2a-9964-396ebe24c187"/>
    <xsd:import namespace="e4c062a4-c69b-499f-84f4-74c24a2ae4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75e9d1-45da-4a2a-9964-396ebe24c1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c062a4-c69b-499f-84f4-74c24a2ae4c2"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41C9F0-EBAF-4532-B1C6-19CC963CBE7F}">
  <ds:schemaRefs>
    <ds:schemaRef ds:uri="http://schemas.microsoft.com/sharepoint/v3/contenttype/forms"/>
  </ds:schemaRefs>
</ds:datastoreItem>
</file>

<file path=customXml/itemProps2.xml><?xml version="1.0" encoding="utf-8"?>
<ds:datastoreItem xmlns:ds="http://schemas.openxmlformats.org/officeDocument/2006/customXml" ds:itemID="{11C79A6B-2476-4C89-B5F1-DCB1107D7771}"/>
</file>

<file path=customXml/itemProps3.xml><?xml version="1.0" encoding="utf-8"?>
<ds:datastoreItem xmlns:ds="http://schemas.openxmlformats.org/officeDocument/2006/customXml" ds:itemID="{671DCE85-7034-483C-A1C3-86FD081BD09E}">
  <ds:schemaRefs>
    <ds:schemaRef ds:uri="106c31c2-e06c-4dd5-830f-9e02509418ec"/>
    <ds:schemaRef ds:uri="c1b6d4e0-b1e4-4d3d-917f-f8ee0cd7b9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TotalTime>
  <Words>3025</Words>
  <Application>Microsoft Office PowerPoint</Application>
  <PresentationFormat>Custom</PresentationFormat>
  <Paragraphs>299</Paragraphs>
  <Slides>31</Slides>
  <Notes>8</Notes>
  <HiddenSlides>7</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Oswald</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Hogskolen i Bergen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Kristian Hovd Sjøli</dc:creator>
  <cp:lastModifiedBy>Jelle Sebastian Bruin</cp:lastModifiedBy>
  <cp:revision>108</cp:revision>
  <cp:lastPrinted>2019-05-07T11:14:09Z</cp:lastPrinted>
  <dcterms:created xsi:type="dcterms:W3CDTF">2019-05-07T07:49:12Z</dcterms:created>
  <dcterms:modified xsi:type="dcterms:W3CDTF">2022-08-25T09:21:12Z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0x0101008CAFFC4F78F58F4EA9E9CC2A19CF4398</vt:lpwstr>
  </property>
  <property fmtid="{D5CDD505-2E9C-101B-9397-08002B2CF9AE}" pid="3" name="MediaServiceImageTags">
    <vt:lpwstr/>
  </property>
</Properties>
</file>