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82" r:id="rId5"/>
    <p:sldId id="288" r:id="rId6"/>
    <p:sldId id="269" r:id="rId7"/>
    <p:sldId id="290" r:id="rId8"/>
    <p:sldId id="291" r:id="rId9"/>
    <p:sldId id="292" r:id="rId10"/>
    <p:sldId id="294" r:id="rId11"/>
    <p:sldId id="293" r:id="rId12"/>
    <p:sldId id="281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/>
    <p:restoredTop sz="94680"/>
  </p:normalViewPr>
  <p:slideViewPr>
    <p:cSldViewPr snapToGrid="0" snapToObjects="1">
      <p:cViewPr varScale="1">
        <p:scale>
          <a:sx n="108" d="100"/>
          <a:sy n="108" d="100"/>
        </p:scale>
        <p:origin x="10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D36EF-256D-47D6-BECC-0A7D17F3C35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EE30DC-95BB-4695-B532-85F261F7E24A}">
      <dgm:prSet/>
      <dgm:spPr/>
      <dgm:t>
        <a:bodyPr/>
        <a:lstStyle/>
        <a:p>
          <a:r>
            <a:rPr lang="nb-NO" b="1"/>
            <a:t>Kap. 2. Opptaksgrunnlag</a:t>
          </a:r>
          <a:br>
            <a:rPr lang="nb-NO" b="1"/>
          </a:br>
          <a:r>
            <a:rPr lang="nb-NO"/>
            <a:t>§ 2-4 (3): Opptaksgrunnlag vidareutdanning </a:t>
          </a:r>
          <a:br>
            <a:rPr lang="nb-NO"/>
          </a:br>
          <a:r>
            <a:rPr lang="nb-NO"/>
            <a:t>- nytt tredje ledd- vidareutdanningar som blir undervist på eit framandspråk (engelsk), kan krav om norskkunnskapar fråvikast</a:t>
          </a:r>
          <a:br>
            <a:rPr lang="nb-NO"/>
          </a:br>
          <a:endParaRPr lang="en-US"/>
        </a:p>
      </dgm:t>
    </dgm:pt>
    <dgm:pt modelId="{D4874DAA-06C2-4CCB-9A53-35F8B933E9F0}" type="parTrans" cxnId="{7A981B7C-37BE-423A-855F-5217240B9505}">
      <dgm:prSet/>
      <dgm:spPr/>
      <dgm:t>
        <a:bodyPr/>
        <a:lstStyle/>
        <a:p>
          <a:endParaRPr lang="en-US"/>
        </a:p>
      </dgm:t>
    </dgm:pt>
    <dgm:pt modelId="{6CF7D220-5FB3-4ED3-9352-D0136FA2AAD6}" type="sibTrans" cxnId="{7A981B7C-37BE-423A-855F-5217240B9505}">
      <dgm:prSet/>
      <dgm:spPr/>
      <dgm:t>
        <a:bodyPr/>
        <a:lstStyle/>
        <a:p>
          <a:endParaRPr lang="en-US"/>
        </a:p>
      </dgm:t>
    </dgm:pt>
    <dgm:pt modelId="{8ED7E547-4AD3-4200-B127-863B501C2EE6}">
      <dgm:prSet/>
      <dgm:spPr/>
      <dgm:t>
        <a:bodyPr/>
        <a:lstStyle/>
        <a:p>
          <a:r>
            <a:rPr lang="nb-NO" b="1"/>
            <a:t>Kap. 3. Realkompetanse</a:t>
          </a:r>
          <a:br>
            <a:rPr lang="nb-NO"/>
          </a:br>
          <a:r>
            <a:rPr lang="nb-NO"/>
            <a:t>- krav til praksis</a:t>
          </a:r>
          <a:br>
            <a:rPr lang="nb-NO"/>
          </a:br>
          <a:r>
            <a:rPr lang="nb-NO"/>
            <a:t>- engelskkrav</a:t>
          </a:r>
          <a:br>
            <a:rPr lang="nb-NO"/>
          </a:br>
          <a:r>
            <a:rPr lang="nb-NO"/>
            <a:t>- norskkrav</a:t>
          </a:r>
          <a:br>
            <a:rPr lang="nb-NO"/>
          </a:br>
          <a:r>
            <a:rPr lang="nb-NO"/>
            <a:t>- motivasjonsbrev</a:t>
          </a:r>
          <a:br>
            <a:rPr lang="nb-NO"/>
          </a:br>
          <a:r>
            <a:rPr lang="nb-NO"/>
            <a:t>- yrkesfagleg PPU</a:t>
          </a:r>
          <a:endParaRPr lang="en-US"/>
        </a:p>
      </dgm:t>
    </dgm:pt>
    <dgm:pt modelId="{DCE45F2A-B1E2-4D61-A91E-EDB1C3FE8FC1}" type="parTrans" cxnId="{862E5F39-2D36-4B25-A7C5-18BC9917BAE1}">
      <dgm:prSet/>
      <dgm:spPr/>
      <dgm:t>
        <a:bodyPr/>
        <a:lstStyle/>
        <a:p>
          <a:endParaRPr lang="en-US"/>
        </a:p>
      </dgm:t>
    </dgm:pt>
    <dgm:pt modelId="{54BB34E1-758A-4F61-9AE9-85B5368E14AC}" type="sibTrans" cxnId="{862E5F39-2D36-4B25-A7C5-18BC9917BAE1}">
      <dgm:prSet/>
      <dgm:spPr/>
      <dgm:t>
        <a:bodyPr/>
        <a:lstStyle/>
        <a:p>
          <a:endParaRPr lang="en-US"/>
        </a:p>
      </dgm:t>
    </dgm:pt>
    <dgm:pt modelId="{D23E6CCC-F340-479B-89A9-40BC7DD42D21}">
      <dgm:prSet/>
      <dgm:spPr/>
      <dgm:t>
        <a:bodyPr/>
        <a:lstStyle/>
        <a:p>
          <a:endParaRPr lang="en-US" dirty="0"/>
        </a:p>
      </dgm:t>
    </dgm:pt>
    <dgm:pt modelId="{A5C8A24D-531D-4313-81F8-74B3BC5D60DD}" type="parTrans" cxnId="{EA8FD51E-09CE-4F4C-97A2-C46D4EBE2793}">
      <dgm:prSet/>
      <dgm:spPr/>
      <dgm:t>
        <a:bodyPr/>
        <a:lstStyle/>
        <a:p>
          <a:endParaRPr lang="en-US"/>
        </a:p>
      </dgm:t>
    </dgm:pt>
    <dgm:pt modelId="{9B5E781D-4258-41BA-A09A-13F0982980BC}" type="sibTrans" cxnId="{EA8FD51E-09CE-4F4C-97A2-C46D4EBE2793}">
      <dgm:prSet/>
      <dgm:spPr/>
      <dgm:t>
        <a:bodyPr/>
        <a:lstStyle/>
        <a:p>
          <a:endParaRPr lang="en-US"/>
        </a:p>
      </dgm:t>
    </dgm:pt>
    <dgm:pt modelId="{49D11E4E-16AC-4F0E-95BE-953991B5C597}" type="pres">
      <dgm:prSet presAssocID="{505D36EF-256D-47D6-BECC-0A7D17F3C35C}" presName="vert0" presStyleCnt="0">
        <dgm:presLayoutVars>
          <dgm:dir/>
          <dgm:animOne val="branch"/>
          <dgm:animLvl val="lvl"/>
        </dgm:presLayoutVars>
      </dgm:prSet>
      <dgm:spPr/>
    </dgm:pt>
    <dgm:pt modelId="{1376BA4C-EABB-4D36-B861-097C05895616}" type="pres">
      <dgm:prSet presAssocID="{D3EE30DC-95BB-4695-B532-85F261F7E24A}" presName="thickLine" presStyleLbl="alignNode1" presStyleIdx="0" presStyleCnt="3"/>
      <dgm:spPr/>
    </dgm:pt>
    <dgm:pt modelId="{E2D71423-CBF5-47A3-903F-C3FB1E0B0DD6}" type="pres">
      <dgm:prSet presAssocID="{D3EE30DC-95BB-4695-B532-85F261F7E24A}" presName="horz1" presStyleCnt="0"/>
      <dgm:spPr/>
    </dgm:pt>
    <dgm:pt modelId="{76158A55-8BF3-421D-9CF1-83D458B3F926}" type="pres">
      <dgm:prSet presAssocID="{D3EE30DC-95BB-4695-B532-85F261F7E24A}" presName="tx1" presStyleLbl="revTx" presStyleIdx="0" presStyleCnt="3"/>
      <dgm:spPr/>
    </dgm:pt>
    <dgm:pt modelId="{65314660-19DD-47C0-9A22-336CF9E1BCF2}" type="pres">
      <dgm:prSet presAssocID="{D3EE30DC-95BB-4695-B532-85F261F7E24A}" presName="vert1" presStyleCnt="0"/>
      <dgm:spPr/>
    </dgm:pt>
    <dgm:pt modelId="{52D57107-E733-4942-9FA0-02CCA80AA0FD}" type="pres">
      <dgm:prSet presAssocID="{8ED7E547-4AD3-4200-B127-863B501C2EE6}" presName="thickLine" presStyleLbl="alignNode1" presStyleIdx="1" presStyleCnt="3"/>
      <dgm:spPr/>
    </dgm:pt>
    <dgm:pt modelId="{F6A4017C-D76A-4FA8-B1D6-A65338B19EA9}" type="pres">
      <dgm:prSet presAssocID="{8ED7E547-4AD3-4200-B127-863B501C2EE6}" presName="horz1" presStyleCnt="0"/>
      <dgm:spPr/>
    </dgm:pt>
    <dgm:pt modelId="{EB03D7E9-6E41-4E41-8024-DAD8B379E4C3}" type="pres">
      <dgm:prSet presAssocID="{8ED7E547-4AD3-4200-B127-863B501C2EE6}" presName="tx1" presStyleLbl="revTx" presStyleIdx="1" presStyleCnt="3"/>
      <dgm:spPr/>
    </dgm:pt>
    <dgm:pt modelId="{B7ACEBED-19B2-4C0B-A607-117AE30E579B}" type="pres">
      <dgm:prSet presAssocID="{8ED7E547-4AD3-4200-B127-863B501C2EE6}" presName="vert1" presStyleCnt="0"/>
      <dgm:spPr/>
    </dgm:pt>
    <dgm:pt modelId="{1EF42AA5-36CC-498E-B8C3-74D61F24E886}" type="pres">
      <dgm:prSet presAssocID="{D23E6CCC-F340-479B-89A9-40BC7DD42D21}" presName="thickLine" presStyleLbl="alignNode1" presStyleIdx="2" presStyleCnt="3"/>
      <dgm:spPr/>
    </dgm:pt>
    <dgm:pt modelId="{9DA93D5E-5C4A-496C-A3DA-79992108A47C}" type="pres">
      <dgm:prSet presAssocID="{D23E6CCC-F340-479B-89A9-40BC7DD42D21}" presName="horz1" presStyleCnt="0"/>
      <dgm:spPr/>
    </dgm:pt>
    <dgm:pt modelId="{991B444F-F8E1-4509-AB62-06809150E409}" type="pres">
      <dgm:prSet presAssocID="{D23E6CCC-F340-479B-89A9-40BC7DD42D21}" presName="tx1" presStyleLbl="revTx" presStyleIdx="2" presStyleCnt="3"/>
      <dgm:spPr/>
    </dgm:pt>
    <dgm:pt modelId="{B3683F35-9839-46E6-BC1A-A1379C47EB5A}" type="pres">
      <dgm:prSet presAssocID="{D23E6CCC-F340-479B-89A9-40BC7DD42D21}" presName="vert1" presStyleCnt="0"/>
      <dgm:spPr/>
    </dgm:pt>
  </dgm:ptLst>
  <dgm:cxnLst>
    <dgm:cxn modelId="{EA8FD51E-09CE-4F4C-97A2-C46D4EBE2793}" srcId="{505D36EF-256D-47D6-BECC-0A7D17F3C35C}" destId="{D23E6CCC-F340-479B-89A9-40BC7DD42D21}" srcOrd="2" destOrd="0" parTransId="{A5C8A24D-531D-4313-81F8-74B3BC5D60DD}" sibTransId="{9B5E781D-4258-41BA-A09A-13F0982980BC}"/>
    <dgm:cxn modelId="{862E5F39-2D36-4B25-A7C5-18BC9917BAE1}" srcId="{505D36EF-256D-47D6-BECC-0A7D17F3C35C}" destId="{8ED7E547-4AD3-4200-B127-863B501C2EE6}" srcOrd="1" destOrd="0" parTransId="{DCE45F2A-B1E2-4D61-A91E-EDB1C3FE8FC1}" sibTransId="{54BB34E1-758A-4F61-9AE9-85B5368E14AC}"/>
    <dgm:cxn modelId="{6AA53E5F-E180-4F98-AD52-82D55B7AE7C4}" type="presOf" srcId="{505D36EF-256D-47D6-BECC-0A7D17F3C35C}" destId="{49D11E4E-16AC-4F0E-95BE-953991B5C597}" srcOrd="0" destOrd="0" presId="urn:microsoft.com/office/officeart/2008/layout/LinedList"/>
    <dgm:cxn modelId="{7A981B7C-37BE-423A-855F-5217240B9505}" srcId="{505D36EF-256D-47D6-BECC-0A7D17F3C35C}" destId="{D3EE30DC-95BB-4695-B532-85F261F7E24A}" srcOrd="0" destOrd="0" parTransId="{D4874DAA-06C2-4CCB-9A53-35F8B933E9F0}" sibTransId="{6CF7D220-5FB3-4ED3-9352-D0136FA2AAD6}"/>
    <dgm:cxn modelId="{F8346CCB-5139-469E-B0A4-19D4DCD19D03}" type="presOf" srcId="{D23E6CCC-F340-479B-89A9-40BC7DD42D21}" destId="{991B444F-F8E1-4509-AB62-06809150E409}" srcOrd="0" destOrd="0" presId="urn:microsoft.com/office/officeart/2008/layout/LinedList"/>
    <dgm:cxn modelId="{3A5762DE-2871-4706-8FF4-7908E1868CD6}" type="presOf" srcId="{D3EE30DC-95BB-4695-B532-85F261F7E24A}" destId="{76158A55-8BF3-421D-9CF1-83D458B3F926}" srcOrd="0" destOrd="0" presId="urn:microsoft.com/office/officeart/2008/layout/LinedList"/>
    <dgm:cxn modelId="{3DA761E5-5A85-47C9-823E-6C262CE2FC4C}" type="presOf" srcId="{8ED7E547-4AD3-4200-B127-863B501C2EE6}" destId="{EB03D7E9-6E41-4E41-8024-DAD8B379E4C3}" srcOrd="0" destOrd="0" presId="urn:microsoft.com/office/officeart/2008/layout/LinedList"/>
    <dgm:cxn modelId="{013DECDE-2510-4977-BA48-AAC9D669A7B0}" type="presParOf" srcId="{49D11E4E-16AC-4F0E-95BE-953991B5C597}" destId="{1376BA4C-EABB-4D36-B861-097C05895616}" srcOrd="0" destOrd="0" presId="urn:microsoft.com/office/officeart/2008/layout/LinedList"/>
    <dgm:cxn modelId="{0E37B610-4F21-4E30-8EF1-EF21BF25B394}" type="presParOf" srcId="{49D11E4E-16AC-4F0E-95BE-953991B5C597}" destId="{E2D71423-CBF5-47A3-903F-C3FB1E0B0DD6}" srcOrd="1" destOrd="0" presId="urn:microsoft.com/office/officeart/2008/layout/LinedList"/>
    <dgm:cxn modelId="{39355A80-B793-4DEF-896C-0587046562DD}" type="presParOf" srcId="{E2D71423-CBF5-47A3-903F-C3FB1E0B0DD6}" destId="{76158A55-8BF3-421D-9CF1-83D458B3F926}" srcOrd="0" destOrd="0" presId="urn:microsoft.com/office/officeart/2008/layout/LinedList"/>
    <dgm:cxn modelId="{4F8A6396-CB6D-4A27-AC83-907959286133}" type="presParOf" srcId="{E2D71423-CBF5-47A3-903F-C3FB1E0B0DD6}" destId="{65314660-19DD-47C0-9A22-336CF9E1BCF2}" srcOrd="1" destOrd="0" presId="urn:microsoft.com/office/officeart/2008/layout/LinedList"/>
    <dgm:cxn modelId="{49A9F7E8-C442-4CF3-B683-A2C7BBF1463B}" type="presParOf" srcId="{49D11E4E-16AC-4F0E-95BE-953991B5C597}" destId="{52D57107-E733-4942-9FA0-02CCA80AA0FD}" srcOrd="2" destOrd="0" presId="urn:microsoft.com/office/officeart/2008/layout/LinedList"/>
    <dgm:cxn modelId="{1CD4AAEE-2486-4E97-895F-4EEAAFE3749F}" type="presParOf" srcId="{49D11E4E-16AC-4F0E-95BE-953991B5C597}" destId="{F6A4017C-D76A-4FA8-B1D6-A65338B19EA9}" srcOrd="3" destOrd="0" presId="urn:microsoft.com/office/officeart/2008/layout/LinedList"/>
    <dgm:cxn modelId="{20386018-841C-46D6-9B8A-3294C77146A0}" type="presParOf" srcId="{F6A4017C-D76A-4FA8-B1D6-A65338B19EA9}" destId="{EB03D7E9-6E41-4E41-8024-DAD8B379E4C3}" srcOrd="0" destOrd="0" presId="urn:microsoft.com/office/officeart/2008/layout/LinedList"/>
    <dgm:cxn modelId="{B58126AE-BA84-4FA6-81E6-80B2EB11FAB7}" type="presParOf" srcId="{F6A4017C-D76A-4FA8-B1D6-A65338B19EA9}" destId="{B7ACEBED-19B2-4C0B-A607-117AE30E579B}" srcOrd="1" destOrd="0" presId="urn:microsoft.com/office/officeart/2008/layout/LinedList"/>
    <dgm:cxn modelId="{BBBA6EE3-AE42-41C9-BB4D-8496C33D74A4}" type="presParOf" srcId="{49D11E4E-16AC-4F0E-95BE-953991B5C597}" destId="{1EF42AA5-36CC-498E-B8C3-74D61F24E886}" srcOrd="4" destOrd="0" presId="urn:microsoft.com/office/officeart/2008/layout/LinedList"/>
    <dgm:cxn modelId="{2E1C8717-D082-4ACD-8A8E-80BC61BEAC6C}" type="presParOf" srcId="{49D11E4E-16AC-4F0E-95BE-953991B5C597}" destId="{9DA93D5E-5C4A-496C-A3DA-79992108A47C}" srcOrd="5" destOrd="0" presId="urn:microsoft.com/office/officeart/2008/layout/LinedList"/>
    <dgm:cxn modelId="{0A1CAC7B-CFE0-4852-B190-6AE1EB6A68F9}" type="presParOf" srcId="{9DA93D5E-5C4A-496C-A3DA-79992108A47C}" destId="{991B444F-F8E1-4509-AB62-06809150E409}" srcOrd="0" destOrd="0" presId="urn:microsoft.com/office/officeart/2008/layout/LinedList"/>
    <dgm:cxn modelId="{4320A225-C7D5-40F3-A88E-4D48C6DFEAF1}" type="presParOf" srcId="{9DA93D5E-5C4A-496C-A3DA-79992108A47C}" destId="{B3683F35-9839-46E6-BC1A-A1379C47EB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6BA4C-EABB-4D36-B861-097C05895616}">
      <dsp:nvSpPr>
        <dsp:cNvPr id="0" name=""/>
        <dsp:cNvSpPr/>
      </dsp:nvSpPr>
      <dsp:spPr>
        <a:xfrm>
          <a:off x="0" y="2469"/>
          <a:ext cx="5256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158A55-8BF3-421D-9CF1-83D458B3F926}">
      <dsp:nvSpPr>
        <dsp:cNvPr id="0" name=""/>
        <dsp:cNvSpPr/>
      </dsp:nvSpPr>
      <dsp:spPr>
        <a:xfrm>
          <a:off x="0" y="2469"/>
          <a:ext cx="5256000" cy="1684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/>
            <a:t>Kap. 2. Opptaksgrunnlag</a:t>
          </a:r>
          <a:br>
            <a:rPr lang="nb-NO" sz="1900" b="1" kern="1200"/>
          </a:br>
          <a:r>
            <a:rPr lang="nb-NO" sz="1900" kern="1200"/>
            <a:t>§ 2-4 (3): Opptaksgrunnlag vidareutdanning </a:t>
          </a:r>
          <a:br>
            <a:rPr lang="nb-NO" sz="1900" kern="1200"/>
          </a:br>
          <a:r>
            <a:rPr lang="nb-NO" sz="1900" kern="1200"/>
            <a:t>- nytt tredje ledd- vidareutdanningar som blir undervist på eit framandspråk (engelsk), kan krav om norskkunnskapar fråvikast</a:t>
          </a:r>
          <a:br>
            <a:rPr lang="nb-NO" sz="1900" kern="1200"/>
          </a:br>
          <a:endParaRPr lang="en-US" sz="1900" kern="1200"/>
        </a:p>
      </dsp:txBody>
      <dsp:txXfrm>
        <a:off x="0" y="2469"/>
        <a:ext cx="5256000" cy="1684353"/>
      </dsp:txXfrm>
    </dsp:sp>
    <dsp:sp modelId="{52D57107-E733-4942-9FA0-02CCA80AA0FD}">
      <dsp:nvSpPr>
        <dsp:cNvPr id="0" name=""/>
        <dsp:cNvSpPr/>
      </dsp:nvSpPr>
      <dsp:spPr>
        <a:xfrm>
          <a:off x="0" y="1686823"/>
          <a:ext cx="5256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03D7E9-6E41-4E41-8024-DAD8B379E4C3}">
      <dsp:nvSpPr>
        <dsp:cNvPr id="0" name=""/>
        <dsp:cNvSpPr/>
      </dsp:nvSpPr>
      <dsp:spPr>
        <a:xfrm>
          <a:off x="0" y="1686823"/>
          <a:ext cx="5256000" cy="1684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/>
            <a:t>Kap. 3. Realkompetanse</a:t>
          </a:r>
          <a:br>
            <a:rPr lang="nb-NO" sz="1900" kern="1200"/>
          </a:br>
          <a:r>
            <a:rPr lang="nb-NO" sz="1900" kern="1200"/>
            <a:t>- krav til praksis</a:t>
          </a:r>
          <a:br>
            <a:rPr lang="nb-NO" sz="1900" kern="1200"/>
          </a:br>
          <a:r>
            <a:rPr lang="nb-NO" sz="1900" kern="1200"/>
            <a:t>- engelskkrav</a:t>
          </a:r>
          <a:br>
            <a:rPr lang="nb-NO" sz="1900" kern="1200"/>
          </a:br>
          <a:r>
            <a:rPr lang="nb-NO" sz="1900" kern="1200"/>
            <a:t>- norskkrav</a:t>
          </a:r>
          <a:br>
            <a:rPr lang="nb-NO" sz="1900" kern="1200"/>
          </a:br>
          <a:r>
            <a:rPr lang="nb-NO" sz="1900" kern="1200"/>
            <a:t>- motivasjonsbrev</a:t>
          </a:r>
          <a:br>
            <a:rPr lang="nb-NO" sz="1900" kern="1200"/>
          </a:br>
          <a:r>
            <a:rPr lang="nb-NO" sz="1900" kern="1200"/>
            <a:t>- yrkesfagleg PPU</a:t>
          </a:r>
          <a:endParaRPr lang="en-US" sz="1900" kern="1200"/>
        </a:p>
      </dsp:txBody>
      <dsp:txXfrm>
        <a:off x="0" y="1686823"/>
        <a:ext cx="5256000" cy="1684353"/>
      </dsp:txXfrm>
    </dsp:sp>
    <dsp:sp modelId="{1EF42AA5-36CC-498E-B8C3-74D61F24E886}">
      <dsp:nvSpPr>
        <dsp:cNvPr id="0" name=""/>
        <dsp:cNvSpPr/>
      </dsp:nvSpPr>
      <dsp:spPr>
        <a:xfrm>
          <a:off x="0" y="3371176"/>
          <a:ext cx="5256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1B444F-F8E1-4509-AB62-06809150E409}">
      <dsp:nvSpPr>
        <dsp:cNvPr id="0" name=""/>
        <dsp:cNvSpPr/>
      </dsp:nvSpPr>
      <dsp:spPr>
        <a:xfrm>
          <a:off x="0" y="3371176"/>
          <a:ext cx="5256000" cy="1684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0" y="3371176"/>
        <a:ext cx="5256000" cy="1684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Bakgrunnen for at vi starta revisjon av forskriftene var at KD varsla at det skulle komme ny UH-lov, med </a:t>
            </a:r>
            <a:r>
              <a:rPr lang="nb-NO" dirty="0" err="1"/>
              <a:t>ein</a:t>
            </a:r>
            <a:r>
              <a:rPr lang="nb-NO" dirty="0"/>
              <a:t> NOU 2020: Ny lov om universiteter og høyskoler. Vi tenkte då at i samband med ny lov, ville det få </a:t>
            </a:r>
            <a:r>
              <a:rPr lang="nb-NO" dirty="0" err="1"/>
              <a:t>konsekvensar</a:t>
            </a:r>
            <a:r>
              <a:rPr lang="nb-NO" dirty="0"/>
              <a:t> for våre eigne forskrifter og </a:t>
            </a:r>
            <a:r>
              <a:rPr lang="nb-NO" dirty="0" err="1"/>
              <a:t>difor</a:t>
            </a:r>
            <a:r>
              <a:rPr lang="nb-NO" dirty="0"/>
              <a:t> kunne vi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setje</a:t>
            </a:r>
            <a:r>
              <a:rPr lang="nb-NO" dirty="0"/>
              <a:t> i gang </a:t>
            </a:r>
            <a:r>
              <a:rPr lang="nb-NO" dirty="0" err="1"/>
              <a:t>ein</a:t>
            </a:r>
            <a:r>
              <a:rPr lang="nb-NO" dirty="0"/>
              <a:t> slik større revisjon av forskriftene. I mars 2021 kom det </a:t>
            </a:r>
            <a:r>
              <a:rPr lang="nb-NO" dirty="0" err="1"/>
              <a:t>nokre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 /mellom anna styrking av retten til permisjon), </a:t>
            </a:r>
            <a:r>
              <a:rPr lang="nb-NO" dirty="0" err="1"/>
              <a:t>medan</a:t>
            </a:r>
            <a:r>
              <a:rPr lang="nb-NO" dirty="0"/>
              <a:t> andre vart utsett – slik kravet om to </a:t>
            </a:r>
            <a:r>
              <a:rPr lang="nb-NO" dirty="0" err="1"/>
              <a:t>sensorar</a:t>
            </a:r>
            <a:r>
              <a:rPr lang="nb-NO" dirty="0"/>
              <a:t> på eksamen med gradert karakter, der den </a:t>
            </a:r>
            <a:r>
              <a:rPr lang="nb-NO" dirty="0" err="1"/>
              <a:t>eine</a:t>
            </a:r>
            <a:r>
              <a:rPr lang="nb-NO" dirty="0"/>
              <a:t> skal </a:t>
            </a:r>
            <a:r>
              <a:rPr lang="nb-NO" dirty="0" err="1"/>
              <a:t>vera</a:t>
            </a:r>
            <a:r>
              <a:rPr lang="nb-NO" dirty="0"/>
              <a:t> ekstern. KD arbeider </a:t>
            </a:r>
            <a:r>
              <a:rPr lang="nb-NO" dirty="0" err="1"/>
              <a:t>vidare</a:t>
            </a:r>
            <a:r>
              <a:rPr lang="nb-NO" dirty="0"/>
              <a:t> med ny UH-lov, med sikte på å </a:t>
            </a:r>
            <a:r>
              <a:rPr lang="nb-NO" dirty="0" err="1"/>
              <a:t>fremje</a:t>
            </a:r>
            <a:r>
              <a:rPr lang="nb-NO" dirty="0"/>
              <a:t> nytt forslag i 2023. </a:t>
            </a:r>
          </a:p>
          <a:p>
            <a:r>
              <a:rPr lang="nb-NO" dirty="0"/>
              <a:t>I arbeidet med revisjon av forskriftene har vi hatt </a:t>
            </a:r>
            <a:r>
              <a:rPr lang="nb-NO" dirty="0" err="1"/>
              <a:t>ein</a:t>
            </a:r>
            <a:r>
              <a:rPr lang="nb-NO" dirty="0"/>
              <a:t> grundig prosess. Prorektor for utdanning </a:t>
            </a:r>
            <a:r>
              <a:rPr lang="nb-NO" dirty="0" err="1"/>
              <a:t>oppnemnde</a:t>
            </a:r>
            <a:r>
              <a:rPr lang="nb-NO" dirty="0"/>
              <a:t> tre arbeidsgrupper, som kvar </a:t>
            </a:r>
            <a:r>
              <a:rPr lang="nb-NO" dirty="0" err="1"/>
              <a:t>fekk</a:t>
            </a:r>
            <a:r>
              <a:rPr lang="nb-NO" dirty="0"/>
              <a:t> i mandat å utarbeide framlegg til </a:t>
            </a:r>
            <a:r>
              <a:rPr lang="nb-NO" dirty="0" err="1"/>
              <a:t>endringar</a:t>
            </a:r>
            <a:r>
              <a:rPr lang="nb-NO" dirty="0"/>
              <a:t>. Dei tre arbeidsgruppene var delt i områda opptak, studium og eksamen. I tillegg var det </a:t>
            </a:r>
            <a:r>
              <a:rPr lang="nb-NO" dirty="0" err="1"/>
              <a:t>oppnemnt</a:t>
            </a:r>
            <a:r>
              <a:rPr lang="nb-NO" dirty="0"/>
              <a:t> ei referansegruppe som skulle </a:t>
            </a:r>
            <a:r>
              <a:rPr lang="nb-NO" dirty="0" err="1"/>
              <a:t>gje</a:t>
            </a:r>
            <a:r>
              <a:rPr lang="nb-NO" dirty="0"/>
              <a:t> </a:t>
            </a:r>
            <a:r>
              <a:rPr lang="nb-NO" dirty="0" err="1"/>
              <a:t>innspel</a:t>
            </a:r>
            <a:r>
              <a:rPr lang="nb-NO" dirty="0"/>
              <a:t> og </a:t>
            </a:r>
            <a:r>
              <a:rPr lang="nb-NO" dirty="0" err="1"/>
              <a:t>tilbakemeldingar</a:t>
            </a:r>
            <a:r>
              <a:rPr lang="nb-NO" dirty="0"/>
              <a:t> til arbeidsgruppene. </a:t>
            </a:r>
            <a:r>
              <a:rPr lang="nb-NO" dirty="0" err="1"/>
              <a:t>Hausten</a:t>
            </a:r>
            <a:r>
              <a:rPr lang="nb-NO" dirty="0"/>
              <a:t> 2021 vart det sendt invitasjon til organisasjonen om </a:t>
            </a:r>
            <a:r>
              <a:rPr lang="nb-NO" dirty="0" err="1"/>
              <a:t>innspel</a:t>
            </a:r>
            <a:r>
              <a:rPr lang="nb-NO" dirty="0"/>
              <a:t> til revisjon av forskriftene. Arbeidsgruppene og referansegruppa utarbeidde så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høyringsnotat</a:t>
            </a:r>
            <a:r>
              <a:rPr lang="nb-NO" dirty="0"/>
              <a:t> , som vart sendt ut i januar 2022 og med </a:t>
            </a:r>
            <a:r>
              <a:rPr lang="nb-NO" dirty="0" err="1"/>
              <a:t>høyringsfrist</a:t>
            </a:r>
            <a:r>
              <a:rPr lang="nb-NO" dirty="0"/>
              <a:t> til 25. mars. Arbeidsgruppene og referansegruppa har så utarbeidd framlegg til reviderte forskrifter , som ligg ved styresaka.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99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Målet med revisjonen er </a:t>
            </a:r>
            <a:r>
              <a:rPr lang="nb-NO" dirty="0" err="1"/>
              <a:t>fleirdelt</a:t>
            </a:r>
            <a:r>
              <a:rPr lang="nb-NO" dirty="0"/>
              <a:t>. Vi </a:t>
            </a:r>
            <a:r>
              <a:rPr lang="nb-NO" dirty="0" err="1"/>
              <a:t>ønskjer</a:t>
            </a:r>
            <a:r>
              <a:rPr lang="nb-NO" dirty="0"/>
              <a:t> å </a:t>
            </a:r>
            <a:r>
              <a:rPr lang="nb-NO" dirty="0" err="1"/>
              <a:t>gjere</a:t>
            </a:r>
            <a:r>
              <a:rPr lang="nb-NO" dirty="0"/>
              <a:t> forskriftene </a:t>
            </a:r>
            <a:r>
              <a:rPr lang="nb-NO" dirty="0" err="1"/>
              <a:t>meir</a:t>
            </a:r>
            <a:r>
              <a:rPr lang="nb-NO" dirty="0"/>
              <a:t> presise, og har gjort </a:t>
            </a:r>
            <a:r>
              <a:rPr lang="nb-NO" dirty="0" err="1"/>
              <a:t>nokre</a:t>
            </a:r>
            <a:r>
              <a:rPr lang="nb-NO" dirty="0"/>
              <a:t> </a:t>
            </a:r>
            <a:r>
              <a:rPr lang="nb-NO" dirty="0" err="1"/>
              <a:t>språklege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 – slik som endra ordlyden </a:t>
            </a:r>
            <a:r>
              <a:rPr lang="nb-NO" dirty="0" err="1"/>
              <a:t>hovudregel</a:t>
            </a:r>
            <a:r>
              <a:rPr lang="nb-NO" dirty="0"/>
              <a:t> til i </a:t>
            </a:r>
            <a:r>
              <a:rPr lang="nb-NO" dirty="0" err="1"/>
              <a:t>særlege</a:t>
            </a:r>
            <a:r>
              <a:rPr lang="nb-NO" dirty="0"/>
              <a:t> tilfelle, der det </a:t>
            </a:r>
            <a:r>
              <a:rPr lang="nb-NO" dirty="0" err="1"/>
              <a:t>passar</a:t>
            </a:r>
            <a:r>
              <a:rPr lang="nb-NO" dirty="0"/>
              <a:t>. Arbeidsgruppa har også foreslått </a:t>
            </a:r>
            <a:r>
              <a:rPr lang="nb-NO" dirty="0" err="1"/>
              <a:t>endringar</a:t>
            </a:r>
            <a:r>
              <a:rPr lang="nb-NO" dirty="0"/>
              <a:t> som skal </a:t>
            </a:r>
            <a:r>
              <a:rPr lang="nb-NO" dirty="0" err="1"/>
              <a:t>gje</a:t>
            </a:r>
            <a:r>
              <a:rPr lang="nb-NO" dirty="0"/>
              <a:t> betre indre </a:t>
            </a:r>
            <a:r>
              <a:rPr lang="nb-NO" dirty="0" err="1"/>
              <a:t>samanheng</a:t>
            </a:r>
            <a:r>
              <a:rPr lang="nb-NO" dirty="0"/>
              <a:t> mellom </a:t>
            </a:r>
            <a:r>
              <a:rPr lang="nb-NO" dirty="0" err="1"/>
              <a:t>paragrafane</a:t>
            </a:r>
            <a:r>
              <a:rPr lang="nb-NO" dirty="0"/>
              <a:t>, og detaljer som </a:t>
            </a:r>
            <a:r>
              <a:rPr lang="nb-NO" dirty="0" err="1"/>
              <a:t>ikkje</a:t>
            </a:r>
            <a:r>
              <a:rPr lang="nb-NO" dirty="0"/>
              <a:t> treng å stå i forskriftene har vi foreslått å fjerne og heller flytte det til interne retningslinjer. På den måten kan vi </a:t>
            </a:r>
            <a:r>
              <a:rPr lang="nb-NO" dirty="0" err="1"/>
              <a:t>føreta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 i </a:t>
            </a:r>
            <a:r>
              <a:rPr lang="nb-NO" dirty="0" err="1"/>
              <a:t>rutinar</a:t>
            </a:r>
            <a:r>
              <a:rPr lang="nb-NO" dirty="0"/>
              <a:t>/</a:t>
            </a:r>
            <a:r>
              <a:rPr lang="nb-NO" dirty="0" err="1"/>
              <a:t>arbeidsmåtar</a:t>
            </a:r>
            <a:r>
              <a:rPr lang="nb-NO" dirty="0"/>
              <a:t>, </a:t>
            </a:r>
            <a:r>
              <a:rPr lang="nb-NO" dirty="0" err="1"/>
              <a:t>utan</a:t>
            </a:r>
            <a:r>
              <a:rPr lang="nb-NO" dirty="0"/>
              <a:t> styrevedtak og innsending til Lovdata. Det betyr at vi kan </a:t>
            </a:r>
            <a:r>
              <a:rPr lang="nb-NO" dirty="0" err="1"/>
              <a:t>vera</a:t>
            </a:r>
            <a:r>
              <a:rPr lang="nb-NO" dirty="0"/>
              <a:t> </a:t>
            </a:r>
            <a:r>
              <a:rPr lang="nb-NO" dirty="0" err="1"/>
              <a:t>meir</a:t>
            </a:r>
            <a:r>
              <a:rPr lang="nb-NO" dirty="0"/>
              <a:t> fleksible, og vi har også arbeidd med å få </a:t>
            </a:r>
            <a:r>
              <a:rPr lang="nb-NO" dirty="0" err="1"/>
              <a:t>meir</a:t>
            </a:r>
            <a:r>
              <a:rPr lang="nb-NO" dirty="0"/>
              <a:t> fleksible </a:t>
            </a:r>
            <a:r>
              <a:rPr lang="nb-NO" dirty="0" err="1"/>
              <a:t>ordningar</a:t>
            </a:r>
            <a:r>
              <a:rPr lang="nb-NO" dirty="0"/>
              <a:t>. </a:t>
            </a:r>
          </a:p>
          <a:p>
            <a:r>
              <a:rPr lang="nb-NO" dirty="0"/>
              <a:t>Etter at styret har godkjent revisjon av forskriftene, så vil det bli utarbeidd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rettleiar</a:t>
            </a:r>
            <a:r>
              <a:rPr lang="nb-NO" dirty="0"/>
              <a:t>  med </a:t>
            </a:r>
            <a:r>
              <a:rPr lang="nb-NO" dirty="0" err="1"/>
              <a:t>utfyllande</a:t>
            </a:r>
            <a:r>
              <a:rPr lang="nb-NO" dirty="0"/>
              <a:t> </a:t>
            </a:r>
            <a:r>
              <a:rPr lang="nb-NO" dirty="0" err="1"/>
              <a:t>forklaringar</a:t>
            </a:r>
            <a:r>
              <a:rPr lang="nb-NO" dirty="0"/>
              <a:t> til forskrifta. Dette vil </a:t>
            </a:r>
            <a:r>
              <a:rPr lang="nb-NO" dirty="0" err="1"/>
              <a:t>vera</a:t>
            </a:r>
            <a:r>
              <a:rPr lang="nb-NO" dirty="0"/>
              <a:t> </a:t>
            </a:r>
            <a:r>
              <a:rPr lang="nb-NO" dirty="0" err="1"/>
              <a:t>eit</a:t>
            </a:r>
            <a:r>
              <a:rPr lang="nb-NO" dirty="0"/>
              <a:t> viktig støtteverktøy for </a:t>
            </a:r>
            <a:r>
              <a:rPr lang="nb-NO" dirty="0" err="1"/>
              <a:t>sakshandsamarane</a:t>
            </a:r>
            <a:r>
              <a:rPr lang="nb-NO" dirty="0"/>
              <a:t> i </a:t>
            </a:r>
            <a:r>
              <a:rPr lang="nb-NO" dirty="0" err="1"/>
              <a:t>deira</a:t>
            </a:r>
            <a:r>
              <a:rPr lang="nb-NO" dirty="0"/>
              <a:t> arbeid.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99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Eg</a:t>
            </a:r>
            <a:r>
              <a:rPr lang="nb-NO" dirty="0"/>
              <a:t> kjem til å løfte fram </a:t>
            </a:r>
            <a:r>
              <a:rPr lang="nb-NO" dirty="0" err="1"/>
              <a:t>nokre</a:t>
            </a:r>
            <a:r>
              <a:rPr lang="nb-NO" dirty="0"/>
              <a:t> framlegg til </a:t>
            </a:r>
            <a:r>
              <a:rPr lang="nb-NO" dirty="0" err="1"/>
              <a:t>endringar</a:t>
            </a:r>
            <a:r>
              <a:rPr lang="nb-NO" dirty="0"/>
              <a:t>, og </a:t>
            </a:r>
            <a:r>
              <a:rPr lang="nb-NO" dirty="0" err="1"/>
              <a:t>ikkje</a:t>
            </a:r>
            <a:r>
              <a:rPr lang="nb-NO" dirty="0"/>
              <a:t> alle. Vi </a:t>
            </a:r>
            <a:r>
              <a:rPr lang="nb-NO" dirty="0" err="1"/>
              <a:t>føreset</a:t>
            </a:r>
            <a:r>
              <a:rPr lang="nb-NO" dirty="0"/>
              <a:t> at de har lest sakspapira, og vil </a:t>
            </a:r>
            <a:r>
              <a:rPr lang="nb-NO" dirty="0" err="1"/>
              <a:t>opne</a:t>
            </a:r>
            <a:r>
              <a:rPr lang="nb-NO" dirty="0"/>
              <a:t> for spørsmål i etterkant av presentasjonen. </a:t>
            </a:r>
            <a:r>
              <a:rPr lang="nb-NO" dirty="0" err="1"/>
              <a:t>Eg</a:t>
            </a:r>
            <a:r>
              <a:rPr lang="nb-NO" dirty="0"/>
              <a:t> kjem også til å ta begge sakene under </a:t>
            </a:r>
            <a:r>
              <a:rPr lang="nb-NO" dirty="0" err="1"/>
              <a:t>eitt</a:t>
            </a:r>
            <a:r>
              <a:rPr lang="nb-NO" dirty="0"/>
              <a:t>. Vi </a:t>
            </a:r>
            <a:r>
              <a:rPr lang="nb-NO" dirty="0" err="1"/>
              <a:t>startar</a:t>
            </a:r>
            <a:r>
              <a:rPr lang="nb-NO" dirty="0"/>
              <a:t> med forskrift om opptak til HVL. </a:t>
            </a:r>
          </a:p>
          <a:p>
            <a:r>
              <a:rPr lang="nb-NO" dirty="0"/>
              <a:t>Første punkt vi vil </a:t>
            </a:r>
            <a:r>
              <a:rPr lang="nb-NO" dirty="0" err="1"/>
              <a:t>seie</a:t>
            </a:r>
            <a:r>
              <a:rPr lang="nb-NO" dirty="0"/>
              <a:t> </a:t>
            </a:r>
            <a:r>
              <a:rPr lang="nb-NO" dirty="0" err="1"/>
              <a:t>noko</a:t>
            </a:r>
            <a:r>
              <a:rPr lang="nb-NO" dirty="0"/>
              <a:t> om er </a:t>
            </a:r>
            <a:r>
              <a:rPr lang="nb-NO" dirty="0" err="1"/>
              <a:t>ein</a:t>
            </a:r>
            <a:r>
              <a:rPr lang="nb-NO" dirty="0"/>
              <a:t> oppmjuking eller </a:t>
            </a:r>
            <a:r>
              <a:rPr lang="nb-NO" dirty="0" err="1"/>
              <a:t>meir</a:t>
            </a:r>
            <a:r>
              <a:rPr lang="nb-NO" dirty="0"/>
              <a:t> fleksibilitet. Arbeidsgruppa foreslår </a:t>
            </a:r>
            <a:r>
              <a:rPr lang="nb-NO" dirty="0" err="1"/>
              <a:t>eit</a:t>
            </a:r>
            <a:r>
              <a:rPr lang="nb-NO" dirty="0"/>
              <a:t> nytt tredje ledd i §2-4 som gjeld opptaksgrunnlag til </a:t>
            </a:r>
            <a:r>
              <a:rPr lang="nb-NO" dirty="0" err="1"/>
              <a:t>vidareutdanning</a:t>
            </a:r>
            <a:r>
              <a:rPr lang="nb-NO" dirty="0"/>
              <a:t>. Her blir det foreslått at vi kan lyse ut </a:t>
            </a:r>
            <a:r>
              <a:rPr lang="nb-NO" dirty="0" err="1"/>
              <a:t>vidareutdanningar</a:t>
            </a:r>
            <a:r>
              <a:rPr lang="nb-NO" dirty="0"/>
              <a:t> og enkeltemne </a:t>
            </a:r>
            <a:r>
              <a:rPr lang="nb-NO" dirty="0" err="1"/>
              <a:t>utan</a:t>
            </a:r>
            <a:r>
              <a:rPr lang="nb-NO" dirty="0"/>
              <a:t> krav til </a:t>
            </a:r>
            <a:r>
              <a:rPr lang="nb-NO" dirty="0" err="1"/>
              <a:t>norskkunnskapar</a:t>
            </a:r>
            <a:r>
              <a:rPr lang="nb-NO" dirty="0"/>
              <a:t>, når utdanninga </a:t>
            </a:r>
            <a:r>
              <a:rPr lang="nb-NO" dirty="0" err="1"/>
              <a:t>ikkje</a:t>
            </a:r>
            <a:r>
              <a:rPr lang="nb-NO" dirty="0"/>
              <a:t> blir undervist på norsk , men på engelsk eller </a:t>
            </a:r>
            <a:r>
              <a:rPr lang="nb-NO" dirty="0" err="1"/>
              <a:t>eit</a:t>
            </a:r>
            <a:r>
              <a:rPr lang="nb-NO" dirty="0"/>
              <a:t> anna </a:t>
            </a:r>
            <a:r>
              <a:rPr lang="nb-NO" dirty="0" err="1"/>
              <a:t>framandspråk</a:t>
            </a:r>
            <a:r>
              <a:rPr lang="nb-NO" dirty="0"/>
              <a:t>. Unntaket må stå i studie- og emneplanen. </a:t>
            </a:r>
          </a:p>
          <a:p>
            <a:endParaRPr lang="nb-NO" dirty="0"/>
          </a:p>
          <a:p>
            <a:r>
              <a:rPr lang="nb-NO" dirty="0"/>
              <a:t>Når det kap. 3 Realkompetanse er det foreslått </a:t>
            </a:r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. Ved realkompetanse så er det krav om minst 5 års praksis på fulltid. Det  er framlegg om å mjuke dette opp for </a:t>
            </a:r>
            <a:r>
              <a:rPr lang="nb-NO" dirty="0" err="1"/>
              <a:t>søkjarar</a:t>
            </a:r>
            <a:r>
              <a:rPr lang="nb-NO" dirty="0"/>
              <a:t> til emne eller studieprogram på 30 </a:t>
            </a:r>
            <a:r>
              <a:rPr lang="nb-NO" dirty="0" err="1"/>
              <a:t>sp</a:t>
            </a:r>
            <a:r>
              <a:rPr lang="nb-NO" dirty="0"/>
              <a:t>, ved at kravet er 5 år i minst 50 % stilling, der 3 år skal </a:t>
            </a:r>
            <a:r>
              <a:rPr lang="nb-NO" dirty="0" err="1"/>
              <a:t>vera</a:t>
            </a:r>
            <a:r>
              <a:rPr lang="nb-NO" dirty="0"/>
              <a:t> relevant praksis. Det betyr at minimum 1,5 år skal kunne </a:t>
            </a:r>
            <a:r>
              <a:rPr lang="nb-NO" dirty="0" err="1"/>
              <a:t>reknast</a:t>
            </a:r>
            <a:r>
              <a:rPr lang="nb-NO" dirty="0"/>
              <a:t> som relevant fulltids arbeidserfaring. </a:t>
            </a:r>
          </a:p>
          <a:p>
            <a:endParaRPr lang="nb-NO" dirty="0"/>
          </a:p>
          <a:p>
            <a:r>
              <a:rPr lang="nb-NO" dirty="0" err="1"/>
              <a:t>Nåt</a:t>
            </a:r>
            <a:r>
              <a:rPr lang="nb-NO" dirty="0"/>
              <a:t> det gjeld norskkravet, så har det </a:t>
            </a:r>
            <a:r>
              <a:rPr lang="nb-NO" dirty="0" err="1"/>
              <a:t>vore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del </a:t>
            </a:r>
            <a:r>
              <a:rPr lang="nb-NO" dirty="0" err="1"/>
              <a:t>drøftingar</a:t>
            </a:r>
            <a:r>
              <a:rPr lang="nb-NO" dirty="0"/>
              <a:t> rundt dokumentasjonskravet for </a:t>
            </a:r>
            <a:r>
              <a:rPr lang="nb-NO" dirty="0" err="1"/>
              <a:t>søkjarar</a:t>
            </a:r>
            <a:r>
              <a:rPr lang="nb-NO" dirty="0"/>
              <a:t> med morsmål </a:t>
            </a:r>
            <a:r>
              <a:rPr lang="nb-NO" dirty="0" err="1"/>
              <a:t>utanfor</a:t>
            </a:r>
            <a:r>
              <a:rPr lang="nb-NO" dirty="0"/>
              <a:t> Norden. Her har det </a:t>
            </a:r>
            <a:r>
              <a:rPr lang="nb-NO" dirty="0" err="1"/>
              <a:t>kome</a:t>
            </a:r>
            <a:r>
              <a:rPr lang="nb-NO" dirty="0"/>
              <a:t> mange </a:t>
            </a:r>
            <a:r>
              <a:rPr lang="nb-NO" dirty="0" err="1"/>
              <a:t>innspel</a:t>
            </a:r>
            <a:r>
              <a:rPr lang="nb-NO" dirty="0"/>
              <a:t>, men arbeidsgruppa </a:t>
            </a:r>
            <a:r>
              <a:rPr lang="nb-NO" dirty="0" err="1"/>
              <a:t>førslår</a:t>
            </a:r>
            <a:r>
              <a:rPr lang="nb-NO" dirty="0"/>
              <a:t> å </a:t>
            </a:r>
            <a:r>
              <a:rPr lang="nb-NO" dirty="0" err="1"/>
              <a:t>ikkje</a:t>
            </a:r>
            <a:r>
              <a:rPr lang="nb-NO" dirty="0"/>
              <a:t> endre på denne formuleringa. Men, det er foreslått </a:t>
            </a:r>
            <a:r>
              <a:rPr lang="nb-NO" dirty="0" err="1"/>
              <a:t>ein</a:t>
            </a:r>
            <a:r>
              <a:rPr lang="nb-NO" dirty="0"/>
              <a:t> unntaksregel,: I </a:t>
            </a:r>
            <a:r>
              <a:rPr lang="nb-NO" dirty="0" err="1"/>
              <a:t>særlege</a:t>
            </a:r>
            <a:r>
              <a:rPr lang="nb-NO" dirty="0"/>
              <a:t> tilfelle kan </a:t>
            </a:r>
            <a:r>
              <a:rPr lang="nb-NO" dirty="0" err="1"/>
              <a:t>høgskulen</a:t>
            </a:r>
            <a:r>
              <a:rPr lang="nb-NO" dirty="0"/>
              <a:t> </a:t>
            </a:r>
            <a:r>
              <a:rPr lang="nb-NO" dirty="0" err="1"/>
              <a:t>gjere</a:t>
            </a:r>
            <a:r>
              <a:rPr lang="nb-NO" dirty="0"/>
              <a:t> unntak </a:t>
            </a:r>
            <a:r>
              <a:rPr lang="nb-NO" dirty="0" err="1"/>
              <a:t>frå</a:t>
            </a:r>
            <a:r>
              <a:rPr lang="nb-NO" dirty="0"/>
              <a:t> kravet til </a:t>
            </a:r>
            <a:r>
              <a:rPr lang="nb-NO" dirty="0" err="1"/>
              <a:t>dokumnetasjon</a:t>
            </a:r>
            <a:r>
              <a:rPr lang="nb-NO" dirty="0"/>
              <a:t>. Denne er i all </a:t>
            </a:r>
            <a:r>
              <a:rPr lang="nb-NO" dirty="0" err="1"/>
              <a:t>hovudssak</a:t>
            </a:r>
            <a:r>
              <a:rPr lang="nb-NO" dirty="0"/>
              <a:t> tenkt for opptak til </a:t>
            </a:r>
            <a:r>
              <a:rPr lang="nb-NO" dirty="0" err="1"/>
              <a:t>høgskulen</a:t>
            </a:r>
            <a:r>
              <a:rPr lang="nb-NO" dirty="0"/>
              <a:t> </a:t>
            </a:r>
            <a:r>
              <a:rPr lang="nb-NO" dirty="0" err="1"/>
              <a:t>siyt</a:t>
            </a:r>
            <a:r>
              <a:rPr lang="nb-NO" dirty="0"/>
              <a:t> eige studium i høgskulepedagogikk. Og det vil også bli gjort framlegg om å flytte dette unntaket til  §3-4, som gjeld realkompetanse for opptak til studium som krev </a:t>
            </a:r>
            <a:r>
              <a:rPr lang="nb-NO" dirty="0" err="1"/>
              <a:t>høgare</a:t>
            </a:r>
            <a:r>
              <a:rPr lang="nb-NO" dirty="0"/>
              <a:t> utdanning.</a:t>
            </a:r>
          </a:p>
          <a:p>
            <a:endParaRPr lang="nb-NO" dirty="0"/>
          </a:p>
          <a:p>
            <a:r>
              <a:rPr lang="nb-NO" dirty="0"/>
              <a:t>Det er også framlegg om unntaksregel for krav om engelsk til opptak til </a:t>
            </a:r>
            <a:r>
              <a:rPr lang="nb-NO" dirty="0" err="1"/>
              <a:t>nokre</a:t>
            </a:r>
            <a:r>
              <a:rPr lang="nb-NO" dirty="0"/>
              <a:t> emne eller studium på inntil 30 </a:t>
            </a:r>
            <a:r>
              <a:rPr lang="nb-NO" dirty="0" err="1"/>
              <a:t>sp</a:t>
            </a:r>
            <a:r>
              <a:rPr lang="nb-NO" dirty="0"/>
              <a:t>, der det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fagleg</a:t>
            </a:r>
            <a:r>
              <a:rPr lang="nb-NO" dirty="0"/>
              <a:t> er nødvendig med </a:t>
            </a:r>
            <a:r>
              <a:rPr lang="nb-NO" dirty="0" err="1"/>
              <a:t>engelskkunnskapar</a:t>
            </a:r>
            <a:r>
              <a:rPr lang="nb-NO" dirty="0"/>
              <a:t>. Må </a:t>
            </a:r>
            <a:r>
              <a:rPr lang="nb-NO" dirty="0" err="1"/>
              <a:t>vera</a:t>
            </a:r>
            <a:r>
              <a:rPr lang="nb-NO" dirty="0"/>
              <a:t> fastsett i studie- og emneplan. </a:t>
            </a:r>
          </a:p>
          <a:p>
            <a:endParaRPr lang="nb-NO" dirty="0"/>
          </a:p>
          <a:p>
            <a:r>
              <a:rPr lang="nb-NO" dirty="0"/>
              <a:t>Så er det foreslått ei oppmjuking om krav til motivasjonsbrev for studium på mindre enn 60 </a:t>
            </a:r>
            <a:r>
              <a:rPr lang="nb-NO" dirty="0" err="1"/>
              <a:t>sp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treng å sende inn motivasjonsbrev. Kravet vil </a:t>
            </a:r>
            <a:r>
              <a:rPr lang="nb-NO" dirty="0" err="1"/>
              <a:t>berre</a:t>
            </a:r>
            <a:r>
              <a:rPr lang="nb-NO" dirty="0"/>
              <a:t> gjelde årsstudium og grader. </a:t>
            </a:r>
          </a:p>
          <a:p>
            <a:endParaRPr lang="nb-NO" dirty="0"/>
          </a:p>
          <a:p>
            <a:r>
              <a:rPr lang="nb-NO" dirty="0"/>
              <a:t>Til slutt under realkompetanse er det framlegg om at for </a:t>
            </a:r>
            <a:r>
              <a:rPr lang="nb-NO" dirty="0" err="1"/>
              <a:t>yreksfaglege</a:t>
            </a:r>
            <a:r>
              <a:rPr lang="nb-NO" dirty="0"/>
              <a:t> </a:t>
            </a:r>
            <a:r>
              <a:rPr lang="nb-NO" dirty="0" err="1"/>
              <a:t>profilar</a:t>
            </a:r>
            <a:r>
              <a:rPr lang="nb-NO" dirty="0"/>
              <a:t> som </a:t>
            </a:r>
            <a:r>
              <a:rPr lang="nb-NO" dirty="0" err="1"/>
              <a:t>manglar</a:t>
            </a:r>
            <a:r>
              <a:rPr lang="nb-NO" dirty="0"/>
              <a:t> </a:t>
            </a:r>
            <a:r>
              <a:rPr lang="nb-NO" dirty="0" err="1"/>
              <a:t>tilbod</a:t>
            </a:r>
            <a:r>
              <a:rPr lang="nb-NO" dirty="0"/>
              <a:t> om yrkesteoretisk utdanning, så kan </a:t>
            </a:r>
            <a:r>
              <a:rPr lang="nb-NO" dirty="0" err="1"/>
              <a:t>søkjar</a:t>
            </a:r>
            <a:r>
              <a:rPr lang="nb-NO" dirty="0"/>
              <a:t> </a:t>
            </a:r>
            <a:r>
              <a:rPr lang="nb-NO" dirty="0" err="1"/>
              <a:t>utdan</a:t>
            </a:r>
            <a:r>
              <a:rPr lang="nb-NO" dirty="0"/>
              <a:t> </a:t>
            </a:r>
            <a:r>
              <a:rPr lang="nb-NO" dirty="0" err="1"/>
              <a:t>yrkesteroretisk</a:t>
            </a:r>
            <a:r>
              <a:rPr lang="nb-NO" dirty="0"/>
              <a:t> utdanning og generell studiekompetanse bli </a:t>
            </a:r>
            <a:r>
              <a:rPr lang="nb-NO" dirty="0" err="1"/>
              <a:t>realkomptetansevurdert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Kap. 5 om Særskilt vurdering blir tatt ut, </a:t>
            </a:r>
            <a:r>
              <a:rPr lang="nb-NO" dirty="0" err="1"/>
              <a:t>sidan</a:t>
            </a:r>
            <a:r>
              <a:rPr lang="nb-NO" dirty="0"/>
              <a:t> dette blir ivaretatt i Forskrift om opptak til </a:t>
            </a:r>
            <a:r>
              <a:rPr lang="nb-NO" dirty="0" err="1"/>
              <a:t>høgare</a:t>
            </a:r>
            <a:r>
              <a:rPr lang="nb-NO" dirty="0"/>
              <a:t> utdanning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52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forskrift om studium og eksamen ved HVL vart arbeidet delt i to, der ei arbeidsgruppe </a:t>
            </a:r>
            <a:r>
              <a:rPr lang="nb-NO" dirty="0" err="1"/>
              <a:t>såg</a:t>
            </a:r>
            <a:r>
              <a:rPr lang="nb-NO" dirty="0"/>
              <a:t> på </a:t>
            </a:r>
            <a:r>
              <a:rPr lang="nb-NO" dirty="0" err="1"/>
              <a:t>studiumdelen</a:t>
            </a:r>
            <a:r>
              <a:rPr lang="nb-NO" dirty="0"/>
              <a:t> (kap.1-8) den andre arbeidsgruppa </a:t>
            </a:r>
            <a:r>
              <a:rPr lang="nb-NO" dirty="0" err="1"/>
              <a:t>såg</a:t>
            </a:r>
            <a:r>
              <a:rPr lang="nb-NO" dirty="0"/>
              <a:t> på eksamensdelen (kap.9-15). </a:t>
            </a:r>
          </a:p>
          <a:p>
            <a:r>
              <a:rPr lang="nb-NO" dirty="0"/>
              <a:t>I kap. 1 er det lagt inn </a:t>
            </a:r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definisjonar</a:t>
            </a:r>
            <a:r>
              <a:rPr lang="nb-NO" dirty="0"/>
              <a:t> på </a:t>
            </a:r>
            <a:r>
              <a:rPr lang="nb-NO" dirty="0" err="1"/>
              <a:t>utdanningar</a:t>
            </a:r>
            <a:r>
              <a:rPr lang="nb-NO" dirty="0"/>
              <a:t>, og forskrifta blir </a:t>
            </a:r>
            <a:r>
              <a:rPr lang="nb-NO" dirty="0" err="1"/>
              <a:t>meir</a:t>
            </a:r>
            <a:r>
              <a:rPr lang="nb-NO" dirty="0"/>
              <a:t> </a:t>
            </a:r>
            <a:r>
              <a:rPr lang="nb-NO" dirty="0" err="1"/>
              <a:t>utfyllande</a:t>
            </a:r>
            <a:r>
              <a:rPr lang="nb-NO" dirty="0"/>
              <a:t> på dette området. Det er nytt ledd – med definisjon av </a:t>
            </a:r>
            <a:r>
              <a:rPr lang="nb-NO" dirty="0" err="1"/>
              <a:t>kvardag</a:t>
            </a:r>
            <a:r>
              <a:rPr lang="nb-NO" dirty="0"/>
              <a:t>. I </a:t>
            </a:r>
            <a:r>
              <a:rPr lang="nb-NO" dirty="0" err="1"/>
              <a:t>gjeldande</a:t>
            </a:r>
            <a:r>
              <a:rPr lang="nb-NO" dirty="0"/>
              <a:t> forskrift er det nytta omgrepa </a:t>
            </a:r>
            <a:r>
              <a:rPr lang="nb-NO" dirty="0" err="1"/>
              <a:t>kvardag</a:t>
            </a:r>
            <a:r>
              <a:rPr lang="nb-NO" dirty="0"/>
              <a:t>, arbeidsdag og helgedag, og det har </a:t>
            </a:r>
            <a:r>
              <a:rPr lang="nb-NO" dirty="0" err="1"/>
              <a:t>usikkerheit</a:t>
            </a:r>
            <a:r>
              <a:rPr lang="nb-NO" dirty="0"/>
              <a:t> korleis dette skal </a:t>
            </a:r>
            <a:r>
              <a:rPr lang="nb-NO" dirty="0" err="1"/>
              <a:t>tolkast</a:t>
            </a:r>
            <a:r>
              <a:rPr lang="nb-NO" dirty="0"/>
              <a:t> i praksis. </a:t>
            </a:r>
            <a:r>
              <a:rPr lang="nb-NO" dirty="0" err="1"/>
              <a:t>Kvardag</a:t>
            </a:r>
            <a:r>
              <a:rPr lang="nb-NO" dirty="0"/>
              <a:t> blir </a:t>
            </a:r>
            <a:r>
              <a:rPr lang="nb-NO" dirty="0" err="1"/>
              <a:t>no</a:t>
            </a:r>
            <a:r>
              <a:rPr lang="nb-NO" dirty="0"/>
              <a:t> definert til å </a:t>
            </a:r>
            <a:r>
              <a:rPr lang="nb-NO" dirty="0" err="1"/>
              <a:t>vera</a:t>
            </a:r>
            <a:r>
              <a:rPr lang="nb-NO" dirty="0"/>
              <a:t> alle </a:t>
            </a:r>
            <a:r>
              <a:rPr lang="nb-NO" dirty="0" err="1"/>
              <a:t>dagar</a:t>
            </a:r>
            <a:r>
              <a:rPr lang="nb-NO" dirty="0"/>
              <a:t> som </a:t>
            </a:r>
            <a:r>
              <a:rPr lang="nb-NO" dirty="0" err="1"/>
              <a:t>ikkje</a:t>
            </a:r>
            <a:r>
              <a:rPr lang="nb-NO" dirty="0"/>
              <a:t> er </a:t>
            </a:r>
            <a:r>
              <a:rPr lang="nb-NO" dirty="0" err="1"/>
              <a:t>laurdag</a:t>
            </a:r>
            <a:r>
              <a:rPr lang="nb-NO" dirty="0"/>
              <a:t>, høgtidsdag eller helligdag. </a:t>
            </a:r>
          </a:p>
          <a:p>
            <a:endParaRPr lang="nb-NO" dirty="0"/>
          </a:p>
          <a:p>
            <a:r>
              <a:rPr lang="nb-NO" dirty="0"/>
              <a:t>Kap. 2-her er det foreslått å ta ut </a:t>
            </a:r>
            <a:r>
              <a:rPr lang="nb-NO" dirty="0" err="1"/>
              <a:t>sjølvvald</a:t>
            </a:r>
            <a:r>
              <a:rPr lang="nb-NO" dirty="0"/>
              <a:t> bachelorgrad. Dette er basert på </a:t>
            </a:r>
            <a:r>
              <a:rPr lang="nb-NO" dirty="0" err="1"/>
              <a:t>innspela</a:t>
            </a:r>
            <a:r>
              <a:rPr lang="nb-NO" dirty="0"/>
              <a:t> vi hadde i haust. Det er vurdert at </a:t>
            </a:r>
            <a:r>
              <a:rPr lang="nb-NO" dirty="0" err="1"/>
              <a:t>sjølvvald</a:t>
            </a:r>
            <a:r>
              <a:rPr lang="nb-NO" dirty="0"/>
              <a:t> bachelorgrad </a:t>
            </a:r>
            <a:r>
              <a:rPr lang="nb-NO" dirty="0" err="1"/>
              <a:t>ikkje</a:t>
            </a:r>
            <a:r>
              <a:rPr lang="nb-NO" dirty="0"/>
              <a:t> er i tråd med nasjonale kvalitetskrav- </a:t>
            </a:r>
            <a:r>
              <a:rPr lang="nb-NO" dirty="0" err="1"/>
              <a:t>kandidatane</a:t>
            </a:r>
            <a:r>
              <a:rPr lang="nb-NO" dirty="0"/>
              <a:t> oppnår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eit</a:t>
            </a:r>
            <a:r>
              <a:rPr lang="nb-NO" dirty="0"/>
              <a:t> overordna læringsutbytte, </a:t>
            </a:r>
            <a:r>
              <a:rPr lang="nb-NO" dirty="0" err="1"/>
              <a:t>noko</a:t>
            </a:r>
            <a:r>
              <a:rPr lang="nb-NO" dirty="0"/>
              <a:t> som er i strid med krav til </a:t>
            </a:r>
            <a:r>
              <a:rPr lang="nb-NO" dirty="0" err="1"/>
              <a:t>studietilbod</a:t>
            </a:r>
            <a:r>
              <a:rPr lang="nb-NO" dirty="0"/>
              <a:t> i studietilsynsforskrifta. Det er også i strid med vitnemålsmalen til UHR, som seier at i tillegg til læringsutbytte skal ha </a:t>
            </a:r>
            <a:r>
              <a:rPr lang="nb-NO" dirty="0" err="1"/>
              <a:t>ein</a:t>
            </a:r>
            <a:r>
              <a:rPr lang="nb-NO" dirty="0"/>
              <a:t> omtale av studieprogrammet si målsetting, </a:t>
            </a:r>
            <a:r>
              <a:rPr lang="nb-NO" dirty="0" err="1"/>
              <a:t>innhald</a:t>
            </a:r>
            <a:r>
              <a:rPr lang="nb-NO" dirty="0"/>
              <a:t> og organisering. </a:t>
            </a:r>
          </a:p>
          <a:p>
            <a:endParaRPr lang="nb-NO" dirty="0"/>
          </a:p>
          <a:p>
            <a:r>
              <a:rPr lang="nb-NO" dirty="0"/>
              <a:t>Kap.4 Studierett – Det er foreslått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meir</a:t>
            </a:r>
            <a:r>
              <a:rPr lang="nb-NO" dirty="0"/>
              <a:t> fleksibel frist for semesterregistrering for </a:t>
            </a:r>
            <a:r>
              <a:rPr lang="nb-NO" dirty="0" err="1"/>
              <a:t>vidareutdanningar</a:t>
            </a:r>
            <a:r>
              <a:rPr lang="nb-NO" dirty="0"/>
              <a:t>, </a:t>
            </a:r>
            <a:r>
              <a:rPr lang="nb-NO" dirty="0" err="1"/>
              <a:t>utdanningar</a:t>
            </a:r>
            <a:r>
              <a:rPr lang="nb-NO" dirty="0"/>
              <a:t> med studieavgift og oppdragsbaserte </a:t>
            </a:r>
            <a:r>
              <a:rPr lang="nb-NO" dirty="0" err="1"/>
              <a:t>utdanningar</a:t>
            </a:r>
            <a:r>
              <a:rPr lang="nb-NO" dirty="0"/>
              <a:t> med oppstart etter semesterregistreringsfristen 1. </a:t>
            </a:r>
            <a:r>
              <a:rPr lang="nb-NO" dirty="0" err="1"/>
              <a:t>sept</a:t>
            </a:r>
            <a:r>
              <a:rPr lang="nb-NO" dirty="0"/>
              <a:t> og 1. </a:t>
            </a:r>
            <a:r>
              <a:rPr lang="nb-NO" dirty="0" err="1"/>
              <a:t>febr</a:t>
            </a:r>
            <a:r>
              <a:rPr lang="nb-NO" dirty="0"/>
              <a:t>. Fristen er satt til 14 </a:t>
            </a:r>
            <a:r>
              <a:rPr lang="nb-NO" dirty="0" err="1"/>
              <a:t>dagar</a:t>
            </a:r>
            <a:r>
              <a:rPr lang="nb-NO" dirty="0"/>
              <a:t> etter oppstart av utdanningen. Forslaget </a:t>
            </a:r>
            <a:r>
              <a:rPr lang="nb-NO" dirty="0" err="1"/>
              <a:t>opnar</a:t>
            </a:r>
            <a:r>
              <a:rPr lang="nb-NO" dirty="0"/>
              <a:t> for </a:t>
            </a:r>
            <a:r>
              <a:rPr lang="nb-NO" dirty="0" err="1"/>
              <a:t>meir</a:t>
            </a:r>
            <a:r>
              <a:rPr lang="nb-NO" dirty="0"/>
              <a:t> fleksibilitet, men på den andre sida så vil det </a:t>
            </a:r>
            <a:r>
              <a:rPr lang="nb-NO" dirty="0" err="1"/>
              <a:t>vera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ulempe for </a:t>
            </a:r>
            <a:r>
              <a:rPr lang="nb-NO" dirty="0" err="1"/>
              <a:t>rapporteringane</a:t>
            </a:r>
            <a:r>
              <a:rPr lang="nb-NO" dirty="0"/>
              <a:t> vi </a:t>
            </a:r>
            <a:r>
              <a:rPr lang="nb-NO" dirty="0" err="1"/>
              <a:t>gjer</a:t>
            </a:r>
            <a:r>
              <a:rPr lang="nb-NO" dirty="0"/>
              <a:t> til DBH, med frist 15. </a:t>
            </a:r>
            <a:r>
              <a:rPr lang="nb-NO" dirty="0" err="1"/>
              <a:t>okt</a:t>
            </a:r>
            <a:r>
              <a:rPr lang="nb-NO" dirty="0"/>
              <a:t> og 15. mars. Studium som </a:t>
            </a:r>
            <a:r>
              <a:rPr lang="nb-NO" dirty="0" err="1"/>
              <a:t>startar</a:t>
            </a:r>
            <a:r>
              <a:rPr lang="nb-NO" dirty="0"/>
              <a:t> og </a:t>
            </a:r>
            <a:r>
              <a:rPr lang="nb-NO" dirty="0" err="1"/>
              <a:t>avsluttar</a:t>
            </a:r>
            <a:r>
              <a:rPr lang="nb-NO" dirty="0"/>
              <a:t> mellom </a:t>
            </a:r>
            <a:r>
              <a:rPr lang="nb-NO" dirty="0" err="1"/>
              <a:t>desse</a:t>
            </a:r>
            <a:r>
              <a:rPr lang="nb-NO" dirty="0"/>
              <a:t> </a:t>
            </a:r>
            <a:r>
              <a:rPr lang="nb-NO" dirty="0" err="1"/>
              <a:t>datoane</a:t>
            </a:r>
            <a:r>
              <a:rPr lang="nb-NO" dirty="0"/>
              <a:t>, vil </a:t>
            </a:r>
            <a:r>
              <a:rPr lang="nb-NO" dirty="0" err="1"/>
              <a:t>ikkje</a:t>
            </a:r>
            <a:r>
              <a:rPr lang="nb-NO" dirty="0"/>
              <a:t> bli registrert, og vi får feil i rapporteringa vår. Vi får rapportert </a:t>
            </a:r>
            <a:r>
              <a:rPr lang="nb-NO" dirty="0" err="1"/>
              <a:t>studiepoengsproduksjonen</a:t>
            </a:r>
            <a:r>
              <a:rPr lang="nb-NO" dirty="0"/>
              <a:t>. Vi </a:t>
            </a:r>
            <a:r>
              <a:rPr lang="nb-NO" dirty="0" err="1"/>
              <a:t>tenkjer</a:t>
            </a:r>
            <a:r>
              <a:rPr lang="nb-NO" dirty="0"/>
              <a:t> at vi kan </a:t>
            </a:r>
            <a:r>
              <a:rPr lang="nb-NO" dirty="0" err="1"/>
              <a:t>opne</a:t>
            </a:r>
            <a:r>
              <a:rPr lang="nb-NO" dirty="0"/>
              <a:t> for fleksibilitet, men </a:t>
            </a:r>
            <a:r>
              <a:rPr lang="nb-NO" dirty="0" err="1"/>
              <a:t>oppmodar</a:t>
            </a:r>
            <a:r>
              <a:rPr lang="nb-NO" dirty="0"/>
              <a:t> om å ha </a:t>
            </a:r>
            <a:r>
              <a:rPr lang="nb-NO" dirty="0" err="1"/>
              <a:t>rutinar</a:t>
            </a:r>
            <a:r>
              <a:rPr lang="nb-NO" dirty="0"/>
              <a:t> slik at </a:t>
            </a:r>
            <a:r>
              <a:rPr lang="nb-NO" dirty="0" err="1"/>
              <a:t>studentane</a:t>
            </a:r>
            <a:r>
              <a:rPr lang="nb-NO" dirty="0"/>
              <a:t> kan i størst </a:t>
            </a:r>
            <a:r>
              <a:rPr lang="nb-NO" dirty="0" err="1"/>
              <a:t>mogleg</a:t>
            </a:r>
            <a:r>
              <a:rPr lang="nb-NO" dirty="0"/>
              <a:t> grad kan registrere seg </a:t>
            </a:r>
            <a:r>
              <a:rPr lang="nb-NO" dirty="0" err="1"/>
              <a:t>tidlegare</a:t>
            </a:r>
            <a:r>
              <a:rPr lang="nb-NO" dirty="0"/>
              <a:t> enn fristen. </a:t>
            </a:r>
          </a:p>
          <a:p>
            <a:endParaRPr lang="nb-NO" dirty="0"/>
          </a:p>
          <a:p>
            <a:r>
              <a:rPr lang="nb-NO" dirty="0"/>
              <a:t>Kap. 5 om permisjon. Her er det presisert kva </a:t>
            </a:r>
            <a:r>
              <a:rPr lang="nb-NO" dirty="0" err="1"/>
              <a:t>grunnar</a:t>
            </a:r>
            <a:r>
              <a:rPr lang="nb-NO" dirty="0"/>
              <a:t> som gjev rett til dokumentert permisjon og retten til å ta eksamen i permisjonstida i samsvar med lovvedtaket </a:t>
            </a:r>
            <a:r>
              <a:rPr lang="nb-NO" dirty="0" err="1"/>
              <a:t>frå</a:t>
            </a:r>
            <a:r>
              <a:rPr lang="nb-NO" dirty="0"/>
              <a:t> Stortinget i mai 2022. Det betyr at </a:t>
            </a:r>
            <a:r>
              <a:rPr lang="nb-NO" dirty="0" err="1"/>
              <a:t>studentar</a:t>
            </a:r>
            <a:r>
              <a:rPr lang="nb-NO" dirty="0"/>
              <a:t> med verv i politiske organ , </a:t>
            </a:r>
            <a:r>
              <a:rPr lang="nb-NO" dirty="0" err="1"/>
              <a:t>studentar</a:t>
            </a:r>
            <a:r>
              <a:rPr lang="nb-NO" dirty="0"/>
              <a:t> med </a:t>
            </a:r>
            <a:r>
              <a:rPr lang="nb-NO" dirty="0" err="1"/>
              <a:t>tenesteplikt</a:t>
            </a:r>
            <a:r>
              <a:rPr lang="nb-NO" dirty="0"/>
              <a:t> i forsvaret har rett til permisjon og rett til å ta eksamen i permisjonstida. </a:t>
            </a:r>
            <a:r>
              <a:rPr lang="nb-NO" dirty="0" err="1"/>
              <a:t>Tidlegare</a:t>
            </a:r>
            <a:r>
              <a:rPr lang="nb-NO" dirty="0"/>
              <a:t> var denne retten </a:t>
            </a:r>
            <a:r>
              <a:rPr lang="nb-NO" dirty="0" err="1"/>
              <a:t>berre</a:t>
            </a:r>
            <a:r>
              <a:rPr lang="nb-NO" dirty="0"/>
              <a:t> for </a:t>
            </a:r>
            <a:r>
              <a:rPr lang="nb-NO" dirty="0" err="1"/>
              <a:t>studentar</a:t>
            </a:r>
            <a:r>
              <a:rPr lang="nb-NO" dirty="0"/>
              <a:t> med permisjon grunna fødsel eller omsorg for barn.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325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Kap.9 Vurdering. Her er det foreslått </a:t>
            </a:r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presiseringar</a:t>
            </a:r>
            <a:r>
              <a:rPr lang="nb-NO" dirty="0"/>
              <a:t>, men vi </a:t>
            </a:r>
            <a:r>
              <a:rPr lang="nb-NO" dirty="0" err="1"/>
              <a:t>løftar</a:t>
            </a:r>
            <a:r>
              <a:rPr lang="nb-NO" dirty="0"/>
              <a:t> fram </a:t>
            </a:r>
            <a:r>
              <a:rPr lang="nb-NO" dirty="0" err="1"/>
              <a:t>endringar</a:t>
            </a:r>
            <a:r>
              <a:rPr lang="nb-NO" dirty="0"/>
              <a:t> knytt til mappevurdering. Det er foreslått at </a:t>
            </a:r>
            <a:r>
              <a:rPr lang="nb-NO" dirty="0" err="1"/>
              <a:t>skriftleg</a:t>
            </a:r>
            <a:r>
              <a:rPr lang="nb-NO" dirty="0"/>
              <a:t> prøve </a:t>
            </a:r>
            <a:r>
              <a:rPr lang="nb-NO" dirty="0" err="1"/>
              <a:t>ikkje</a:t>
            </a:r>
            <a:r>
              <a:rPr lang="nb-NO" dirty="0"/>
              <a:t> kan </a:t>
            </a:r>
            <a:r>
              <a:rPr lang="nb-NO" dirty="0" err="1"/>
              <a:t>vere</a:t>
            </a:r>
            <a:r>
              <a:rPr lang="nb-NO" dirty="0"/>
              <a:t> del av mappevurdering, men skal </a:t>
            </a:r>
            <a:r>
              <a:rPr lang="nb-NO" dirty="0" err="1"/>
              <a:t>vera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eigen deleksamen. Medan obligatorisk læringsaktivitet kan </a:t>
            </a:r>
            <a:r>
              <a:rPr lang="nb-NO" dirty="0" err="1"/>
              <a:t>vera</a:t>
            </a:r>
            <a:r>
              <a:rPr lang="nb-NO" dirty="0"/>
              <a:t> del av læringsmappa til studenten. </a:t>
            </a:r>
          </a:p>
          <a:p>
            <a:endParaRPr lang="nb-NO" dirty="0"/>
          </a:p>
          <a:p>
            <a:r>
              <a:rPr lang="nb-NO" dirty="0"/>
              <a:t>Kap.10. Praksis. Her er det foreslått </a:t>
            </a:r>
            <a:r>
              <a:rPr lang="nb-NO" dirty="0" err="1"/>
              <a:t>eit</a:t>
            </a:r>
            <a:r>
              <a:rPr lang="nb-NO" dirty="0"/>
              <a:t> nytt ledd under vurdering av praksis, der det er foreslått at det kan </a:t>
            </a:r>
            <a:r>
              <a:rPr lang="nb-NO" dirty="0" err="1"/>
              <a:t>gjennomførast</a:t>
            </a:r>
            <a:r>
              <a:rPr lang="nb-NO" dirty="0"/>
              <a:t> </a:t>
            </a:r>
            <a:r>
              <a:rPr lang="nb-NO" dirty="0" err="1"/>
              <a:t>obl.lær.akt</a:t>
            </a:r>
            <a:r>
              <a:rPr lang="nb-NO" dirty="0"/>
              <a:t>. knytt til praksisgjennomføringa i praksisperioden. Når det gjeld </a:t>
            </a:r>
            <a:r>
              <a:rPr lang="nb-NO" dirty="0" err="1"/>
              <a:t>fråvær</a:t>
            </a:r>
            <a:r>
              <a:rPr lang="nb-NO" dirty="0"/>
              <a:t> i praksisperioden er det </a:t>
            </a:r>
            <a:r>
              <a:rPr lang="nb-NO" dirty="0" err="1"/>
              <a:t>opna</a:t>
            </a:r>
            <a:r>
              <a:rPr lang="nb-NO" dirty="0"/>
              <a:t> opp for at studenten kan velge å levere </a:t>
            </a:r>
            <a:r>
              <a:rPr lang="nb-NO" dirty="0" err="1"/>
              <a:t>eigenmelding</a:t>
            </a:r>
            <a:r>
              <a:rPr lang="nb-NO" dirty="0"/>
              <a:t> , slik vi hadde det under pandemien. Vi trur </a:t>
            </a:r>
            <a:r>
              <a:rPr lang="nb-NO" dirty="0" err="1"/>
              <a:t>ikkje</a:t>
            </a:r>
            <a:r>
              <a:rPr lang="nb-NO" dirty="0"/>
              <a:t> at dette vil bli misbrukt, </a:t>
            </a:r>
            <a:r>
              <a:rPr lang="nb-NO" dirty="0" err="1"/>
              <a:t>sidan</a:t>
            </a:r>
            <a:r>
              <a:rPr lang="nb-NO" dirty="0"/>
              <a:t> studenten må ta att </a:t>
            </a:r>
            <a:r>
              <a:rPr lang="nb-NO" dirty="0" err="1"/>
              <a:t>dagar</a:t>
            </a:r>
            <a:r>
              <a:rPr lang="nb-NO" dirty="0"/>
              <a:t> i praksis eller </a:t>
            </a:r>
            <a:r>
              <a:rPr lang="nb-NO" dirty="0" err="1"/>
              <a:t>evt</a:t>
            </a:r>
            <a:r>
              <a:rPr lang="nb-NO" dirty="0"/>
              <a:t> bli kullforflytta. </a:t>
            </a:r>
          </a:p>
          <a:p>
            <a:endParaRPr lang="nb-NO" dirty="0"/>
          </a:p>
          <a:p>
            <a:r>
              <a:rPr lang="nb-NO" dirty="0"/>
              <a:t>Så er det lagt inn </a:t>
            </a:r>
            <a:r>
              <a:rPr lang="nb-NO" dirty="0" err="1"/>
              <a:t>ein</a:t>
            </a:r>
            <a:r>
              <a:rPr lang="nb-NO" dirty="0"/>
              <a:t> ny paragraf som seier at ved stryk i praksis skal det samtidig </a:t>
            </a:r>
            <a:r>
              <a:rPr lang="nb-NO" dirty="0" err="1"/>
              <a:t>vurderast</a:t>
            </a:r>
            <a:r>
              <a:rPr lang="nb-NO" dirty="0"/>
              <a:t> om det skal leverast ei tvilsmelding om studenten er skikka til yrket.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088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framlegg om å mjuke opp kravet til </a:t>
            </a:r>
            <a:r>
              <a:rPr lang="nb-NO" dirty="0" err="1"/>
              <a:t>eit</a:t>
            </a:r>
            <a:r>
              <a:rPr lang="nb-NO" dirty="0"/>
              <a:t> 4. forsøk på eksamen- ved å </a:t>
            </a:r>
            <a:r>
              <a:rPr lang="nb-NO" dirty="0" err="1"/>
              <a:t>opne</a:t>
            </a:r>
            <a:r>
              <a:rPr lang="nb-NO" dirty="0"/>
              <a:t> for at 4. forsøk når studenten </a:t>
            </a:r>
            <a:r>
              <a:rPr lang="nb-NO" dirty="0" err="1"/>
              <a:t>manglar</a:t>
            </a:r>
            <a:r>
              <a:rPr lang="nb-NO" dirty="0"/>
              <a:t> 60 </a:t>
            </a:r>
            <a:r>
              <a:rPr lang="nb-NO" dirty="0" err="1"/>
              <a:t>sp</a:t>
            </a:r>
            <a:r>
              <a:rPr lang="nb-NO" dirty="0"/>
              <a:t> (i dag 30 </a:t>
            </a:r>
            <a:r>
              <a:rPr lang="nb-NO" dirty="0" err="1"/>
              <a:t>sp</a:t>
            </a:r>
            <a:r>
              <a:rPr lang="nb-NO" dirty="0"/>
              <a:t>), når emnet er obligatorisk i programmet eller er forkunnskapskrav for obligatoriske emne i graden.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Framlegg om at du </a:t>
            </a:r>
            <a:r>
              <a:rPr lang="nb-NO" dirty="0" err="1"/>
              <a:t>ikkje</a:t>
            </a:r>
            <a:r>
              <a:rPr lang="nb-NO" dirty="0"/>
              <a:t> kan </a:t>
            </a:r>
            <a:r>
              <a:rPr lang="nb-NO" dirty="0" err="1"/>
              <a:t>forbetre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gruppeeksamen. Det heng </a:t>
            </a:r>
            <a:r>
              <a:rPr lang="nb-NO" dirty="0" err="1"/>
              <a:t>saman</a:t>
            </a:r>
            <a:r>
              <a:rPr lang="nb-NO" dirty="0"/>
              <a:t> med at vi vil handsame </a:t>
            </a:r>
            <a:r>
              <a:rPr lang="nb-NO" dirty="0" err="1"/>
              <a:t>studentar</a:t>
            </a:r>
            <a:r>
              <a:rPr lang="nb-NO" dirty="0"/>
              <a:t> med aktiv studierett likt med </a:t>
            </a:r>
            <a:r>
              <a:rPr lang="nb-NO" dirty="0" err="1"/>
              <a:t>studentar</a:t>
            </a:r>
            <a:r>
              <a:rPr lang="nb-NO" dirty="0"/>
              <a:t> med poststudierett, då </a:t>
            </a:r>
            <a:r>
              <a:rPr lang="nb-NO" dirty="0" err="1"/>
              <a:t>desse</a:t>
            </a:r>
            <a:r>
              <a:rPr lang="nb-NO" dirty="0"/>
              <a:t> </a:t>
            </a:r>
            <a:r>
              <a:rPr lang="nb-NO" dirty="0" err="1"/>
              <a:t>berre</a:t>
            </a:r>
            <a:r>
              <a:rPr lang="nb-NO" dirty="0"/>
              <a:t> kan </a:t>
            </a:r>
            <a:r>
              <a:rPr lang="nb-NO" dirty="0" err="1"/>
              <a:t>forbetre</a:t>
            </a:r>
            <a:r>
              <a:rPr lang="nb-NO" dirty="0"/>
              <a:t> individuelle </a:t>
            </a:r>
            <a:r>
              <a:rPr lang="nb-NO" dirty="0" err="1"/>
              <a:t>eksamenar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Kap.13 sensur og klage. Her er det presisert at </a:t>
            </a:r>
            <a:r>
              <a:rPr lang="nb-NO" dirty="0" err="1"/>
              <a:t>rettleiar</a:t>
            </a:r>
            <a:r>
              <a:rPr lang="nb-NO" dirty="0"/>
              <a:t> på </a:t>
            </a:r>
            <a:r>
              <a:rPr lang="nb-NO" dirty="0" err="1"/>
              <a:t>bachleoroppgåve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bør </a:t>
            </a:r>
            <a:r>
              <a:rPr lang="nb-NO" dirty="0" err="1"/>
              <a:t>vera</a:t>
            </a:r>
            <a:r>
              <a:rPr lang="nb-NO" dirty="0"/>
              <a:t> sensor, </a:t>
            </a:r>
            <a:r>
              <a:rPr lang="nb-NO" dirty="0" err="1"/>
              <a:t>medan</a:t>
            </a:r>
            <a:r>
              <a:rPr lang="nb-NO" dirty="0"/>
              <a:t> </a:t>
            </a:r>
            <a:r>
              <a:rPr lang="nb-NO" dirty="0" err="1"/>
              <a:t>rettleiar</a:t>
            </a:r>
            <a:r>
              <a:rPr lang="nb-NO" dirty="0"/>
              <a:t> på </a:t>
            </a:r>
            <a:r>
              <a:rPr lang="nb-NO" dirty="0" err="1"/>
              <a:t>masteroppgåve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kan </a:t>
            </a:r>
            <a:r>
              <a:rPr lang="nb-NO" dirty="0" err="1"/>
              <a:t>vera</a:t>
            </a:r>
            <a:r>
              <a:rPr lang="nb-NO" dirty="0"/>
              <a:t> sensor. Det også foreslått </a:t>
            </a:r>
            <a:r>
              <a:rPr lang="nb-NO" dirty="0" err="1"/>
              <a:t>ein</a:t>
            </a:r>
            <a:r>
              <a:rPr lang="nb-NO" dirty="0"/>
              <a:t> lemping på kvalifikasjonskravet til sensor på emne på bachelor, der det blir </a:t>
            </a:r>
            <a:r>
              <a:rPr lang="nb-NO" dirty="0" err="1"/>
              <a:t>opna</a:t>
            </a:r>
            <a:r>
              <a:rPr lang="nb-NO" dirty="0"/>
              <a:t> for å nytta </a:t>
            </a:r>
            <a:r>
              <a:rPr lang="nb-NO" dirty="0" err="1"/>
              <a:t>sensorar</a:t>
            </a:r>
            <a:r>
              <a:rPr lang="nb-NO" dirty="0"/>
              <a:t> med bachelorgrad. </a:t>
            </a:r>
          </a:p>
          <a:p>
            <a:r>
              <a:rPr lang="nb-NO" dirty="0"/>
              <a:t>Dersom det oppstår </a:t>
            </a:r>
            <a:r>
              <a:rPr lang="nb-NO" dirty="0" err="1"/>
              <a:t>usemje</a:t>
            </a:r>
            <a:r>
              <a:rPr lang="nb-NO" dirty="0"/>
              <a:t> ved ordinær sensur og klagesensur, så er det foreslått at </a:t>
            </a:r>
            <a:r>
              <a:rPr lang="nb-NO" dirty="0" err="1"/>
              <a:t>eit</a:t>
            </a:r>
            <a:r>
              <a:rPr lang="nb-NO" dirty="0"/>
              <a:t> nytt punkt der det slår fast at </a:t>
            </a:r>
            <a:r>
              <a:rPr lang="nb-NO" dirty="0" err="1"/>
              <a:t>at</a:t>
            </a:r>
            <a:r>
              <a:rPr lang="nb-NO" dirty="0"/>
              <a:t> sensor som </a:t>
            </a:r>
            <a:r>
              <a:rPr lang="nb-NO" dirty="0" err="1"/>
              <a:t>avgjer</a:t>
            </a:r>
            <a:r>
              <a:rPr lang="nb-NO" dirty="0"/>
              <a:t> </a:t>
            </a:r>
            <a:r>
              <a:rPr lang="nb-NO" dirty="0" err="1"/>
              <a:t>resuktatet</a:t>
            </a:r>
            <a:r>
              <a:rPr lang="nb-NO" dirty="0"/>
              <a:t> ved </a:t>
            </a:r>
            <a:r>
              <a:rPr lang="nb-NO" dirty="0" err="1"/>
              <a:t>usemje</a:t>
            </a:r>
            <a:r>
              <a:rPr lang="nb-NO" dirty="0"/>
              <a:t> har </a:t>
            </a:r>
            <a:r>
              <a:rPr lang="nb-NO" dirty="0" err="1"/>
              <a:t>ansavr</a:t>
            </a:r>
            <a:r>
              <a:rPr lang="nb-NO" dirty="0"/>
              <a:t> for </a:t>
            </a:r>
            <a:r>
              <a:rPr lang="nb-NO" dirty="0" err="1"/>
              <a:t>evt</a:t>
            </a:r>
            <a:r>
              <a:rPr lang="nb-NO" dirty="0"/>
              <a:t> grunngjeving.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963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1354730"/>
            <a:ext cx="10926000" cy="50580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361080"/>
            <a:ext cx="1092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 dirty="0"/>
              <a:t>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91935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74" r:id="rId4"/>
    <p:sldLayoutId id="2147483650" r:id="rId5"/>
    <p:sldLayoutId id="2147483664" r:id="rId6"/>
    <p:sldLayoutId id="2147483671" r:id="rId7"/>
    <p:sldLayoutId id="2147483667" r:id="rId8"/>
    <p:sldLayoutId id="2147483672" r:id="rId9"/>
    <p:sldLayoutId id="2147483670" r:id="rId10"/>
    <p:sldLayoutId id="2147483665" r:id="rId11"/>
    <p:sldLayoutId id="2147483666" r:id="rId12"/>
    <p:sldLayoutId id="2147483655" r:id="rId13"/>
    <p:sldLayoutId id="2147483661" r:id="rId14"/>
    <p:sldLayoutId id="2147483668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22"/>
            <a:ext cx="12192000" cy="685799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0" y="1523"/>
            <a:ext cx="4007626" cy="1774209"/>
          </a:xfrm>
          <a:prstGeom prst="rect">
            <a:avLst/>
          </a:prstGeom>
        </p:spPr>
      </p:pic>
      <p:sp>
        <p:nvSpPr>
          <p:cNvPr id="16" name="Tittel 15"/>
          <p:cNvSpPr>
            <a:spLocks noGrp="1"/>
          </p:cNvSpPr>
          <p:nvPr>
            <p:ph type="ctrTitle"/>
          </p:nvPr>
        </p:nvSpPr>
        <p:spPr>
          <a:xfrm>
            <a:off x="1619511" y="2109531"/>
            <a:ext cx="5040000" cy="125852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1619512" y="3540757"/>
            <a:ext cx="5040000" cy="1050462"/>
          </a:xfrm>
        </p:spPr>
        <p:txBody>
          <a:bodyPr>
            <a:normAutofit lnSpcReduction="10000"/>
          </a:bodyPr>
          <a:lstStyle/>
          <a:p>
            <a:r>
              <a:rPr lang="nb-NO" dirty="0">
                <a:solidFill>
                  <a:schemeClr val="bg1"/>
                </a:solidFill>
              </a:rPr>
              <a:t>Revisjon av forskrift om opptak til HVL</a:t>
            </a:r>
          </a:p>
          <a:p>
            <a:r>
              <a:rPr lang="nb-NO" dirty="0">
                <a:solidFill>
                  <a:schemeClr val="bg1"/>
                </a:solidFill>
              </a:rPr>
              <a:t>Revisjon av forskrift om studium og eksamen ved HVL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0"/>
          </p:nvPr>
        </p:nvSpPr>
        <p:spPr>
          <a:xfrm>
            <a:off x="1619512" y="4920579"/>
            <a:ext cx="5040000" cy="908050"/>
          </a:xfrm>
        </p:spPr>
        <p:txBody>
          <a:bodyPr/>
          <a:lstStyle/>
          <a:p>
            <a:r>
              <a:rPr lang="nb-NO" dirty="0"/>
              <a:t>Solfrid Kjoberg</a:t>
            </a:r>
          </a:p>
          <a:p>
            <a:endParaRPr lang="nb-NO" dirty="0"/>
          </a:p>
          <a:p>
            <a:r>
              <a:rPr lang="nb-NO" dirty="0"/>
              <a:t>Styremøte 16. juni 2022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07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Bakgrunn og prosess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</p:spPr>
        <p:txBody>
          <a:bodyPr>
            <a:normAutofit/>
          </a:bodyPr>
          <a:lstStyle/>
          <a:p>
            <a:r>
              <a:rPr lang="nb-NO" dirty="0"/>
              <a:t>Varsel om ny UH-lov – </a:t>
            </a:r>
            <a:r>
              <a:rPr lang="nb-NO" dirty="0" err="1"/>
              <a:t>nokre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 er sett i kraft, </a:t>
            </a:r>
            <a:r>
              <a:rPr lang="nb-NO" dirty="0" err="1"/>
              <a:t>nokre</a:t>
            </a:r>
            <a:r>
              <a:rPr lang="nb-NO" dirty="0"/>
              <a:t> er utsett</a:t>
            </a:r>
          </a:p>
          <a:p>
            <a:r>
              <a:rPr lang="nb-NO" dirty="0"/>
              <a:t>Nytt framlegg om UH-lov i 2023</a:t>
            </a:r>
          </a:p>
          <a:p>
            <a:endParaRPr lang="nb-NO" dirty="0"/>
          </a:p>
          <a:p>
            <a:r>
              <a:rPr lang="nb-NO" dirty="0"/>
              <a:t>Prosess ved HVL:</a:t>
            </a:r>
            <a:br>
              <a:rPr lang="nb-NO" dirty="0"/>
            </a:br>
            <a:br>
              <a:rPr lang="nb-NO" dirty="0"/>
            </a:br>
            <a:r>
              <a:rPr lang="nb-NO" dirty="0"/>
              <a:t>- tre arbeidsgrupper og ei referansegruppe</a:t>
            </a:r>
            <a:br>
              <a:rPr lang="nb-NO" dirty="0"/>
            </a:br>
            <a:r>
              <a:rPr lang="nb-NO" dirty="0"/>
              <a:t>- </a:t>
            </a:r>
            <a:r>
              <a:rPr lang="nb-NO" dirty="0" err="1"/>
              <a:t>innspelsrunde</a:t>
            </a:r>
            <a:r>
              <a:rPr lang="nb-NO" dirty="0"/>
              <a:t> </a:t>
            </a:r>
            <a:r>
              <a:rPr lang="nb-NO" dirty="0" err="1"/>
              <a:t>hausten</a:t>
            </a:r>
            <a:r>
              <a:rPr lang="nb-NO" dirty="0"/>
              <a:t> 2021</a:t>
            </a:r>
            <a:br>
              <a:rPr lang="nb-NO" dirty="0"/>
            </a:br>
            <a:r>
              <a:rPr lang="nb-NO" dirty="0"/>
              <a:t>- </a:t>
            </a:r>
            <a:r>
              <a:rPr lang="nb-NO" dirty="0" err="1"/>
              <a:t>høyring</a:t>
            </a:r>
            <a:r>
              <a:rPr lang="nb-NO" dirty="0"/>
              <a:t> våren 2022</a:t>
            </a:r>
            <a:br>
              <a:rPr lang="nb-NO" dirty="0"/>
            </a:br>
            <a:r>
              <a:rPr lang="nb-NO" dirty="0"/>
              <a:t>- framlegg til reviderte forskrifter for styret 16. juni 2022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 descr="Pictogram Teamwork with Paragraph Symbol - 3D Rendering stock photo">
            <a:extLst>
              <a:ext uri="{FF2B5EF4-FFF2-40B4-BE49-F238E27FC236}">
                <a16:creationId xmlns:a16="http://schemas.microsoft.com/office/drawing/2014/main" id="{07BC5141-67D2-C5C8-DC41-A9E10D4CB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935" y="1905919"/>
            <a:ext cx="5256000" cy="39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33" name="Footer Placeholder 4">
            <a:extLst>
              <a:ext uri="{FF2B5EF4-FFF2-40B4-BE49-F238E27FC236}">
                <a16:creationId xmlns:a16="http://schemas.microsoft.com/office/drawing/2014/main" id="{C14D157E-405D-64CA-53F0-ABC6FFB18A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4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647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Mål med revisjonen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</p:spPr>
        <p:txBody>
          <a:bodyPr>
            <a:normAutofit/>
          </a:bodyPr>
          <a:lstStyle/>
          <a:p>
            <a:r>
              <a:rPr lang="nb-NO" dirty="0" err="1"/>
              <a:t>Gjere</a:t>
            </a:r>
            <a:r>
              <a:rPr lang="nb-NO" dirty="0"/>
              <a:t> </a:t>
            </a:r>
            <a:r>
              <a:rPr lang="nb-NO" dirty="0" err="1"/>
              <a:t>forskiftene</a:t>
            </a:r>
            <a:r>
              <a:rPr lang="nb-NO" dirty="0"/>
              <a:t> </a:t>
            </a:r>
            <a:r>
              <a:rPr lang="nb-NO" dirty="0" err="1"/>
              <a:t>meir</a:t>
            </a:r>
            <a:r>
              <a:rPr lang="nb-NO" dirty="0"/>
              <a:t> presise – </a:t>
            </a:r>
            <a:r>
              <a:rPr lang="nb-NO" dirty="0" err="1"/>
              <a:t>språklege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 og betre indre </a:t>
            </a:r>
            <a:r>
              <a:rPr lang="nb-NO" dirty="0" err="1"/>
              <a:t>samanhengar</a:t>
            </a:r>
            <a:r>
              <a:rPr lang="nb-NO" dirty="0"/>
              <a:t> mellom </a:t>
            </a:r>
            <a:r>
              <a:rPr lang="nb-NO" dirty="0" err="1"/>
              <a:t>paragrafane</a:t>
            </a:r>
            <a:endParaRPr lang="nb-NO" dirty="0"/>
          </a:p>
          <a:p>
            <a:endParaRPr lang="nb-NO" dirty="0"/>
          </a:p>
          <a:p>
            <a:r>
              <a:rPr lang="nb-NO" dirty="0"/>
              <a:t>Detaljer blir flytta til interne retningslinjer </a:t>
            </a:r>
          </a:p>
          <a:p>
            <a:r>
              <a:rPr lang="nb-NO" dirty="0" err="1"/>
              <a:t>Meir</a:t>
            </a:r>
            <a:r>
              <a:rPr lang="nb-NO" dirty="0"/>
              <a:t> fleksibilitet</a:t>
            </a:r>
          </a:p>
          <a:p>
            <a:endParaRPr lang="nb-NO" dirty="0"/>
          </a:p>
          <a:p>
            <a:r>
              <a:rPr lang="nb-NO" dirty="0"/>
              <a:t>Utarbeide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rettleiar</a:t>
            </a:r>
            <a:r>
              <a:rPr lang="nb-NO" dirty="0"/>
              <a:t> til forskriftene med </a:t>
            </a:r>
            <a:r>
              <a:rPr lang="nb-NO" dirty="0" err="1"/>
              <a:t>utfyllande</a:t>
            </a:r>
            <a:r>
              <a:rPr lang="nb-NO" dirty="0"/>
              <a:t> </a:t>
            </a:r>
            <a:r>
              <a:rPr lang="nb-NO" dirty="0" err="1"/>
              <a:t>forklaringar</a:t>
            </a:r>
            <a:r>
              <a:rPr lang="nb-NO" dirty="0"/>
              <a:t> 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2054" name="Picture 6" descr="3d man with loupe and paragraph 3d man with loupe and paragraph. 3d rendered illustration Activity Stock Photo">
            <a:extLst>
              <a:ext uri="{FF2B5EF4-FFF2-40B4-BE49-F238E27FC236}">
                <a16:creationId xmlns:a16="http://schemas.microsoft.com/office/drawing/2014/main" id="{48F07B02-06E8-5FF9-F1F2-BBA27C15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935" y="1846789"/>
            <a:ext cx="5256000" cy="40602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62" name="Footer Placeholder 4">
            <a:extLst>
              <a:ext uri="{FF2B5EF4-FFF2-40B4-BE49-F238E27FC236}">
                <a16:creationId xmlns:a16="http://schemas.microsoft.com/office/drawing/2014/main" id="{38992414-8294-582A-51CF-86AA3E616F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4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5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C64F5D-3272-304D-D60A-B1794A6A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Revisjon av Forskrift om opptak til HVL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F87DB1EE-B8D5-ED68-D71C-2AF76A0159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3BF65E-8B34-8DDC-EBF7-C32D5DB32A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FC5E40FA-436D-82C0-7E14-72AD7E85F389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930521876"/>
              </p:ext>
            </p:extLst>
          </p:nvPr>
        </p:nvGraphicFramePr>
        <p:xfrm>
          <a:off x="6491935" y="1347919"/>
          <a:ext cx="5256000" cy="50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Free Gratis arkivbilde med alfabet, bøker, fokus Stock Photo">
            <a:extLst>
              <a:ext uri="{FF2B5EF4-FFF2-40B4-BE49-F238E27FC236}">
                <a16:creationId xmlns:a16="http://schemas.microsoft.com/office/drawing/2014/main" id="{68137FE7-7A4F-4B8B-3EB2-DB30E042E6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41060"/>
            <a:ext cx="5256212" cy="35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2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988DF7-7316-DE60-2611-3A822A3D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Forskrift om studium og eksamen ved HVL – STUDIUM (kap. 1- 8)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C4DFA8-D7C8-7D1C-4849-763FC4D6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Kap. 1 Verkeområde og </a:t>
            </a:r>
            <a:r>
              <a:rPr lang="nb-NO" b="1" dirty="0" err="1"/>
              <a:t>definisjonar</a:t>
            </a:r>
            <a:br>
              <a:rPr lang="nb-NO" b="1" dirty="0"/>
            </a:br>
            <a:r>
              <a:rPr lang="nb-NO" dirty="0"/>
              <a:t>- </a:t>
            </a:r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definisjonar</a:t>
            </a:r>
            <a:br>
              <a:rPr lang="nb-NO" dirty="0"/>
            </a:br>
            <a:r>
              <a:rPr lang="nb-NO" dirty="0"/>
              <a:t>- definert </a:t>
            </a:r>
            <a:r>
              <a:rPr lang="nb-NO" dirty="0" err="1"/>
              <a:t>kvardag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Kap. 2 </a:t>
            </a:r>
            <a:r>
              <a:rPr lang="nb-NO" b="1" dirty="0" err="1"/>
              <a:t>Gradar</a:t>
            </a:r>
            <a:r>
              <a:rPr lang="nb-NO" b="1" dirty="0"/>
              <a:t> og </a:t>
            </a:r>
            <a:r>
              <a:rPr lang="nb-NO" b="1" dirty="0" err="1"/>
              <a:t>utdanningar</a:t>
            </a:r>
            <a:endParaRPr lang="nb-NO" b="1" dirty="0"/>
          </a:p>
          <a:p>
            <a:pPr marL="0" indent="0">
              <a:buNone/>
            </a:pPr>
            <a:r>
              <a:rPr lang="nb-NO" dirty="0"/>
              <a:t>- Ta ut </a:t>
            </a:r>
            <a:r>
              <a:rPr lang="nb-NO" dirty="0" err="1"/>
              <a:t>sjølvvald</a:t>
            </a:r>
            <a:r>
              <a:rPr lang="nb-NO" dirty="0"/>
              <a:t> bachelorgrad</a:t>
            </a:r>
          </a:p>
          <a:p>
            <a:pPr>
              <a:buFontTx/>
              <a:buChar char="-"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Kap. 4 Studierett</a:t>
            </a:r>
          </a:p>
          <a:p>
            <a:pPr marL="0" indent="0">
              <a:buNone/>
            </a:pPr>
            <a:r>
              <a:rPr lang="nb-NO" dirty="0"/>
              <a:t>-Fleksibel frist for semesterregistrering 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Kap. 5. Permisjon</a:t>
            </a:r>
            <a:br>
              <a:rPr lang="nb-NO" dirty="0"/>
            </a:br>
            <a:r>
              <a:rPr lang="nb-NO" dirty="0"/>
              <a:t>- presisere rett til permisjon</a:t>
            </a:r>
          </a:p>
        </p:txBody>
      </p:sp>
      <p:pic>
        <p:nvPicPr>
          <p:cNvPr id="2050" name="Picture 2" descr="Free Gratis arkivbilde med bærbar datamaskin, blyant, dame Stock Photo">
            <a:extLst>
              <a:ext uri="{FF2B5EF4-FFF2-40B4-BE49-F238E27FC236}">
                <a16:creationId xmlns:a16="http://schemas.microsoft.com/office/drawing/2014/main" id="{7D8E4074-852F-6C8C-F3FB-966F9685F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r="18698" b="1"/>
          <a:stretch/>
        </p:blipFill>
        <p:spPr bwMode="auto">
          <a:xfrm>
            <a:off x="6491935" y="1347919"/>
            <a:ext cx="5256000" cy="50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084" name="Footer Placeholder 4">
            <a:extLst>
              <a:ext uri="{FF2B5EF4-FFF2-40B4-BE49-F238E27FC236}">
                <a16:creationId xmlns:a16="http://schemas.microsoft.com/office/drawing/2014/main" id="{91FB029F-BC9F-BBD7-A174-9B34B2C3D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8A238EF-1FB8-C3CA-C728-9FEC929139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5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9AEB16-7F7E-51A0-5242-1277C623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EKSAMEN (kap.9-15)</a:t>
            </a:r>
          </a:p>
        </p:txBody>
      </p:sp>
      <p:sp>
        <p:nvSpPr>
          <p:cNvPr id="4105" name="Content Placeholder 4">
            <a:extLst>
              <a:ext uri="{FF2B5EF4-FFF2-40B4-BE49-F238E27FC236}">
                <a16:creationId xmlns:a16="http://schemas.microsoft.com/office/drawing/2014/main" id="{4CBE1038-2A9C-5411-3D8C-FC140EE5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</p:spPr>
        <p:txBody>
          <a:bodyPr>
            <a:normAutofit/>
          </a:bodyPr>
          <a:lstStyle/>
          <a:p>
            <a:r>
              <a:rPr lang="en-US" b="1" dirty="0" err="1"/>
              <a:t>Kap</a:t>
            </a:r>
            <a:r>
              <a:rPr lang="en-US" b="1" dirty="0"/>
              <a:t>. 9. </a:t>
            </a:r>
            <a:r>
              <a:rPr lang="en-US" b="1" dirty="0" err="1"/>
              <a:t>Vurdering</a:t>
            </a:r>
            <a:br>
              <a:rPr lang="en-US" dirty="0"/>
            </a:br>
            <a:r>
              <a:rPr lang="en-US" dirty="0" err="1"/>
              <a:t>Mappevurdering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skriftleg</a:t>
            </a:r>
            <a:r>
              <a:rPr lang="en-US" dirty="0"/>
              <a:t> </a:t>
            </a:r>
            <a:r>
              <a:rPr lang="en-US" dirty="0" err="1"/>
              <a:t>prøve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ikkje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del av </a:t>
            </a:r>
            <a:r>
              <a:rPr lang="en-US" dirty="0" err="1"/>
              <a:t>mappevurdering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Obligatorisk</a:t>
            </a:r>
            <a:r>
              <a:rPr lang="en-US" dirty="0"/>
              <a:t> </a:t>
            </a:r>
            <a:r>
              <a:rPr lang="en-US" dirty="0" err="1"/>
              <a:t>læringsaktivitet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del av </a:t>
            </a:r>
            <a:r>
              <a:rPr lang="en-US" dirty="0" err="1"/>
              <a:t>mappevurdering</a:t>
            </a:r>
            <a:endParaRPr lang="en-US" dirty="0"/>
          </a:p>
          <a:p>
            <a:r>
              <a:rPr lang="en-US" b="1" dirty="0"/>
              <a:t>Kap.10. </a:t>
            </a:r>
            <a:r>
              <a:rPr lang="en-US" b="1" dirty="0" err="1"/>
              <a:t>Praksis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obl.læringsakt</a:t>
            </a:r>
            <a:r>
              <a:rPr lang="en-US" dirty="0"/>
              <a:t>.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gjennomførast</a:t>
            </a:r>
            <a:r>
              <a:rPr lang="en-US" dirty="0"/>
              <a:t> I </a:t>
            </a:r>
            <a:r>
              <a:rPr lang="en-US" dirty="0" err="1"/>
              <a:t>praksisperioden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eigenmelding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fråvær</a:t>
            </a:r>
            <a:r>
              <a:rPr lang="en-US" dirty="0"/>
              <a:t> i </a:t>
            </a:r>
            <a:r>
              <a:rPr lang="en-US" dirty="0" err="1"/>
              <a:t>praksis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plikt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vurdere</a:t>
            </a:r>
            <a:r>
              <a:rPr lang="en-US" dirty="0"/>
              <a:t> </a:t>
            </a:r>
            <a:r>
              <a:rPr lang="en-US" dirty="0" err="1"/>
              <a:t>tvil</a:t>
            </a:r>
            <a:r>
              <a:rPr lang="en-US" dirty="0"/>
              <a:t> om </a:t>
            </a:r>
            <a:r>
              <a:rPr lang="en-US" dirty="0" err="1"/>
              <a:t>skikkaheit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stryk</a:t>
            </a:r>
            <a:r>
              <a:rPr lang="en-US" dirty="0"/>
              <a:t> i </a:t>
            </a:r>
            <a:r>
              <a:rPr lang="en-US" dirty="0" err="1"/>
              <a:t>praksis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Free Gratis arkivbilde med eksamen, elever, gutter Stock Photo">
            <a:extLst>
              <a:ext uri="{FF2B5EF4-FFF2-40B4-BE49-F238E27FC236}">
                <a16:creationId xmlns:a16="http://schemas.microsoft.com/office/drawing/2014/main" id="{D40A70A0-BCAE-062B-B8F4-C5AF7E762D23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6" r="16491" b="1"/>
          <a:stretch/>
        </p:blipFill>
        <p:spPr bwMode="auto">
          <a:xfrm>
            <a:off x="6491935" y="1347919"/>
            <a:ext cx="5256000" cy="5058000"/>
          </a:xfrm>
          <a:prstGeom prst="rect">
            <a:avLst/>
          </a:prstGeom>
          <a:noFill/>
        </p:spPr>
      </p:pic>
      <p:sp>
        <p:nvSpPr>
          <p:cNvPr id="4110" name="Footer Placeholder 4">
            <a:extLst>
              <a:ext uri="{FF2B5EF4-FFF2-40B4-BE49-F238E27FC236}">
                <a16:creationId xmlns:a16="http://schemas.microsoft.com/office/drawing/2014/main" id="{56A0C91B-6D85-7A79-E520-CE3D060882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8AADF0C-4AE1-F490-0D67-EF4FBD9D9E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21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itle 1">
            <a:extLst>
              <a:ext uri="{FF2B5EF4-FFF2-40B4-BE49-F238E27FC236}">
                <a16:creationId xmlns:a16="http://schemas.microsoft.com/office/drawing/2014/main" id="{6C276947-AC01-7F1B-E80C-5D3F78EE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/>
          <a:p>
            <a:r>
              <a:rPr lang="en-US" dirty="0"/>
              <a:t>EKSAMEN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379E12-3F43-30D6-6905-23ABA2BB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b="1" dirty="0"/>
              <a:t>Kap. 11. Eksamen</a:t>
            </a:r>
            <a:br>
              <a:rPr lang="nb-NO" b="1" dirty="0"/>
            </a:br>
            <a:r>
              <a:rPr lang="nb-NO" dirty="0"/>
              <a:t>- mjuke opp krav for 4. eksamensforsøk</a:t>
            </a:r>
          </a:p>
          <a:p>
            <a:pPr>
              <a:lnSpc>
                <a:spcPct val="90000"/>
              </a:lnSpc>
            </a:pPr>
            <a:r>
              <a:rPr lang="nb-NO" dirty="0"/>
              <a:t>- gruppeeksamen kan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forbetrast</a:t>
            </a:r>
            <a:endParaRPr lang="nb-NO" dirty="0"/>
          </a:p>
          <a:p>
            <a:pPr>
              <a:lnSpc>
                <a:spcPct val="90000"/>
              </a:lnSpc>
            </a:pPr>
            <a:endParaRPr lang="nb-NO" dirty="0"/>
          </a:p>
          <a:p>
            <a:pPr>
              <a:lnSpc>
                <a:spcPct val="90000"/>
              </a:lnSpc>
            </a:pPr>
            <a:r>
              <a:rPr lang="nb-NO" b="1" dirty="0"/>
              <a:t>Kap.13 Sensur og klage</a:t>
            </a:r>
            <a:br>
              <a:rPr lang="nb-NO" dirty="0"/>
            </a:br>
            <a:r>
              <a:rPr lang="nb-NO" dirty="0"/>
              <a:t>-</a:t>
            </a:r>
            <a:r>
              <a:rPr lang="nb-NO" dirty="0" err="1"/>
              <a:t>rettleiar</a:t>
            </a:r>
            <a:r>
              <a:rPr lang="nb-NO" dirty="0"/>
              <a:t> på </a:t>
            </a:r>
            <a:r>
              <a:rPr lang="nb-NO" dirty="0" err="1"/>
              <a:t>bacheloroppgåve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u="sng" dirty="0"/>
              <a:t>bør</a:t>
            </a:r>
            <a:r>
              <a:rPr lang="nb-NO" dirty="0"/>
              <a:t> </a:t>
            </a:r>
            <a:r>
              <a:rPr lang="nb-NO" dirty="0" err="1"/>
              <a:t>vere</a:t>
            </a:r>
            <a:r>
              <a:rPr lang="nb-NO" dirty="0"/>
              <a:t> sensor</a:t>
            </a:r>
            <a:br>
              <a:rPr lang="nb-NO" dirty="0"/>
            </a:br>
            <a:r>
              <a:rPr lang="nb-NO" dirty="0"/>
              <a:t>- </a:t>
            </a:r>
            <a:r>
              <a:rPr lang="nb-NO" dirty="0" err="1"/>
              <a:t>rettleiar</a:t>
            </a:r>
            <a:r>
              <a:rPr lang="nb-NO" dirty="0"/>
              <a:t> på </a:t>
            </a:r>
            <a:r>
              <a:rPr lang="nb-NO" dirty="0" err="1"/>
              <a:t>masteroppgåve</a:t>
            </a:r>
            <a:r>
              <a:rPr lang="nb-NO" dirty="0"/>
              <a:t> </a:t>
            </a:r>
            <a:r>
              <a:rPr lang="nb-NO" u="sng" dirty="0"/>
              <a:t>skal </a:t>
            </a:r>
            <a:r>
              <a:rPr lang="nb-NO" u="sng" dirty="0" err="1"/>
              <a:t>ikkje</a:t>
            </a:r>
            <a:r>
              <a:rPr lang="nb-NO" u="sng" dirty="0"/>
              <a:t> </a:t>
            </a:r>
            <a:r>
              <a:rPr lang="nb-NO" dirty="0" err="1"/>
              <a:t>vere</a:t>
            </a:r>
            <a:r>
              <a:rPr lang="nb-NO" dirty="0"/>
              <a:t> sensor</a:t>
            </a:r>
            <a:br>
              <a:rPr lang="nb-NO" dirty="0"/>
            </a:br>
            <a:r>
              <a:rPr lang="nb-NO" dirty="0"/>
              <a:t>- lempe på kvalifikasjonskravet til sensor på emne på bachelor</a:t>
            </a:r>
            <a:br>
              <a:rPr lang="nb-NO" dirty="0"/>
            </a:br>
            <a:r>
              <a:rPr lang="nb-NO" dirty="0"/>
              <a:t>- presisere ansvar for grunngjeving ved </a:t>
            </a:r>
            <a:r>
              <a:rPr lang="nb-NO" dirty="0" err="1"/>
              <a:t>usemje</a:t>
            </a:r>
            <a:r>
              <a:rPr lang="nb-NO" dirty="0"/>
              <a:t> ved klagesensur</a:t>
            </a:r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</p:txBody>
      </p:sp>
      <p:pic>
        <p:nvPicPr>
          <p:cNvPr id="1026" name="Picture 2" descr="Free Gratis arkivbilde med arbeidsbøker, eksamen, elev Stock Photo">
            <a:extLst>
              <a:ext uri="{FF2B5EF4-FFF2-40B4-BE49-F238E27FC236}">
                <a16:creationId xmlns:a16="http://schemas.microsoft.com/office/drawing/2014/main" id="{198EAB06-19A3-1D12-8B84-E56614E07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r="-2" b="21458"/>
          <a:stretch/>
        </p:blipFill>
        <p:spPr bwMode="auto">
          <a:xfrm>
            <a:off x="6491935" y="1347919"/>
            <a:ext cx="5256000" cy="50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36" name="Footer Placeholder 4">
            <a:extLst>
              <a:ext uri="{FF2B5EF4-FFF2-40B4-BE49-F238E27FC236}">
                <a16:creationId xmlns:a16="http://schemas.microsoft.com/office/drawing/2014/main" id="{F0BB677A-BBCD-4564-69C5-0D07023D7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DA7FBA-F629-8E0B-DA41-B08E06E44E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513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06E014C-85E0-00C6-1A4E-E25260892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76DD81A-649C-AF2B-8DCF-7A677D3DE0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86BF02E6-4C29-5704-BAC4-4B7A833F0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7809C3B-A840-AAA5-4AE9-0FD6F825A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0A8304A-2836-1A4C-48E1-48C2AFB7CC4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440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533516"/>
      </p:ext>
    </p:extLst>
  </p:cSld>
  <p:clrMapOvr>
    <a:masterClrMapping/>
  </p:clrMapOvr>
</p:sld>
</file>

<file path=ppt/theme/theme1.xml><?xml version="1.0" encoding="utf-8"?>
<a:theme xmlns:a="http://schemas.openxmlformats.org/drawingml/2006/main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AFFC4F78F58F4EA9E9CC2A19CF4398" ma:contentTypeVersion="13" ma:contentTypeDescription="Opprett et nytt dokument." ma:contentTypeScope="" ma:versionID="20f05c3624d34f43af4789a92d6a8be2">
  <xsd:schema xmlns:xsd="http://www.w3.org/2001/XMLSchema" xmlns:xs="http://www.w3.org/2001/XMLSchema" xmlns:p="http://schemas.microsoft.com/office/2006/metadata/properties" xmlns:ns2="fa75e9d1-45da-4a2a-9964-396ebe24c187" xmlns:ns3="e4c062a4-c69b-499f-84f4-74c24a2ae4c2" targetNamespace="http://schemas.microsoft.com/office/2006/metadata/properties" ma:root="true" ma:fieldsID="c94033454cb5a82f513a24ddcd2b891f" ns2:_="" ns3:_="">
    <xsd:import namespace="fa75e9d1-45da-4a2a-9964-396ebe24c187"/>
    <xsd:import namespace="e4c062a4-c69b-499f-84f4-74c24a2ae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5e9d1-45da-4a2a-9964-396ebe24c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62a4-c69b-499f-84f4-74c24a2ae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494402-C1BF-4B89-9D17-13FB9EE8CEB9}"/>
</file>

<file path=customXml/itemProps2.xml><?xml version="1.0" encoding="utf-8"?>
<ds:datastoreItem xmlns:ds="http://schemas.openxmlformats.org/officeDocument/2006/customXml" ds:itemID="{5F01D4B5-1337-4E0B-991E-575CF1C4F3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D789A7-CC38-4D85-8E57-05C60D3BBAC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70c8f6d-aa3e-4c55-8678-e6f05f72e74a"/>
    <ds:schemaRef ds:uri="f5c3ef01-c1db-4dc5-9580-58fdd672648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334</TotalTime>
  <Words>1948</Words>
  <Application>Microsoft Office PowerPoint</Application>
  <PresentationFormat>Widescreen</PresentationFormat>
  <Paragraphs>85</Paragraphs>
  <Slides>9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.AppleSystemUIFont</vt:lpstr>
      <vt:lpstr>Arial</vt:lpstr>
      <vt:lpstr>Calibri</vt:lpstr>
      <vt:lpstr>Georgia</vt:lpstr>
      <vt:lpstr>HVL</vt:lpstr>
      <vt:lpstr>PowerPoint-presentasjon</vt:lpstr>
      <vt:lpstr>Bakgrunn og prosess</vt:lpstr>
      <vt:lpstr>Mål med revisjonen</vt:lpstr>
      <vt:lpstr>Revisjon av Forskrift om opptak til HVL</vt:lpstr>
      <vt:lpstr>Forskrift om studium og eksamen ved HVL – STUDIUM (kap. 1- 8)</vt:lpstr>
      <vt:lpstr>EKSAMEN (kap.9-15)</vt:lpstr>
      <vt:lpstr>EKSAMEN</vt:lpstr>
      <vt:lpstr>PowerPoint-presentasjon</vt:lpstr>
      <vt:lpstr>PowerPoint-presentasjon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Solfrid Kjoberg</cp:lastModifiedBy>
  <cp:revision>18</cp:revision>
  <dcterms:created xsi:type="dcterms:W3CDTF">2016-11-30T08:20:17Z</dcterms:created>
  <dcterms:modified xsi:type="dcterms:W3CDTF">2022-06-16T07:43:07Z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0x010100EED60556F894824E9DAD509ECAA8C3B8</vt:lpwstr>
  </property>
</Properties>
</file>