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84" r:id="rId5"/>
    <p:sldId id="269" r:id="rId6"/>
    <p:sldId id="291" r:id="rId7"/>
    <p:sldId id="290" r:id="rId8"/>
    <p:sldId id="289" r:id="rId9"/>
    <p:sldId id="292" r:id="rId10"/>
    <p:sldId id="293" r:id="rId11"/>
    <p:sldId id="294" r:id="rId12"/>
    <p:sldId id="288" r:id="rId13"/>
    <p:sldId id="296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A560E-667A-4538-BFA8-3C88AA5EA628}" v="840" dt="2022-06-03T07:14:12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1"/>
    <p:restoredTop sz="94680"/>
  </p:normalViewPr>
  <p:slideViewPr>
    <p:cSldViewPr snapToGrid="0" snapToObjects="1">
      <p:cViewPr varScale="1">
        <p:scale>
          <a:sx n="66" d="100"/>
          <a:sy n="66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b-NO" sz="1800" b="0" i="0" baseline="0">
                <a:solidFill>
                  <a:schemeClr val="bg1"/>
                </a:solidFill>
                <a:effectLst/>
              </a:rPr>
              <a:t>Andel av sektorens samlede poengsum, utvalgte institusjoner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'3, Sammenligning'!$C$188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'3, Sammenligning'!$B$189:$B$197</c:f>
              <c:strCache>
                <c:ptCount val="9"/>
                <c:pt idx="0">
                  <c:v>Høgskulen i Volda</c:v>
                </c:pt>
                <c:pt idx="1">
                  <c:v>Høgskolen i Østfold</c:v>
                </c:pt>
                <c:pt idx="2">
                  <c:v>Høgskolen i Innlandet</c:v>
                </c:pt>
                <c:pt idx="3">
                  <c:v>Nord universitet</c:v>
                </c:pt>
                <c:pt idx="4">
                  <c:v>Høgskulen på Vestlandet</c:v>
                </c:pt>
                <c:pt idx="5">
                  <c:v>Universitetet i Sørøst-Norge</c:v>
                </c:pt>
                <c:pt idx="6">
                  <c:v>Universitetet i Agder</c:v>
                </c:pt>
                <c:pt idx="7">
                  <c:v>Universitetet i Stavanger</c:v>
                </c:pt>
                <c:pt idx="8">
                  <c:v>OsloMet - storbyuniversitetet</c:v>
                </c:pt>
              </c:strCache>
            </c:strRef>
          </c:cat>
          <c:val>
            <c:numRef>
              <c:f>'3, Sammenligning'!$C$189:$C$197</c:f>
              <c:numCache>
                <c:formatCode>0.00</c:formatCode>
                <c:ptCount val="9"/>
                <c:pt idx="0">
                  <c:v>4.4000000000000003E-3</c:v>
                </c:pt>
                <c:pt idx="1">
                  <c:v>7.1999999999999998E-3</c:v>
                </c:pt>
                <c:pt idx="2">
                  <c:v>1.5800000000000002E-2</c:v>
                </c:pt>
                <c:pt idx="3">
                  <c:v>1.55E-2</c:v>
                </c:pt>
                <c:pt idx="4">
                  <c:v>2.3199999999999998E-2</c:v>
                </c:pt>
                <c:pt idx="5">
                  <c:v>2.8899999999999999E-2</c:v>
                </c:pt>
                <c:pt idx="6">
                  <c:v>3.2500000000000001E-2</c:v>
                </c:pt>
                <c:pt idx="7">
                  <c:v>4.1399999999999999E-2</c:v>
                </c:pt>
                <c:pt idx="8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6-4399-A77C-5FD0563B2927}"/>
            </c:ext>
          </c:extLst>
        </c:ser>
        <c:ser>
          <c:idx val="1"/>
          <c:order val="1"/>
          <c:tx>
            <c:strRef>
              <c:f>'3, Sammenligning'!$D$188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'3, Sammenligning'!$B$189:$B$197</c:f>
              <c:strCache>
                <c:ptCount val="9"/>
                <c:pt idx="0">
                  <c:v>Høgskulen i Volda</c:v>
                </c:pt>
                <c:pt idx="1">
                  <c:v>Høgskolen i Østfold</c:v>
                </c:pt>
                <c:pt idx="2">
                  <c:v>Høgskolen i Innlandet</c:v>
                </c:pt>
                <c:pt idx="3">
                  <c:v>Nord universitet</c:v>
                </c:pt>
                <c:pt idx="4">
                  <c:v>Høgskulen på Vestlandet</c:v>
                </c:pt>
                <c:pt idx="5">
                  <c:v>Universitetet i Sørøst-Norge</c:v>
                </c:pt>
                <c:pt idx="6">
                  <c:v>Universitetet i Agder</c:v>
                </c:pt>
                <c:pt idx="7">
                  <c:v>Universitetet i Stavanger</c:v>
                </c:pt>
                <c:pt idx="8">
                  <c:v>OsloMet - storbyuniversitetet</c:v>
                </c:pt>
              </c:strCache>
            </c:strRef>
          </c:cat>
          <c:val>
            <c:numRef>
              <c:f>'3, Sammenligning'!$D$189:$D$197</c:f>
              <c:numCache>
                <c:formatCode>0.00</c:formatCode>
                <c:ptCount val="9"/>
                <c:pt idx="0">
                  <c:v>3.7000000000000002E-3</c:v>
                </c:pt>
                <c:pt idx="1">
                  <c:v>7.4000000000000003E-3</c:v>
                </c:pt>
                <c:pt idx="2">
                  <c:v>1.46E-2</c:v>
                </c:pt>
                <c:pt idx="3">
                  <c:v>2.0199999999999999E-2</c:v>
                </c:pt>
                <c:pt idx="4">
                  <c:v>2.3E-2</c:v>
                </c:pt>
                <c:pt idx="5">
                  <c:v>2.6700000000000002E-2</c:v>
                </c:pt>
                <c:pt idx="6">
                  <c:v>3.0200000000000001E-2</c:v>
                </c:pt>
                <c:pt idx="7">
                  <c:v>4.3299999999999998E-2</c:v>
                </c:pt>
                <c:pt idx="8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6-4399-A77C-5FD0563B2927}"/>
            </c:ext>
          </c:extLst>
        </c:ser>
        <c:ser>
          <c:idx val="2"/>
          <c:order val="2"/>
          <c:tx>
            <c:strRef>
              <c:f>'3, Sammenligning'!$E$188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'3, Sammenligning'!$B$189:$B$197</c:f>
              <c:strCache>
                <c:ptCount val="9"/>
                <c:pt idx="0">
                  <c:v>Høgskulen i Volda</c:v>
                </c:pt>
                <c:pt idx="1">
                  <c:v>Høgskolen i Østfold</c:v>
                </c:pt>
                <c:pt idx="2">
                  <c:v>Høgskolen i Innlandet</c:v>
                </c:pt>
                <c:pt idx="3">
                  <c:v>Nord universitet</c:v>
                </c:pt>
                <c:pt idx="4">
                  <c:v>Høgskulen på Vestlandet</c:v>
                </c:pt>
                <c:pt idx="5">
                  <c:v>Universitetet i Sørøst-Norge</c:v>
                </c:pt>
                <c:pt idx="6">
                  <c:v>Universitetet i Agder</c:v>
                </c:pt>
                <c:pt idx="7">
                  <c:v>Universitetet i Stavanger</c:v>
                </c:pt>
                <c:pt idx="8">
                  <c:v>OsloMet - storbyuniversitetet</c:v>
                </c:pt>
              </c:strCache>
            </c:strRef>
          </c:cat>
          <c:val>
            <c:numRef>
              <c:f>'3, Sammenligning'!$E$189:$E$197</c:f>
              <c:numCache>
                <c:formatCode>0.00</c:formatCode>
                <c:ptCount val="9"/>
                <c:pt idx="0">
                  <c:v>3.8999999999999998E-3</c:v>
                </c:pt>
                <c:pt idx="1">
                  <c:v>9.1999999999999998E-3</c:v>
                </c:pt>
                <c:pt idx="2">
                  <c:v>1.66E-2</c:v>
                </c:pt>
                <c:pt idx="3">
                  <c:v>2.0899999999999998E-2</c:v>
                </c:pt>
                <c:pt idx="4">
                  <c:v>2.63E-2</c:v>
                </c:pt>
                <c:pt idx="5">
                  <c:v>0.03</c:v>
                </c:pt>
                <c:pt idx="6">
                  <c:v>3.2300000000000002E-2</c:v>
                </c:pt>
                <c:pt idx="7">
                  <c:v>4.7100000000000003E-2</c:v>
                </c:pt>
                <c:pt idx="8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6-4399-A77C-5FD0563B2927}"/>
            </c:ext>
          </c:extLst>
        </c:ser>
        <c:ser>
          <c:idx val="3"/>
          <c:order val="3"/>
          <c:tx>
            <c:strRef>
              <c:f>'3, Sammenligning'!$F$188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'3, Sammenligning'!$B$189:$B$197</c:f>
              <c:strCache>
                <c:ptCount val="9"/>
                <c:pt idx="0">
                  <c:v>Høgskulen i Volda</c:v>
                </c:pt>
                <c:pt idx="1">
                  <c:v>Høgskolen i Østfold</c:v>
                </c:pt>
                <c:pt idx="2">
                  <c:v>Høgskolen i Innlandet</c:v>
                </c:pt>
                <c:pt idx="3">
                  <c:v>Nord universitet</c:v>
                </c:pt>
                <c:pt idx="4">
                  <c:v>Høgskulen på Vestlandet</c:v>
                </c:pt>
                <c:pt idx="5">
                  <c:v>Universitetet i Sørøst-Norge</c:v>
                </c:pt>
                <c:pt idx="6">
                  <c:v>Universitetet i Agder</c:v>
                </c:pt>
                <c:pt idx="7">
                  <c:v>Universitetet i Stavanger</c:v>
                </c:pt>
                <c:pt idx="8">
                  <c:v>OsloMet - storbyuniversitetet</c:v>
                </c:pt>
              </c:strCache>
            </c:strRef>
          </c:cat>
          <c:val>
            <c:numRef>
              <c:f>'3, Sammenligning'!$F$189:$F$197</c:f>
              <c:numCache>
                <c:formatCode>0.00</c:formatCode>
                <c:ptCount val="9"/>
                <c:pt idx="0">
                  <c:v>6.4000000000000003E-3</c:v>
                </c:pt>
                <c:pt idx="1">
                  <c:v>9.4000000000000004E-3</c:v>
                </c:pt>
                <c:pt idx="2">
                  <c:v>1.6199999999999999E-2</c:v>
                </c:pt>
                <c:pt idx="3">
                  <c:v>2.4799999999999999E-2</c:v>
                </c:pt>
                <c:pt idx="4">
                  <c:v>2.7099999999999999E-2</c:v>
                </c:pt>
                <c:pt idx="5">
                  <c:v>3.0800000000000001E-2</c:v>
                </c:pt>
                <c:pt idx="6">
                  <c:v>3.2000000000000001E-2</c:v>
                </c:pt>
                <c:pt idx="7">
                  <c:v>4.5400000000000003E-2</c:v>
                </c:pt>
                <c:pt idx="8">
                  <c:v>4.48E-2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46-4399-A77C-5FD0563B2927}"/>
            </c:ext>
          </c:extLst>
        </c:ser>
        <c:ser>
          <c:idx val="4"/>
          <c:order val="4"/>
          <c:tx>
            <c:strRef>
              <c:f>'3, Sammenligning'!$G$188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'3, Sammenligning'!$B$189:$B$197</c:f>
              <c:strCache>
                <c:ptCount val="9"/>
                <c:pt idx="0">
                  <c:v>Høgskulen i Volda</c:v>
                </c:pt>
                <c:pt idx="1">
                  <c:v>Høgskolen i Østfold</c:v>
                </c:pt>
                <c:pt idx="2">
                  <c:v>Høgskolen i Innlandet</c:v>
                </c:pt>
                <c:pt idx="3">
                  <c:v>Nord universitet</c:v>
                </c:pt>
                <c:pt idx="4">
                  <c:v>Høgskulen på Vestlandet</c:v>
                </c:pt>
                <c:pt idx="5">
                  <c:v>Universitetet i Sørøst-Norge</c:v>
                </c:pt>
                <c:pt idx="6">
                  <c:v>Universitetet i Agder</c:v>
                </c:pt>
                <c:pt idx="7">
                  <c:v>Universitetet i Stavanger</c:v>
                </c:pt>
                <c:pt idx="8">
                  <c:v>OsloMet - storbyuniversitetet</c:v>
                </c:pt>
              </c:strCache>
            </c:strRef>
          </c:cat>
          <c:val>
            <c:numRef>
              <c:f>'3, Sammenligning'!$G$189:$G$197</c:f>
              <c:numCache>
                <c:formatCode>0.00</c:formatCode>
                <c:ptCount val="9"/>
                <c:pt idx="0">
                  <c:v>3.5000000000000001E-3</c:v>
                </c:pt>
                <c:pt idx="1">
                  <c:v>1.18E-2</c:v>
                </c:pt>
                <c:pt idx="2">
                  <c:v>1.7000000000000001E-2</c:v>
                </c:pt>
                <c:pt idx="3">
                  <c:v>2.6700000000000002E-2</c:v>
                </c:pt>
                <c:pt idx="4">
                  <c:v>2.8400000000000002E-2</c:v>
                </c:pt>
                <c:pt idx="5">
                  <c:v>3.04E-2</c:v>
                </c:pt>
                <c:pt idx="6">
                  <c:v>3.6700000000000003E-2</c:v>
                </c:pt>
                <c:pt idx="7">
                  <c:v>4.4600000000000001E-2</c:v>
                </c:pt>
                <c:pt idx="8">
                  <c:v>4.5199999999999997E-2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6-4399-A77C-5FD0563B29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3585200"/>
        <c:axId val="733582576"/>
      </c:barChart>
      <c:catAx>
        <c:axId val="73358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3582576"/>
        <c:crosses val="autoZero"/>
        <c:auto val="1"/>
        <c:lblAlgn val="ctr"/>
        <c:lblOffset val="100"/>
        <c:noMultiLvlLbl val="0"/>
      </c:catAx>
      <c:valAx>
        <c:axId val="73358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358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Poengutvikling,</a:t>
            </a:r>
            <a:r>
              <a:rPr lang="nb-NO" baseline="0"/>
              <a:t> institusjoner med 200+ poeng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'Poengutvikling inst over 200'!$A$3</c:f>
              <c:strCache>
                <c:ptCount val="1"/>
                <c:pt idx="0">
                  <c:v>Norges teknisk-naturvitenskapelige universitet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200'!$B$3:$F$3</c:f>
              <c:numCache>
                <c:formatCode>0.0</c:formatCode>
                <c:ptCount val="5"/>
                <c:pt idx="0">
                  <c:v>5185.1447082619998</c:v>
                </c:pt>
                <c:pt idx="1">
                  <c:v>5646.6525314849996</c:v>
                </c:pt>
                <c:pt idx="2">
                  <c:v>6083.6126015330001</c:v>
                </c:pt>
                <c:pt idx="3">
                  <c:v>6544.1956185139998</c:v>
                </c:pt>
                <c:pt idx="4">
                  <c:v>7281.9916368570002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38-4D44-A5C4-34F2CCBFE9F4}"/>
            </c:ext>
          </c:extLst>
        </c:ser>
        <c:ser>
          <c:idx val="1"/>
          <c:order val="1"/>
          <c:tx>
            <c:strRef>
              <c:f>'Poengutvikling inst over 200'!$A$4</c:f>
              <c:strCache>
                <c:ptCount val="1"/>
                <c:pt idx="0">
                  <c:v>Universitetet i Oslo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200'!$B$4:$F$4</c:f>
              <c:numCache>
                <c:formatCode>0.0</c:formatCode>
                <c:ptCount val="5"/>
                <c:pt idx="0">
                  <c:v>6425.2099639669996</c:v>
                </c:pt>
                <c:pt idx="1">
                  <c:v>6746.1911122749998</c:v>
                </c:pt>
                <c:pt idx="2">
                  <c:v>6785.7806616830003</c:v>
                </c:pt>
                <c:pt idx="3">
                  <c:v>6806.670673777</c:v>
                </c:pt>
                <c:pt idx="4">
                  <c:v>7142.0012301930001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38-4D44-A5C4-34F2CCBFE9F4}"/>
            </c:ext>
          </c:extLst>
        </c:ser>
        <c:ser>
          <c:idx val="2"/>
          <c:order val="2"/>
          <c:tx>
            <c:strRef>
              <c:f>'Poengutvikling inst over 200'!$A$5</c:f>
              <c:strCache>
                <c:ptCount val="1"/>
                <c:pt idx="0">
                  <c:v>Universitetet i Bergen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200'!$B$5:$F$5</c:f>
              <c:numCache>
                <c:formatCode>0.0</c:formatCode>
                <c:ptCount val="5"/>
                <c:pt idx="0">
                  <c:v>3146.2691695849999</c:v>
                </c:pt>
                <c:pt idx="1">
                  <c:v>3437.362800758</c:v>
                </c:pt>
                <c:pt idx="2">
                  <c:v>3414.309180109</c:v>
                </c:pt>
                <c:pt idx="3">
                  <c:v>3629.9279692979999</c:v>
                </c:pt>
                <c:pt idx="4">
                  <c:v>3762.8809992339998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38-4D44-A5C4-34F2CCBFE9F4}"/>
            </c:ext>
          </c:extLst>
        </c:ser>
        <c:ser>
          <c:idx val="3"/>
          <c:order val="3"/>
          <c:tx>
            <c:strRef>
              <c:f>'Poengutvikling inst over 200'!$A$6</c:f>
              <c:strCache>
                <c:ptCount val="1"/>
                <c:pt idx="0">
                  <c:v>UiT Norges arktiske universitet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200'!$B$6:$F$6</c:f>
              <c:numCache>
                <c:formatCode>0.0</c:formatCode>
                <c:ptCount val="5"/>
                <c:pt idx="0">
                  <c:v>2011.451289435</c:v>
                </c:pt>
                <c:pt idx="1">
                  <c:v>2048.8761254330002</c:v>
                </c:pt>
                <c:pt idx="2">
                  <c:v>2112.638397142</c:v>
                </c:pt>
                <c:pt idx="3">
                  <c:v>2233.403124467</c:v>
                </c:pt>
                <c:pt idx="4">
                  <c:v>2360.3172566439998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38-4D44-A5C4-34F2CCBFE9F4}"/>
            </c:ext>
          </c:extLst>
        </c:ser>
        <c:ser>
          <c:idx val="4"/>
          <c:order val="4"/>
          <c:tx>
            <c:strRef>
              <c:f>'Poengutvikling inst over 200'!$A$7</c:f>
              <c:strCache>
                <c:ptCount val="1"/>
                <c:pt idx="0">
                  <c:v>OsloMet - storbyuniversitetet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200'!$B$7:$F$7</c:f>
              <c:numCache>
                <c:formatCode>0.0</c:formatCode>
                <c:ptCount val="5"/>
                <c:pt idx="0">
                  <c:v>960.51912181299997</c:v>
                </c:pt>
                <c:pt idx="1">
                  <c:v>1076.5126247640001</c:v>
                </c:pt>
                <c:pt idx="2">
                  <c:v>1240.029508327</c:v>
                </c:pt>
                <c:pt idx="3">
                  <c:v>1313.511628339</c:v>
                </c:pt>
                <c:pt idx="4">
                  <c:v>1427.2316879590001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38-4D44-A5C4-34F2CCBFE9F4}"/>
            </c:ext>
          </c:extLst>
        </c:ser>
        <c:ser>
          <c:idx val="5"/>
          <c:order val="5"/>
          <c:tx>
            <c:strRef>
              <c:f>'Poengutvikling inst over 200'!$A$8</c:f>
              <c:strCache>
                <c:ptCount val="1"/>
                <c:pt idx="0">
                  <c:v>Universitetet i Stavanger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200'!$B$8:$F$8</c:f>
              <c:numCache>
                <c:formatCode>0.0</c:formatCode>
                <c:ptCount val="5"/>
                <c:pt idx="0">
                  <c:v>1020.794105821</c:v>
                </c:pt>
                <c:pt idx="1">
                  <c:v>1137.533408391</c:v>
                </c:pt>
                <c:pt idx="2">
                  <c:v>1298.1220236239999</c:v>
                </c:pt>
                <c:pt idx="3">
                  <c:v>1332.484850022</c:v>
                </c:pt>
                <c:pt idx="4">
                  <c:v>1407.4403233309999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38-4D44-A5C4-34F2CCBFE9F4}"/>
            </c:ext>
          </c:extLst>
        </c:ser>
        <c:ser>
          <c:idx val="6"/>
          <c:order val="6"/>
          <c:tx>
            <c:strRef>
              <c:f>'Poengutvikling inst over 200'!$A$9</c:f>
              <c:strCache>
                <c:ptCount val="1"/>
                <c:pt idx="0">
                  <c:v>Universitetet i Agder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200'!$B$9:$F$9</c:f>
              <c:numCache>
                <c:formatCode>0.0</c:formatCode>
                <c:ptCount val="5"/>
                <c:pt idx="0">
                  <c:v>801.17145643599997</c:v>
                </c:pt>
                <c:pt idx="1">
                  <c:v>792.52459165300002</c:v>
                </c:pt>
                <c:pt idx="2">
                  <c:v>891.699716513</c:v>
                </c:pt>
                <c:pt idx="3">
                  <c:v>938.39730036100002</c:v>
                </c:pt>
                <c:pt idx="4">
                  <c:v>1159.3087452499999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38-4D44-A5C4-34F2CCBFE9F4}"/>
            </c:ext>
          </c:extLst>
        </c:ser>
        <c:ser>
          <c:idx val="7"/>
          <c:order val="7"/>
          <c:tx>
            <c:strRef>
              <c:f>'Poengutvikling inst over 200'!$A$10</c:f>
              <c:strCache>
                <c:ptCount val="1"/>
                <c:pt idx="0">
                  <c:v>Norges miljø- og biovitenskapelige universitet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200'!$B$10:$F$10</c:f>
              <c:numCache>
                <c:formatCode>0.0</c:formatCode>
                <c:ptCount val="5"/>
                <c:pt idx="0">
                  <c:v>1077.210678872</c:v>
                </c:pt>
                <c:pt idx="1">
                  <c:v>1012.695706059</c:v>
                </c:pt>
                <c:pt idx="2">
                  <c:v>1015.424613214</c:v>
                </c:pt>
                <c:pt idx="3">
                  <c:v>1057.1416600049999</c:v>
                </c:pt>
                <c:pt idx="4">
                  <c:v>1096.8517379370001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838-4D44-A5C4-34F2CCBFE9F4}"/>
            </c:ext>
          </c:extLst>
        </c:ser>
        <c:ser>
          <c:idx val="8"/>
          <c:order val="8"/>
          <c:tx>
            <c:strRef>
              <c:f>'Poengutvikling inst over 200'!$A$11</c:f>
              <c:strCache>
                <c:ptCount val="1"/>
                <c:pt idx="0">
                  <c:v>Universitetet i Sørøst-Norge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200'!$B$11:$F$11</c:f>
              <c:numCache>
                <c:formatCode>0.0</c:formatCode>
                <c:ptCount val="5"/>
                <c:pt idx="0">
                  <c:v>712.70472950199996</c:v>
                </c:pt>
                <c:pt idx="1">
                  <c:v>701.32379846599997</c:v>
                </c:pt>
                <c:pt idx="2">
                  <c:v>828.47812280999995</c:v>
                </c:pt>
                <c:pt idx="3">
                  <c:v>904.26730462</c:v>
                </c:pt>
                <c:pt idx="4">
                  <c:v>958.20067772000004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38-4D44-A5C4-34F2CCBFE9F4}"/>
            </c:ext>
          </c:extLst>
        </c:ser>
        <c:ser>
          <c:idx val="9"/>
          <c:order val="9"/>
          <c:tx>
            <c:strRef>
              <c:f>'Poengutvikling inst over 200'!$A$12</c:f>
              <c:strCache>
                <c:ptCount val="1"/>
                <c:pt idx="0">
                  <c:v>Høgskulen på Vestlandet</c:v>
                </c:pt>
              </c:strCache>
            </c:strRef>
          </c:tx>
          <c:spPr>
            <a:ln w="28575" cap="rnd">
              <a:solidFill>
                <a:srgbClr val="FF33CC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200'!$B$12:$F$12</c:f>
              <c:numCache>
                <c:formatCode>0.0</c:formatCode>
                <c:ptCount val="5"/>
                <c:pt idx="0">
                  <c:v>571.71131317899994</c:v>
                </c:pt>
                <c:pt idx="1">
                  <c:v>602.47488753599998</c:v>
                </c:pt>
                <c:pt idx="2">
                  <c:v>724.98960171199997</c:v>
                </c:pt>
                <c:pt idx="3">
                  <c:v>795.42800919599995</c:v>
                </c:pt>
                <c:pt idx="4">
                  <c:v>896.59359468699995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38-4D44-A5C4-34F2CCBFE9F4}"/>
            </c:ext>
          </c:extLst>
        </c:ser>
        <c:ser>
          <c:idx val="10"/>
          <c:order val="10"/>
          <c:tx>
            <c:strRef>
              <c:f>'Poengutvikling inst over 200'!$A$13</c:f>
              <c:strCache>
                <c:ptCount val="1"/>
                <c:pt idx="0">
                  <c:v>Nord universitet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200'!$B$13:$F$13</c:f>
              <c:numCache>
                <c:formatCode>0.0</c:formatCode>
                <c:ptCount val="5"/>
                <c:pt idx="0">
                  <c:v>383.23189263099999</c:v>
                </c:pt>
                <c:pt idx="1">
                  <c:v>528.82065656199995</c:v>
                </c:pt>
                <c:pt idx="2">
                  <c:v>576.34928382299995</c:v>
                </c:pt>
                <c:pt idx="3">
                  <c:v>728.62818742800005</c:v>
                </c:pt>
                <c:pt idx="4">
                  <c:v>842.10372316999997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838-4D44-A5C4-34F2CCBFE9F4}"/>
            </c:ext>
          </c:extLst>
        </c:ser>
        <c:ser>
          <c:idx val="11"/>
          <c:order val="11"/>
          <c:tx>
            <c:strRef>
              <c:f>'Poengutvikling inst over 200'!$A$14</c:f>
              <c:strCache>
                <c:ptCount val="1"/>
                <c:pt idx="0">
                  <c:v>Høgskolen i Innlandet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200'!$B$14:$F$14</c:f>
              <c:numCache>
                <c:formatCode>0.0</c:formatCode>
                <c:ptCount val="5"/>
                <c:pt idx="0">
                  <c:v>391.37991923599998</c:v>
                </c:pt>
                <c:pt idx="1">
                  <c:v>393.052634883</c:v>
                </c:pt>
                <c:pt idx="2">
                  <c:v>459.31213565500002</c:v>
                </c:pt>
                <c:pt idx="3">
                  <c:v>475.39397115200001</c:v>
                </c:pt>
                <c:pt idx="4">
                  <c:v>536.25426656399998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38-4D44-A5C4-34F2CCBFE9F4}"/>
            </c:ext>
          </c:extLst>
        </c:ser>
        <c:ser>
          <c:idx val="12"/>
          <c:order val="12"/>
          <c:tx>
            <c:strRef>
              <c:f>'Poengutvikling inst over 200'!$A$15</c:f>
              <c:strCache>
                <c:ptCount val="1"/>
                <c:pt idx="0">
                  <c:v>Handelshøyskolen BI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200'!$B$15:$F$15</c:f>
              <c:numCache>
                <c:formatCode>0.0</c:formatCode>
                <c:ptCount val="5"/>
                <c:pt idx="0">
                  <c:v>419.06064734</c:v>
                </c:pt>
                <c:pt idx="1">
                  <c:v>451.26868561399999</c:v>
                </c:pt>
                <c:pt idx="2">
                  <c:v>405.27091099799998</c:v>
                </c:pt>
                <c:pt idx="3">
                  <c:v>455.91411740500001</c:v>
                </c:pt>
                <c:pt idx="4">
                  <c:v>507.57892834500001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38-4D44-A5C4-34F2CCBFE9F4}"/>
            </c:ext>
          </c:extLst>
        </c:ser>
        <c:ser>
          <c:idx val="13"/>
          <c:order val="13"/>
          <c:tx>
            <c:strRef>
              <c:f>'Poengutvikling inst over 200'!$A$16</c:f>
              <c:strCache>
                <c:ptCount val="1"/>
                <c:pt idx="0">
                  <c:v>Høgskolen i Østfold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200'!$B$16:$F$16</c:f>
              <c:numCache>
                <c:formatCode>0.0</c:formatCode>
                <c:ptCount val="5"/>
                <c:pt idx="0">
                  <c:v>176.265637935</c:v>
                </c:pt>
                <c:pt idx="1">
                  <c:v>194.86580365099999</c:v>
                </c:pt>
                <c:pt idx="2">
                  <c:v>254.36804041299999</c:v>
                </c:pt>
                <c:pt idx="3">
                  <c:v>277.03529645899999</c:v>
                </c:pt>
                <c:pt idx="4">
                  <c:v>371.83568266999998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838-4D44-A5C4-34F2CCBFE9F4}"/>
            </c:ext>
          </c:extLst>
        </c:ser>
        <c:ser>
          <c:idx val="14"/>
          <c:order val="14"/>
          <c:tx>
            <c:strRef>
              <c:f>'Poengutvikling inst over 200'!$A$17</c:f>
              <c:strCache>
                <c:ptCount val="1"/>
                <c:pt idx="0">
                  <c:v>Norges Handelshøyskole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200'!$B$17:$F$17</c:f>
              <c:numCache>
                <c:formatCode>0.0</c:formatCode>
                <c:ptCount val="5"/>
                <c:pt idx="0">
                  <c:v>309.08916469000002</c:v>
                </c:pt>
                <c:pt idx="1">
                  <c:v>248.518145226</c:v>
                </c:pt>
                <c:pt idx="2">
                  <c:v>241.006076415</c:v>
                </c:pt>
                <c:pt idx="3">
                  <c:v>294.43316035599997</c:v>
                </c:pt>
                <c:pt idx="4">
                  <c:v>289.49613339199999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838-4D44-A5C4-34F2CCBFE9F4}"/>
            </c:ext>
          </c:extLst>
        </c:ser>
        <c:ser>
          <c:idx val="15"/>
          <c:order val="15"/>
          <c:tx>
            <c:strRef>
              <c:f>'Poengutvikling inst over 200'!$A$18</c:f>
              <c:strCache>
                <c:ptCount val="1"/>
                <c:pt idx="0">
                  <c:v>Norges idrettshøgskole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200'!$B$18:$F$18</c:f>
              <c:numCache>
                <c:formatCode>0.0</c:formatCode>
                <c:ptCount val="5"/>
                <c:pt idx="0">
                  <c:v>278.63276228199999</c:v>
                </c:pt>
                <c:pt idx="1">
                  <c:v>257.85001979200001</c:v>
                </c:pt>
                <c:pt idx="2">
                  <c:v>289.10178692199997</c:v>
                </c:pt>
                <c:pt idx="3">
                  <c:v>291.40272043499999</c:v>
                </c:pt>
                <c:pt idx="4">
                  <c:v>282.73086340499998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838-4D44-A5C4-34F2CCBFE9F4}"/>
            </c:ext>
          </c:extLst>
        </c:ser>
        <c:ser>
          <c:idx val="16"/>
          <c:order val="16"/>
          <c:tx>
            <c:strRef>
              <c:f>'Poengutvikling inst over 200'!$A$19</c:f>
              <c:strCache>
                <c:ptCount val="1"/>
                <c:pt idx="0">
                  <c:v>VID vitenskapelige høgskole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200'!$B$19:$F$19</c:f>
              <c:numCache>
                <c:formatCode>0.0</c:formatCode>
                <c:ptCount val="5"/>
                <c:pt idx="0">
                  <c:v>151.12910373899999</c:v>
                </c:pt>
                <c:pt idx="1">
                  <c:v>203.79913037099999</c:v>
                </c:pt>
                <c:pt idx="2">
                  <c:v>200.27688546900001</c:v>
                </c:pt>
                <c:pt idx="3">
                  <c:v>252.25034451400001</c:v>
                </c:pt>
                <c:pt idx="4">
                  <c:v>247.899693614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838-4D44-A5C4-34F2CCBFE9F4}"/>
            </c:ext>
          </c:extLst>
        </c:ser>
        <c:ser>
          <c:idx val="17"/>
          <c:order val="17"/>
          <c:tx>
            <c:strRef>
              <c:f>'Poengutvikling inst over 200'!$A$20</c:f>
              <c:strCache>
                <c:ptCount val="1"/>
                <c:pt idx="0">
                  <c:v>Høyskolen Kristiania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'Poengutvikling inst over 200'!$B$2:$F$2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'Poengutvikling inst over 200'!$B$20:$F$20</c:f>
              <c:numCache>
                <c:formatCode>0.0</c:formatCode>
                <c:ptCount val="5"/>
                <c:pt idx="0">
                  <c:v>130.405664081</c:v>
                </c:pt>
                <c:pt idx="1">
                  <c:v>170.49380611500001</c:v>
                </c:pt>
                <c:pt idx="2">
                  <c:v>184.23339102700001</c:v>
                </c:pt>
                <c:pt idx="3">
                  <c:v>213.05880160699999</c:v>
                </c:pt>
                <c:pt idx="4">
                  <c:v>247.22830825899999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38-4D44-A5C4-34F2CCBFE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8403616"/>
        <c:axId val="1098402304"/>
      </c:lineChart>
      <c:catAx>
        <c:axId val="10984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8402304"/>
        <c:crosses val="autoZero"/>
        <c:auto val="1"/>
        <c:lblAlgn val="ctr"/>
        <c:lblOffset val="100"/>
        <c:noMultiLvlLbl val="0"/>
      </c:catAx>
      <c:valAx>
        <c:axId val="1098402304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84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Kvinneandel poeng</c:v>
                </c:pt>
              </c:strCache>
            </c:strRef>
          </c:tx>
          <c:spPr>
            <a:ln w="28575" cap="rnd">
              <a:solidFill>
                <a:schemeClr val="accent6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48</c:v>
                </c:pt>
                <c:pt idx="1">
                  <c:v>46</c:v>
                </c:pt>
                <c:pt idx="2">
                  <c:v>43</c:v>
                </c:pt>
                <c:pt idx="3">
                  <c:v>39</c:v>
                </c:pt>
                <c:pt idx="4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FC-40F4-A9F8-2F8CB195FE4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Kvinneandel UFF-årsverk</c:v>
                </c:pt>
              </c:strCache>
            </c:strRef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'Ark1'!$C$2:$C$6</c:f>
              <c:numCache>
                <c:formatCode>General</c:formatCode>
                <c:ptCount val="5"/>
                <c:pt idx="0">
                  <c:v>60.55</c:v>
                </c:pt>
                <c:pt idx="1">
                  <c:v>60.15</c:v>
                </c:pt>
                <c:pt idx="2">
                  <c:v>60.43</c:v>
                </c:pt>
                <c:pt idx="3">
                  <c:v>60.58</c:v>
                </c:pt>
                <c:pt idx="4">
                  <c:v>60.42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FC-40F4-A9F8-2F8CB195F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9146384"/>
        <c:axId val="929155896"/>
      </c:lineChart>
      <c:catAx>
        <c:axId val="92914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155896"/>
        <c:crosses val="autoZero"/>
        <c:auto val="1"/>
        <c:lblAlgn val="ctr"/>
        <c:lblOffset val="100"/>
        <c:noMultiLvlLbl val="0"/>
      </c:catAx>
      <c:valAx>
        <c:axId val="92915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14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Nivå 2-andel 2021, alle institusjoner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'3, Sammenligning'!$B$298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F-4112-8E6C-F35459B87C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Sammenligning'!$A$300:$A$327</c:f>
              <c:strCache>
                <c:ptCount val="28"/>
                <c:pt idx="0">
                  <c:v>Høgskolen for ledelse og teologi</c:v>
                </c:pt>
                <c:pt idx="1">
                  <c:v>Universitetet i Sørøst-Norge</c:v>
                </c:pt>
                <c:pt idx="2">
                  <c:v>Høgskulen på Vestlandet</c:v>
                </c:pt>
                <c:pt idx="3">
                  <c:v>Dronning Mauds Minne Høgskole </c:v>
                </c:pt>
                <c:pt idx="4">
                  <c:v>Høgskolen i Østfold</c:v>
                </c:pt>
                <c:pt idx="5">
                  <c:v>Fjellhaug Internasjonale Høgskole</c:v>
                </c:pt>
                <c:pt idx="6">
                  <c:v>Ansgar høyskole</c:v>
                </c:pt>
                <c:pt idx="7">
                  <c:v>Universitetet i Agder</c:v>
                </c:pt>
                <c:pt idx="8">
                  <c:v>Høyskolen Kristiania</c:v>
                </c:pt>
                <c:pt idx="9">
                  <c:v>VID vitenskapelig høgskole</c:v>
                </c:pt>
                <c:pt idx="10">
                  <c:v>Nord universitet</c:v>
                </c:pt>
                <c:pt idx="11">
                  <c:v>Høgskulen i Volda</c:v>
                </c:pt>
                <c:pt idx="12">
                  <c:v>OsloMet - storbyuniversitetet</c:v>
                </c:pt>
                <c:pt idx="13">
                  <c:v>Lovisenberg diakonale høgskole</c:v>
                </c:pt>
                <c:pt idx="14">
                  <c:v>Universitetet i Tromsø - Norges arktiske universitet</c:v>
                </c:pt>
                <c:pt idx="15">
                  <c:v>Universitetet i Stavanger</c:v>
                </c:pt>
                <c:pt idx="16">
                  <c:v>Norges teknisk- naturvitenskapelige universitet</c:v>
                </c:pt>
                <c:pt idx="17">
                  <c:v>Norges miljø- og biovitenskapelige universitet</c:v>
                </c:pt>
                <c:pt idx="18">
                  <c:v>Norges idrettshøgskole</c:v>
                </c:pt>
                <c:pt idx="19">
                  <c:v>Høgskolen i Innlandet</c:v>
                </c:pt>
                <c:pt idx="20">
                  <c:v>Universitetet i Bergen</c:v>
                </c:pt>
                <c:pt idx="21">
                  <c:v>Høgskolen i Molde</c:v>
                </c:pt>
                <c:pt idx="22">
                  <c:v>Samisk høgskole</c:v>
                </c:pt>
                <c:pt idx="23">
                  <c:v>Norges handelshøyskole</c:v>
                </c:pt>
                <c:pt idx="24">
                  <c:v>Universitetet i Oslo</c:v>
                </c:pt>
                <c:pt idx="25">
                  <c:v>NLA høgskolen</c:v>
                </c:pt>
                <c:pt idx="26">
                  <c:v>MF vitenskapelig høyskole</c:v>
                </c:pt>
                <c:pt idx="27">
                  <c:v>Handelshøyskolen BI</c:v>
                </c:pt>
              </c:strCache>
              <c:extLst/>
            </c:strRef>
          </c:cat>
          <c:val>
            <c:numRef>
              <c:f>'3, Sammenligning'!$B$300:$B$327</c:f>
              <c:numCache>
                <c:formatCode>0.0</c:formatCode>
                <c:ptCount val="28"/>
                <c:pt idx="0">
                  <c:v>11.6</c:v>
                </c:pt>
                <c:pt idx="1">
                  <c:v>12.7</c:v>
                </c:pt>
                <c:pt idx="2">
                  <c:v>14.2</c:v>
                </c:pt>
                <c:pt idx="3">
                  <c:v>15</c:v>
                </c:pt>
                <c:pt idx="4">
                  <c:v>15.8</c:v>
                </c:pt>
                <c:pt idx="5">
                  <c:v>16.7</c:v>
                </c:pt>
                <c:pt idx="6">
                  <c:v>17.100000000000001</c:v>
                </c:pt>
                <c:pt idx="7">
                  <c:v>18.600000000000001</c:v>
                </c:pt>
                <c:pt idx="8">
                  <c:v>18.8</c:v>
                </c:pt>
                <c:pt idx="9">
                  <c:v>19</c:v>
                </c:pt>
                <c:pt idx="10">
                  <c:v>19.7</c:v>
                </c:pt>
                <c:pt idx="11">
                  <c:v>20.3</c:v>
                </c:pt>
                <c:pt idx="12">
                  <c:v>20.7</c:v>
                </c:pt>
                <c:pt idx="13">
                  <c:v>20.8</c:v>
                </c:pt>
                <c:pt idx="14">
                  <c:v>21.9</c:v>
                </c:pt>
                <c:pt idx="15">
                  <c:v>22.9</c:v>
                </c:pt>
                <c:pt idx="16">
                  <c:v>24.5</c:v>
                </c:pt>
                <c:pt idx="17">
                  <c:v>24.6</c:v>
                </c:pt>
                <c:pt idx="18">
                  <c:v>24.9</c:v>
                </c:pt>
                <c:pt idx="19">
                  <c:v>25.7</c:v>
                </c:pt>
                <c:pt idx="20">
                  <c:v>27.4</c:v>
                </c:pt>
                <c:pt idx="21">
                  <c:v>28.4</c:v>
                </c:pt>
                <c:pt idx="22">
                  <c:v>29.2</c:v>
                </c:pt>
                <c:pt idx="23">
                  <c:v>29.8</c:v>
                </c:pt>
                <c:pt idx="24">
                  <c:v>30.6</c:v>
                </c:pt>
                <c:pt idx="25">
                  <c:v>32.200000000000003</c:v>
                </c:pt>
                <c:pt idx="26">
                  <c:v>33.5</c:v>
                </c:pt>
                <c:pt idx="27">
                  <c:v>38.200000000000003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FFF-4112-8E6C-F35459B87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7126360"/>
        <c:axId val="1007127672"/>
      </c:barChart>
      <c:catAx>
        <c:axId val="100712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7127672"/>
        <c:crosses val="autoZero"/>
        <c:auto val="1"/>
        <c:lblAlgn val="ctr"/>
        <c:lblOffset val="100"/>
        <c:noMultiLvlLbl val="0"/>
      </c:catAx>
      <c:valAx>
        <c:axId val="1007127672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712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none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nb-NO" cap="none" baseline="0"/>
              <a:t>Nivå 2-andel utvalgte institusjoner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none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'3, Sammenligning'!$K$266</c:f>
              <c:strCache>
                <c:ptCount val="1"/>
                <c:pt idx="0">
                  <c:v>Universitetet i Sørøst-Norge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Sammenligning'!$L$266:$P$266</c:f>
              <c:numCache>
                <c:formatCode>0</c:formatCode>
                <c:ptCount val="5"/>
                <c:pt idx="0">
                  <c:v>11.1</c:v>
                </c:pt>
                <c:pt idx="1">
                  <c:v>12.9</c:v>
                </c:pt>
                <c:pt idx="2">
                  <c:v>12.1</c:v>
                </c:pt>
                <c:pt idx="3">
                  <c:v>12.5</c:v>
                </c:pt>
                <c:pt idx="4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34-415E-9AF0-6ED3F09ED1E9}"/>
            </c:ext>
          </c:extLst>
        </c:ser>
        <c:ser>
          <c:idx val="1"/>
          <c:order val="1"/>
          <c:tx>
            <c:strRef>
              <c:f>'3, Sammenligning'!$K$267</c:f>
              <c:strCache>
                <c:ptCount val="1"/>
                <c:pt idx="0">
                  <c:v>Høgskulen på Vestlandet</c:v>
                </c:pt>
              </c:strCache>
            </c:strRef>
          </c:tx>
          <c:spPr>
            <a:ln w="19050" cap="rnd" cmpd="sng" algn="ctr">
              <a:solidFill>
                <a:srgbClr val="FF33CC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chemeClr val="lt1"/>
                </a:solidFill>
                <a:ln>
                  <a:noFill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FF33C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234-415E-9AF0-6ED3F09ED1E9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chemeClr val="lt1"/>
                </a:solidFill>
                <a:ln>
                  <a:noFill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FF33C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34-415E-9AF0-6ED3F09ED1E9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chemeClr val="lt1"/>
                </a:solidFill>
                <a:ln>
                  <a:noFill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FF33C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34-415E-9AF0-6ED3F09ED1E9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chemeClr val="lt1"/>
                </a:solidFill>
                <a:ln>
                  <a:noFill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FF33C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F234-415E-9AF0-6ED3F09ED1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33CC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Sammenligning'!$L$267:$P$267</c:f>
              <c:numCache>
                <c:formatCode>0</c:formatCode>
                <c:ptCount val="5"/>
                <c:pt idx="0">
                  <c:v>10.9</c:v>
                </c:pt>
                <c:pt idx="1">
                  <c:v>15.5</c:v>
                </c:pt>
                <c:pt idx="2">
                  <c:v>15.3</c:v>
                </c:pt>
                <c:pt idx="3">
                  <c:v>13.9</c:v>
                </c:pt>
                <c:pt idx="4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234-415E-9AF0-6ED3F09ED1E9}"/>
            </c:ext>
          </c:extLst>
        </c:ser>
        <c:ser>
          <c:idx val="2"/>
          <c:order val="2"/>
          <c:tx>
            <c:strRef>
              <c:f>'3, Sammenligning'!$K$268</c:f>
              <c:strCache>
                <c:ptCount val="1"/>
                <c:pt idx="0">
                  <c:v>Universitetet i Agder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Sammenligning'!$L$268:$P$268</c:f>
              <c:numCache>
                <c:formatCode>0</c:formatCode>
                <c:ptCount val="5"/>
                <c:pt idx="0">
                  <c:v>15.1</c:v>
                </c:pt>
                <c:pt idx="1">
                  <c:v>15.8</c:v>
                </c:pt>
                <c:pt idx="2">
                  <c:v>18.5</c:v>
                </c:pt>
                <c:pt idx="3">
                  <c:v>17.7</c:v>
                </c:pt>
                <c:pt idx="4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234-415E-9AF0-6ED3F09ED1E9}"/>
            </c:ext>
          </c:extLst>
        </c:ser>
        <c:ser>
          <c:idx val="3"/>
          <c:order val="3"/>
          <c:tx>
            <c:strRef>
              <c:f>'3, Sammenligning'!$K$269</c:f>
              <c:strCache>
                <c:ptCount val="1"/>
                <c:pt idx="0">
                  <c:v>Nord universitet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Sammenligning'!$L$269:$P$269</c:f>
              <c:numCache>
                <c:formatCode>0</c:formatCode>
                <c:ptCount val="5"/>
                <c:pt idx="0">
                  <c:v>11.7</c:v>
                </c:pt>
                <c:pt idx="1">
                  <c:v>16.8</c:v>
                </c:pt>
                <c:pt idx="2">
                  <c:v>15.4</c:v>
                </c:pt>
                <c:pt idx="3">
                  <c:v>18.3</c:v>
                </c:pt>
                <c:pt idx="4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234-415E-9AF0-6ED3F09ED1E9}"/>
            </c:ext>
          </c:extLst>
        </c:ser>
        <c:ser>
          <c:idx val="4"/>
          <c:order val="4"/>
          <c:tx>
            <c:strRef>
              <c:f>'3, Sammenligning'!$K$270</c:f>
              <c:strCache>
                <c:ptCount val="1"/>
                <c:pt idx="0">
                  <c:v>OsloMet - storbyuniversitetet</c:v>
                </c:pt>
              </c:strCache>
            </c:strRef>
          </c:tx>
          <c:spPr>
            <a:ln w="19050" cap="rnd" cmpd="sng" algn="ctr">
              <a:solidFill>
                <a:schemeClr val="accent5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Sammenligning'!$L$270:$P$270</c:f>
              <c:numCache>
                <c:formatCode>0</c:formatCode>
                <c:ptCount val="5"/>
                <c:pt idx="0">
                  <c:v>18.399999999999999</c:v>
                </c:pt>
                <c:pt idx="1">
                  <c:v>16</c:v>
                </c:pt>
                <c:pt idx="2">
                  <c:v>18.2</c:v>
                </c:pt>
                <c:pt idx="3">
                  <c:v>18.600000000000001</c:v>
                </c:pt>
                <c:pt idx="4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234-415E-9AF0-6ED3F09ED1E9}"/>
            </c:ext>
          </c:extLst>
        </c:ser>
        <c:ser>
          <c:idx val="5"/>
          <c:order val="5"/>
          <c:tx>
            <c:strRef>
              <c:f>'3, Sammenligning'!$K$271</c:f>
              <c:strCache>
                <c:ptCount val="1"/>
                <c:pt idx="0">
                  <c:v>Universitetet i Stavanger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Sammenligning'!$L$271:$P$271</c:f>
              <c:numCache>
                <c:formatCode>0</c:formatCode>
                <c:ptCount val="5"/>
                <c:pt idx="0">
                  <c:v>18.5</c:v>
                </c:pt>
                <c:pt idx="1">
                  <c:v>21.1</c:v>
                </c:pt>
                <c:pt idx="2">
                  <c:v>21.1</c:v>
                </c:pt>
                <c:pt idx="3">
                  <c:v>24.9</c:v>
                </c:pt>
                <c:pt idx="4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234-415E-9AF0-6ED3F09ED1E9}"/>
            </c:ext>
          </c:extLst>
        </c:ser>
        <c:ser>
          <c:idx val="6"/>
          <c:order val="6"/>
          <c:tx>
            <c:strRef>
              <c:f>'3, Sammenligning'!$K$272</c:f>
              <c:strCache>
                <c:ptCount val="1"/>
                <c:pt idx="0">
                  <c:v>Høgskolen i Innlandet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'3, Sammenligning'!$L$265:$P$265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'3, Sammenligning'!$L$272:$P$272</c:f>
              <c:numCache>
                <c:formatCode>0</c:formatCode>
                <c:ptCount val="5"/>
                <c:pt idx="0">
                  <c:v>15.2</c:v>
                </c:pt>
                <c:pt idx="1">
                  <c:v>14.6</c:v>
                </c:pt>
                <c:pt idx="2">
                  <c:v>20.6</c:v>
                </c:pt>
                <c:pt idx="3">
                  <c:v>16.399999999999999</c:v>
                </c:pt>
                <c:pt idx="4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234-415E-9AF0-6ED3F09ED1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1152968"/>
        <c:axId val="481147720"/>
      </c:lineChart>
      <c:catAx>
        <c:axId val="48115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147720"/>
        <c:crosses val="autoZero"/>
        <c:auto val="1"/>
        <c:lblAlgn val="ctr"/>
        <c:lblOffset val="100"/>
        <c:noMultiLvlLbl val="0"/>
      </c:catAx>
      <c:valAx>
        <c:axId val="481147720"/>
        <c:scaling>
          <c:orientation val="minMax"/>
          <c:min val="1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15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33CC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Publikasjoner</a:t>
            </a:r>
            <a:endParaRPr lang="en-US" dirty="0"/>
          </a:p>
        </c:rich>
      </c:tx>
      <c:layout>
        <c:manualLayout>
          <c:xMode val="edge"/>
          <c:yMode val="edge"/>
          <c:x val="0.28620449429525541"/>
          <c:y val="2.3749166909145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404609007269165"/>
          <c:y val="9.3033714840947912E-2"/>
          <c:w val="0.78831772323713611"/>
          <c:h val="0.76656476341715729"/>
        </c:manualLayout>
      </c:layout>
      <c:barChart>
        <c:barDir val="col"/>
        <c:grouping val="percentStacked"/>
        <c:varyColors val="0"/>
        <c:ser>
          <c:idx val="0"/>
          <c:order val="0"/>
          <c:tx>
            <c:v>Med internasjonalt samarbeid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'7 Oversikt'!$A$9:$E$9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'7 Oversikt'!$A$10:$E$10</c:f>
              <c:numCache>
                <c:formatCode>General</c:formatCode>
                <c:ptCount val="5"/>
                <c:pt idx="0">
                  <c:v>265</c:v>
                </c:pt>
                <c:pt idx="1">
                  <c:v>289</c:v>
                </c:pt>
                <c:pt idx="2">
                  <c:v>421</c:v>
                </c:pt>
                <c:pt idx="3">
                  <c:v>491</c:v>
                </c:pt>
                <c:pt idx="4">
                  <c:v>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9-4DC1-AE05-529C6EA02EA6}"/>
            </c:ext>
          </c:extLst>
        </c:ser>
        <c:ser>
          <c:idx val="1"/>
          <c:order val="1"/>
          <c:tx>
            <c:v>Uten internasjonalt samarbeid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'7 Oversikt'!$A$9:$E$9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'7 Oversikt'!$A$11:$E$11</c:f>
              <c:numCache>
                <c:formatCode>General</c:formatCode>
                <c:ptCount val="5"/>
                <c:pt idx="0">
                  <c:v>400</c:v>
                </c:pt>
                <c:pt idx="1">
                  <c:v>415</c:v>
                </c:pt>
                <c:pt idx="2">
                  <c:v>427</c:v>
                </c:pt>
                <c:pt idx="3">
                  <c:v>411</c:v>
                </c:pt>
                <c:pt idx="4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9-4DC1-AE05-529C6EA02E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3512056"/>
        <c:axId val="753511400"/>
      </c:barChart>
      <c:catAx>
        <c:axId val="75351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511400"/>
        <c:crosses val="autoZero"/>
        <c:auto val="1"/>
        <c:lblAlgn val="ctr"/>
        <c:lblOffset val="100"/>
        <c:noMultiLvlLbl val="0"/>
      </c:catAx>
      <c:valAx>
        <c:axId val="75351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51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Poeng </a:t>
            </a:r>
          </a:p>
        </c:rich>
      </c:tx>
      <c:layout>
        <c:manualLayout>
          <c:xMode val="edge"/>
          <c:yMode val="edge"/>
          <c:x val="0.41414199447336919"/>
          <c:y val="2.3749162468020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905030971021789"/>
          <c:y val="9.5203401578511523E-2"/>
          <c:w val="0.85615885651935186"/>
          <c:h val="0.7661512265552306"/>
        </c:manualLayout>
      </c:layout>
      <c:barChart>
        <c:barDir val="col"/>
        <c:grouping val="percentStacked"/>
        <c:varyColors val="0"/>
        <c:ser>
          <c:idx val="0"/>
          <c:order val="0"/>
          <c:tx>
            <c:v>Med internasjonalt samarbeid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'7 Oversikt'!$A$14:$E$14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'7 Oversikt'!$A$15:$E$15</c:f>
              <c:numCache>
                <c:formatCode>0.0;\-0.0</c:formatCode>
                <c:ptCount val="5"/>
                <c:pt idx="0">
                  <c:v>199.83796904089991</c:v>
                </c:pt>
                <c:pt idx="1">
                  <c:v>234.58007445359985</c:v>
                </c:pt>
                <c:pt idx="2">
                  <c:v>319.74273627400044</c:v>
                </c:pt>
                <c:pt idx="3">
                  <c:v>419.33739958929948</c:v>
                </c:pt>
                <c:pt idx="4">
                  <c:v>445.8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7-4FE0-AAC2-3A55A373A9FB}"/>
            </c:ext>
          </c:extLst>
        </c:ser>
        <c:ser>
          <c:idx val="1"/>
          <c:order val="1"/>
          <c:tx>
            <c:v>Uten internasjonalt samarbeid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'7 Oversikt'!$A$14:$E$14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'7 Oversikt'!$A$16:$E$16</c:f>
              <c:numCache>
                <c:formatCode>0.0;\-0.0</c:formatCode>
                <c:ptCount val="5"/>
                <c:pt idx="0">
                  <c:v>371.87</c:v>
                </c:pt>
                <c:pt idx="1">
                  <c:v>367.91992554640012</c:v>
                </c:pt>
                <c:pt idx="2">
                  <c:v>405.25726372599956</c:v>
                </c:pt>
                <c:pt idx="3">
                  <c:v>376.09260041070047</c:v>
                </c:pt>
                <c:pt idx="4">
                  <c:v>450.77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B7-4FE0-AAC2-3A55A373A9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0227648"/>
        <c:axId val="940225680"/>
      </c:barChart>
      <c:catAx>
        <c:axId val="9402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0225680"/>
        <c:crosses val="autoZero"/>
        <c:auto val="1"/>
        <c:lblAlgn val="ctr"/>
        <c:lblOffset val="100"/>
        <c:noMultiLvlLbl val="0"/>
      </c:catAx>
      <c:valAx>
        <c:axId val="94022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02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Andel publikasjoner med internasjonalt medforfatterskap, utvalgte institusjoner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'Oppslag - Andel NVI-publikasjon'!$B$50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'Oppslag - Andel NVI-publikasjon'!$A$51:$A$57</c:f>
              <c:strCache>
                <c:ptCount val="7"/>
                <c:pt idx="0">
                  <c:v>OsloMet </c:v>
                </c:pt>
                <c:pt idx="1">
                  <c:v>Høgskolen i Innlandet</c:v>
                </c:pt>
                <c:pt idx="2">
                  <c:v>Universitetet i Sørøst-Norge</c:v>
                </c:pt>
                <c:pt idx="3">
                  <c:v>Nord universitet</c:v>
                </c:pt>
                <c:pt idx="4">
                  <c:v>Universitetet i Agder</c:v>
                </c:pt>
                <c:pt idx="5">
                  <c:v>Universitetet i Stavanger</c:v>
                </c:pt>
                <c:pt idx="6">
                  <c:v>Høgskulen på Vestlandet</c:v>
                </c:pt>
              </c:strCache>
            </c:strRef>
          </c:cat>
          <c:val>
            <c:numRef>
              <c:f>'Oppslag - Andel NVI-publikasjon'!$B$51:$B$57</c:f>
              <c:numCache>
                <c:formatCode>0%</c:formatCode>
                <c:ptCount val="7"/>
                <c:pt idx="0">
                  <c:v>0.26679999999999998</c:v>
                </c:pt>
                <c:pt idx="1">
                  <c:v>0.33489999999999998</c:v>
                </c:pt>
                <c:pt idx="2">
                  <c:v>0.41089999999999999</c:v>
                </c:pt>
                <c:pt idx="3">
                  <c:v>0.35370000000000001</c:v>
                </c:pt>
                <c:pt idx="4">
                  <c:v>0.40289999999999998</c:v>
                </c:pt>
                <c:pt idx="5">
                  <c:v>0.36840000000000001</c:v>
                </c:pt>
                <c:pt idx="6">
                  <c:v>0.39850000000000002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C-49B3-A724-01DC63732A83}"/>
            </c:ext>
          </c:extLst>
        </c:ser>
        <c:ser>
          <c:idx val="1"/>
          <c:order val="1"/>
          <c:tx>
            <c:strRef>
              <c:f>'Oppslag - Andel NVI-publikasjon'!$C$50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'Oppslag - Andel NVI-publikasjon'!$A$51:$A$57</c:f>
              <c:strCache>
                <c:ptCount val="7"/>
                <c:pt idx="0">
                  <c:v>OsloMet </c:v>
                </c:pt>
                <c:pt idx="1">
                  <c:v>Høgskolen i Innlandet</c:v>
                </c:pt>
                <c:pt idx="2">
                  <c:v>Universitetet i Sørøst-Norge</c:v>
                </c:pt>
                <c:pt idx="3">
                  <c:v>Nord universitet</c:v>
                </c:pt>
                <c:pt idx="4">
                  <c:v>Universitetet i Agder</c:v>
                </c:pt>
                <c:pt idx="5">
                  <c:v>Universitetet i Stavanger</c:v>
                </c:pt>
                <c:pt idx="6">
                  <c:v>Høgskulen på Vestlandet</c:v>
                </c:pt>
              </c:strCache>
            </c:strRef>
          </c:cat>
          <c:val>
            <c:numRef>
              <c:f>'Oppslag - Andel NVI-publikasjon'!$C$51:$C$57</c:f>
              <c:numCache>
                <c:formatCode>0%</c:formatCode>
                <c:ptCount val="7"/>
                <c:pt idx="0">
                  <c:v>0.25519999999999998</c:v>
                </c:pt>
                <c:pt idx="1">
                  <c:v>0.40229999999999999</c:v>
                </c:pt>
                <c:pt idx="2">
                  <c:v>0.38579999999999998</c:v>
                </c:pt>
                <c:pt idx="3">
                  <c:v>0.39589999999999997</c:v>
                </c:pt>
                <c:pt idx="4">
                  <c:v>0.38679999999999998</c:v>
                </c:pt>
                <c:pt idx="5">
                  <c:v>0.42859999999999998</c:v>
                </c:pt>
                <c:pt idx="6">
                  <c:v>0.41049999999999998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C-49B3-A724-01DC63732A83}"/>
            </c:ext>
          </c:extLst>
        </c:ser>
        <c:ser>
          <c:idx val="2"/>
          <c:order val="2"/>
          <c:tx>
            <c:strRef>
              <c:f>'Oppslag - Andel NVI-publikasjon'!$D$50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'Oppslag - Andel NVI-publikasjon'!$A$51:$A$57</c:f>
              <c:strCache>
                <c:ptCount val="7"/>
                <c:pt idx="0">
                  <c:v>OsloMet </c:v>
                </c:pt>
                <c:pt idx="1">
                  <c:v>Høgskolen i Innlandet</c:v>
                </c:pt>
                <c:pt idx="2">
                  <c:v>Universitetet i Sørøst-Norge</c:v>
                </c:pt>
                <c:pt idx="3">
                  <c:v>Nord universitet</c:v>
                </c:pt>
                <c:pt idx="4">
                  <c:v>Universitetet i Agder</c:v>
                </c:pt>
                <c:pt idx="5">
                  <c:v>Universitetet i Stavanger</c:v>
                </c:pt>
                <c:pt idx="6">
                  <c:v>Høgskulen på Vestlandet</c:v>
                </c:pt>
              </c:strCache>
            </c:strRef>
          </c:cat>
          <c:val>
            <c:numRef>
              <c:f>'Oppslag - Andel NVI-publikasjon'!$D$51:$D$57</c:f>
              <c:numCache>
                <c:formatCode>0%</c:formatCode>
                <c:ptCount val="7"/>
                <c:pt idx="0">
                  <c:v>0.26950000000000002</c:v>
                </c:pt>
                <c:pt idx="1">
                  <c:v>0.42420000000000002</c:v>
                </c:pt>
                <c:pt idx="2">
                  <c:v>0.43430000000000002</c:v>
                </c:pt>
                <c:pt idx="3">
                  <c:v>0.4234</c:v>
                </c:pt>
                <c:pt idx="4">
                  <c:v>0.4148</c:v>
                </c:pt>
                <c:pt idx="5">
                  <c:v>0.42449999999999999</c:v>
                </c:pt>
                <c:pt idx="6">
                  <c:v>0.4965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C-49B3-A724-01DC63732A83}"/>
            </c:ext>
          </c:extLst>
        </c:ser>
        <c:ser>
          <c:idx val="3"/>
          <c:order val="3"/>
          <c:tx>
            <c:strRef>
              <c:f>'Oppslag - Andel NVI-publikasjon'!$E$50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'Oppslag - Andel NVI-publikasjon'!$A$51:$A$57</c:f>
              <c:strCache>
                <c:ptCount val="7"/>
                <c:pt idx="0">
                  <c:v>OsloMet </c:v>
                </c:pt>
                <c:pt idx="1">
                  <c:v>Høgskolen i Innlandet</c:v>
                </c:pt>
                <c:pt idx="2">
                  <c:v>Universitetet i Sørøst-Norge</c:v>
                </c:pt>
                <c:pt idx="3">
                  <c:v>Nord universitet</c:v>
                </c:pt>
                <c:pt idx="4">
                  <c:v>Universitetet i Agder</c:v>
                </c:pt>
                <c:pt idx="5">
                  <c:v>Universitetet i Stavanger</c:v>
                </c:pt>
                <c:pt idx="6">
                  <c:v>Høgskulen på Vestlandet</c:v>
                </c:pt>
              </c:strCache>
            </c:strRef>
          </c:cat>
          <c:val>
            <c:numRef>
              <c:f>'Oppslag - Andel NVI-publikasjon'!$E$51:$E$57</c:f>
              <c:numCache>
                <c:formatCode>0%</c:formatCode>
                <c:ptCount val="7"/>
                <c:pt idx="0">
                  <c:v>0.33779999999999999</c:v>
                </c:pt>
                <c:pt idx="1">
                  <c:v>0.35320000000000001</c:v>
                </c:pt>
                <c:pt idx="2">
                  <c:v>0.47049999999999997</c:v>
                </c:pt>
                <c:pt idx="3">
                  <c:v>0.47099999999999997</c:v>
                </c:pt>
                <c:pt idx="4">
                  <c:v>0.43719999999999998</c:v>
                </c:pt>
                <c:pt idx="5">
                  <c:v>0.47010000000000002</c:v>
                </c:pt>
                <c:pt idx="6">
                  <c:v>0.54430000000000001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9C-49B3-A724-01DC63732A83}"/>
            </c:ext>
          </c:extLst>
        </c:ser>
        <c:ser>
          <c:idx val="4"/>
          <c:order val="4"/>
          <c:tx>
            <c:strRef>
              <c:f>'Oppslag - Andel NVI-publikasjon'!$F$50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'Oppslag - Andel NVI-publikasjon'!$A$51:$A$57</c:f>
              <c:strCache>
                <c:ptCount val="7"/>
                <c:pt idx="0">
                  <c:v>OsloMet </c:v>
                </c:pt>
                <c:pt idx="1">
                  <c:v>Høgskolen i Innlandet</c:v>
                </c:pt>
                <c:pt idx="2">
                  <c:v>Universitetet i Sørøst-Norge</c:v>
                </c:pt>
                <c:pt idx="3">
                  <c:v>Nord universitet</c:v>
                </c:pt>
                <c:pt idx="4">
                  <c:v>Universitetet i Agder</c:v>
                </c:pt>
                <c:pt idx="5">
                  <c:v>Universitetet i Stavanger</c:v>
                </c:pt>
                <c:pt idx="6">
                  <c:v>Høgskulen på Vestlandet</c:v>
                </c:pt>
              </c:strCache>
            </c:strRef>
          </c:cat>
          <c:val>
            <c:numRef>
              <c:f>'Oppslag - Andel NVI-publikasjon'!$F$51:$F$57</c:f>
              <c:numCache>
                <c:formatCode>0%</c:formatCode>
                <c:ptCount val="7"/>
                <c:pt idx="0">
                  <c:v>0.33160000000000001</c:v>
                </c:pt>
                <c:pt idx="1">
                  <c:v>0.42980000000000002</c:v>
                </c:pt>
                <c:pt idx="2">
                  <c:v>0.435</c:v>
                </c:pt>
                <c:pt idx="3">
                  <c:v>0.44490000000000002</c:v>
                </c:pt>
                <c:pt idx="4">
                  <c:v>0.49619999999999997</c:v>
                </c:pt>
                <c:pt idx="5">
                  <c:v>0.50719999999999998</c:v>
                </c:pt>
                <c:pt idx="6">
                  <c:v>0.51980000000000004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9C-49B3-A724-01DC63732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597376"/>
        <c:axId val="765593768"/>
      </c:barChart>
      <c:catAx>
        <c:axId val="7655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5593768"/>
        <c:crosses val="autoZero"/>
        <c:auto val="1"/>
        <c:lblAlgn val="ctr"/>
        <c:lblOffset val="100"/>
        <c:noMultiLvlLbl val="0"/>
      </c:catAx>
      <c:valAx>
        <c:axId val="765593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55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9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20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92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4279E32-ABF8-499A-AA59-3EBAC751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76" y="241514"/>
            <a:ext cx="4527864" cy="6374972"/>
          </a:xfrm>
          <a:prstGeom prst="rect">
            <a:avLst/>
          </a:prstGeom>
        </p:spPr>
      </p:pic>
      <p:sp>
        <p:nvSpPr>
          <p:cNvPr id="11" name="Tit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Vitenskapelig publisering ved HVL 2021</a:t>
            </a:r>
          </a:p>
        </p:txBody>
      </p:sp>
      <p:pic>
        <p:nvPicPr>
          <p:cNvPr id="2" name="Plassholder for bilde 1">
            <a:extLst>
              <a:ext uri="{FF2B5EF4-FFF2-40B4-BE49-F238E27FC236}">
                <a16:creationId xmlns:a16="http://schemas.microsoft.com/office/drawing/2014/main" id="{8BF8C7D9-3641-435C-8BA9-1B87B50C05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6192" t="7550" r="31874" b="5160"/>
          <a:stretch/>
        </p:blipFill>
        <p:spPr>
          <a:xfrm>
            <a:off x="7814198" y="2773933"/>
            <a:ext cx="2758290" cy="3276238"/>
          </a:xfrm>
          <a:prstGeom prst="rect">
            <a:avLst/>
          </a:prstGeom>
        </p:spPr>
      </p:pic>
      <p:sp>
        <p:nvSpPr>
          <p:cNvPr id="5" name="Undertittel 4">
            <a:extLst>
              <a:ext uri="{FF2B5EF4-FFF2-40B4-BE49-F238E27FC236}">
                <a16:creationId xmlns:a16="http://schemas.microsoft.com/office/drawing/2014/main" id="{96AAF14F-C8B9-402E-A9BE-4A14CED94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9450F1E-7494-44C3-B2F4-24992848B7D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9023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/>
                </a:solidFill>
              </a:rPr>
              <a:t>Utfordringer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5C6C57D-39DA-412E-AC14-D34F28E2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Ujevn utvikling på fakultetene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Noen står på stedet hvil eller synker betydelig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Mye av økningen er konsentrert i enkelte miljøer</a:t>
            </a:r>
          </a:p>
          <a:p>
            <a:r>
              <a:rPr lang="nb-NO" dirty="0">
                <a:solidFill>
                  <a:schemeClr val="bg1"/>
                </a:solidFill>
              </a:rPr>
              <a:t>Produktivitet 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Ligger lavt sammenlignet med andre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Fortsatt stor andel faglig ansatte som ikke publiserer</a:t>
            </a:r>
          </a:p>
          <a:p>
            <a:r>
              <a:rPr lang="nb-NO" dirty="0">
                <a:solidFill>
                  <a:schemeClr val="bg1"/>
                </a:solidFill>
              </a:rPr>
              <a:t>Nivå 2-andel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Dårligere utvikling enn de fleste andre institusjoner</a:t>
            </a:r>
          </a:p>
          <a:p>
            <a:r>
              <a:rPr lang="nb-NO" dirty="0">
                <a:solidFill>
                  <a:schemeClr val="bg1"/>
                </a:solidFill>
              </a:rPr>
              <a:t>Åpen forskning 	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Dårligere utvikling enn mange andre institusjoner</a:t>
            </a:r>
          </a:p>
          <a:p>
            <a:r>
              <a:rPr lang="nb-NO" dirty="0">
                <a:solidFill>
                  <a:schemeClr val="bg1"/>
                </a:solidFill>
              </a:rPr>
              <a:t>Kjønnsbalanse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/>
                </a:solidFill>
              </a:rPr>
              <a:t>Hovedtrekk HVL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5C6C57D-39DA-412E-AC14-D34F28E2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Første gang over 1000 publikasjoner!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Økning: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publikasjoner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poeng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produktivitet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kvinneandel poeng 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åpen tilgang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Liten endring: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nivå 2-andel (av forfatterandeler)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internasjonal sampublisering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29A3DF-6939-48E3-A796-8E0B1BA61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965050"/>
              </p:ext>
            </p:extLst>
          </p:nvPr>
        </p:nvGraphicFramePr>
        <p:xfrm>
          <a:off x="6797407" y="653236"/>
          <a:ext cx="4759288" cy="555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ECE646-7923-41D3-B7EC-80529DA3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publikasjoner og poeng 2017-2021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74574B-9356-4946-ACD1-99640A939C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B4AE72-ECD6-4B05-985C-FB0C0742F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2EB989CD-C814-4B55-91A7-6EE1AE61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963" y="1385897"/>
            <a:ext cx="9362585" cy="5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B6B25B8-46FF-4CA7-BCD9-8F5A13E24E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4557" y="104931"/>
          <a:ext cx="11061831" cy="630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4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3F5627-3813-44E2-9FDA-C007FFE78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354" y="236708"/>
            <a:ext cx="6031715" cy="6171292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B39084C-6F50-4AE4-9E9E-BD37E523C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969" y="193598"/>
            <a:ext cx="5650430" cy="63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15C111-E1DE-4E4B-BE54-F14002D2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Kvinneandel poeng og UFF-årsverk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CEE818-681A-4920-BBC2-694ACD30A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934F20-389D-466E-A805-68F7225F0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6</a:t>
            </a:fld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7805D922-FF2C-4BF6-956B-5D65B92D4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716300"/>
              </p:ext>
            </p:extLst>
          </p:nvPr>
        </p:nvGraphicFramePr>
        <p:xfrm>
          <a:off x="809625" y="1360488"/>
          <a:ext cx="10925175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84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7CD46B-4066-4DFF-B634-6E6B905A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Åpen tilgang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817CF9-FB2C-46CA-B2B3-D7A41EFCC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EBF7FC-0D96-4A28-83CD-CBF23E4F1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6" name="Plassholder for innhold 5" descr="Et bilde som inneholder bord&#10;&#10;Automatisk generert beskrivelse">
            <a:extLst>
              <a:ext uri="{FF2B5EF4-FFF2-40B4-BE49-F238E27FC236}">
                <a16:creationId xmlns:a16="http://schemas.microsoft.com/office/drawing/2014/main" id="{524BFC2B-7BF7-4D7D-BB3E-E6D4B97F6F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778" y="1447071"/>
            <a:ext cx="5662299" cy="53101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1273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9638CE-004F-49E5-9B94-2EBF5E84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E3BBF1-BB9E-4AA3-B4BA-4319FC550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328B4E-AA52-4E9D-BD43-26B0FF772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8</a:t>
            </a:fld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94AEB4C-CDD1-4EAC-7FF1-959DAE52F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734704"/>
              </p:ext>
            </p:extLst>
          </p:nvPr>
        </p:nvGraphicFramePr>
        <p:xfrm>
          <a:off x="672029" y="506776"/>
          <a:ext cx="5390271" cy="604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1373001-8970-A875-9C15-2CAD92F6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082223"/>
              </p:ext>
            </p:extLst>
          </p:nvPr>
        </p:nvGraphicFramePr>
        <p:xfrm>
          <a:off x="6544018" y="594911"/>
          <a:ext cx="4836032" cy="604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707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C0ADD-33FD-4C4B-A3AD-F5A37BFB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Internasjonalt medforfatterskap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0008617-C405-4763-8858-D97434BFC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82A63D-8E25-40A3-95F2-DF6369D20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12C76CF-7C93-4BCB-BD26-8C5CEF0AA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64099"/>
              </p:ext>
            </p:extLst>
          </p:nvPr>
        </p:nvGraphicFramePr>
        <p:xfrm>
          <a:off x="809625" y="1371135"/>
          <a:ext cx="3219538" cy="533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943E8AE-7A3E-48FE-8994-105226DD5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904940"/>
              </p:ext>
            </p:extLst>
          </p:nvPr>
        </p:nvGraphicFramePr>
        <p:xfrm>
          <a:off x="4126261" y="1371135"/>
          <a:ext cx="3420294" cy="533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3366C6F-8818-1B07-8A17-358BF0DC8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34368"/>
              </p:ext>
            </p:extLst>
          </p:nvPr>
        </p:nvGraphicFramePr>
        <p:xfrm>
          <a:off x="7546555" y="1347918"/>
          <a:ext cx="4544434" cy="534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9794015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789A7-CC38-4D85-8E57-05C60D3BBA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FD440-FF01-4017-B763-5F4DF647FBB3}"/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1341</TotalTime>
  <Words>148</Words>
  <Application>Microsoft Office PowerPoint</Application>
  <PresentationFormat>Widescreen</PresentationFormat>
  <Paragraphs>48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.AppleSystemUIFont</vt:lpstr>
      <vt:lpstr>Arial</vt:lpstr>
      <vt:lpstr>Calibri</vt:lpstr>
      <vt:lpstr>Georgia</vt:lpstr>
      <vt:lpstr>HVL</vt:lpstr>
      <vt:lpstr>Vitenskapelig publisering ved HVL 2021</vt:lpstr>
      <vt:lpstr>Hovedtrekk HVL</vt:lpstr>
      <vt:lpstr>Antall publikasjoner og poeng 2017-2021</vt:lpstr>
      <vt:lpstr>PowerPoint-presentasjon</vt:lpstr>
      <vt:lpstr>PowerPoint-presentasjon</vt:lpstr>
      <vt:lpstr>Kvinneandel poeng og UFF-årsverk</vt:lpstr>
      <vt:lpstr>Åpen tilgang</vt:lpstr>
      <vt:lpstr>PowerPoint-presentasjon</vt:lpstr>
      <vt:lpstr>Internasjonalt medforfatterskap</vt:lpstr>
      <vt:lpstr>Utfordringer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Gro Anita Fonnes Flaten</cp:lastModifiedBy>
  <cp:revision>13</cp:revision>
  <dcterms:created xsi:type="dcterms:W3CDTF">2016-11-30T08:20:17Z</dcterms:created>
  <dcterms:modified xsi:type="dcterms:W3CDTF">2022-06-15T12:12:05Z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0x01010069B075A55585354DB431A90DAEEBE877</vt:lpwstr>
  </property>
</Properties>
</file>