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0"/>
  </p:notesMasterIdLst>
  <p:sldIdLst>
    <p:sldId id="289" r:id="rId2"/>
    <p:sldId id="269" r:id="rId3"/>
    <p:sldId id="290" r:id="rId4"/>
    <p:sldId id="291" r:id="rId5"/>
    <p:sldId id="292" r:id="rId6"/>
    <p:sldId id="282" r:id="rId7"/>
    <p:sldId id="285" r:id="rId8"/>
    <p:sldId id="281" r:id="rId9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24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711"/>
    <p:restoredTop sz="94680"/>
  </p:normalViewPr>
  <p:slideViewPr>
    <p:cSldViewPr snapToGrid="0" snapToObjects="1">
      <p:cViewPr varScale="1">
        <p:scale>
          <a:sx n="67" d="100"/>
          <a:sy n="67" d="100"/>
        </p:scale>
        <p:origin x="88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45283-168F-8940-A073-B2FF66BC4C5E}" type="datetimeFigureOut">
              <a:rPr lang="nb-NO" smtClean="0"/>
              <a:t>08.03.2022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4BF77-11FD-8E4D-B223-FC6B75E0C3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31989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7992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1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046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39" y="553771"/>
            <a:ext cx="3113909" cy="810000"/>
          </a:xfrm>
          <a:prstGeom prst="rect">
            <a:avLst/>
          </a:prstGeom>
        </p:spPr>
      </p:pic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accent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162236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mørk - to liggende bil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576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57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cxnSp>
        <p:nvCxnSpPr>
          <p:cNvPr id="11" name="Rett linje 10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521472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 spalte uten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976" y="1354730"/>
            <a:ext cx="10926000" cy="5058000"/>
          </a:xfrm>
          <a:noFill/>
          <a:ln>
            <a:noFill/>
          </a:ln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8238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uten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0" name="Plassholder for bunntekst 1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21" name="Plassholder for lysbildenummer 2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047" y="1352020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5" name="Plassholder for innhold 2"/>
          <p:cNvSpPr>
            <a:spLocks noGrp="1"/>
          </p:cNvSpPr>
          <p:nvPr>
            <p:ph idx="12"/>
          </p:nvPr>
        </p:nvSpPr>
        <p:spPr>
          <a:xfrm>
            <a:off x="6479976" y="1347919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961912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2758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s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ilde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396736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e ly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2856000" y="5755342"/>
            <a:ext cx="6480000" cy="360000"/>
          </a:xfrm>
        </p:spPr>
        <p:txBody>
          <a:bodyPr lIns="0" tIns="0" rIns="0" bIns="0" anchor="b">
            <a:normAutofit/>
          </a:bodyPr>
          <a:lstStyle>
            <a:lvl1pPr algn="ctr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grpSp>
        <p:nvGrpSpPr>
          <p:cNvPr id="3" name="Gruppe 2"/>
          <p:cNvGrpSpPr>
            <a:grpSpLocks noChangeAspect="1"/>
          </p:cNvGrpSpPr>
          <p:nvPr userDrawn="1"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744265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e mø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2856000" y="5755342"/>
            <a:ext cx="6480000" cy="360000"/>
          </a:xfrm>
        </p:spPr>
        <p:txBody>
          <a:bodyPr lIns="0" tIns="0" rIns="0" bIns="0" anchor="b">
            <a:normAutofit/>
          </a:bodyPr>
          <a:lstStyle>
            <a:lvl1pPr algn="ctr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grpSp>
        <p:nvGrpSpPr>
          <p:cNvPr id="3" name="Gruppe 2"/>
          <p:cNvGrpSpPr>
            <a:grpSpLocks noChangeAspect="1"/>
          </p:cNvGrpSpPr>
          <p:nvPr userDrawn="1"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18220560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to liggende bi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1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046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39" y="553771"/>
            <a:ext cx="3113909" cy="810000"/>
          </a:xfrm>
          <a:prstGeom prst="rect">
            <a:avLst/>
          </a:prstGeom>
        </p:spPr>
      </p:pic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accent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8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347400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29040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40" y="537312"/>
            <a:ext cx="3113908" cy="810000"/>
          </a:xfrm>
          <a:prstGeom prst="rect">
            <a:avLst/>
          </a:prstGeom>
        </p:spPr>
      </p:pic>
      <p:sp>
        <p:nvSpPr>
          <p:cNvPr id="11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806484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ørk - liggende bil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40" y="537312"/>
            <a:ext cx="3113908" cy="810000"/>
          </a:xfrm>
          <a:prstGeom prst="rect">
            <a:avLst/>
          </a:prstGeom>
        </p:spPr>
      </p:pic>
      <p:sp>
        <p:nvSpPr>
          <p:cNvPr id="11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8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347400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964940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 spalte med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4" name="Rektangel 3"/>
          <p:cNvSpPr/>
          <p:nvPr userDrawn="1"/>
        </p:nvSpPr>
        <p:spPr>
          <a:xfrm>
            <a:off x="812602" y="1363946"/>
            <a:ext cx="1092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/>
              <a:t>  </a:t>
            </a:r>
            <a:endParaRPr lang="nb-NO" dirty="0"/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809427" y="1358552"/>
            <a:ext cx="1092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427" y="1361080"/>
            <a:ext cx="1092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 marL="342900" indent="-342900">
              <a:lnSpc>
                <a:spcPct val="100000"/>
              </a:lnSpc>
              <a:buFont typeface=".AppleSystemUIFont" charset="-120"/>
              <a:buChar char="›"/>
              <a:defRPr sz="2000"/>
            </a:lvl1pPr>
            <a:lvl2pPr marL="6858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2pPr>
            <a:lvl3pPr marL="11430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3pPr>
            <a:lvl4pPr marL="16002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4pPr>
            <a:lvl5pPr marL="20574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22" name="Plassholder for bunntekst 2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23" name="Plassholder for lysbildenumm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8523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med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4" name="Rektangel 3"/>
          <p:cNvSpPr/>
          <p:nvPr userDrawn="1"/>
        </p:nvSpPr>
        <p:spPr>
          <a:xfrm>
            <a:off x="810594" y="1352959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 dirty="0"/>
              <a:t>  </a:t>
            </a:r>
          </a:p>
        </p:txBody>
      </p:sp>
      <p:sp>
        <p:nvSpPr>
          <p:cNvPr id="11" name="Rektangel 10"/>
          <p:cNvSpPr/>
          <p:nvPr userDrawn="1"/>
        </p:nvSpPr>
        <p:spPr>
          <a:xfrm>
            <a:off x="6480905" y="1351536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/>
              <a:t>  </a:t>
            </a:r>
            <a:endParaRPr lang="nb-NO" dirty="0"/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809427" y="1362845"/>
            <a:ext cx="525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defRPr sz="28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2127" y="1364110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5" name="Plassholder for innhold 2"/>
          <p:cNvSpPr>
            <a:spLocks noGrp="1"/>
          </p:cNvSpPr>
          <p:nvPr>
            <p:ph idx="12"/>
          </p:nvPr>
        </p:nvSpPr>
        <p:spPr>
          <a:xfrm>
            <a:off x="6491935" y="1347919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defRPr sz="2000"/>
            </a:lvl1pPr>
            <a:lvl2pPr>
              <a:defRPr sz="20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cxnSp>
        <p:nvCxnSpPr>
          <p:cNvPr id="17" name="Rett linje 16"/>
          <p:cNvCxnSpPr/>
          <p:nvPr userDrawn="1"/>
        </p:nvCxnSpPr>
        <p:spPr>
          <a:xfrm>
            <a:off x="6472438" y="1361941"/>
            <a:ext cx="525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lassholder for bunn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92050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6252000" y="5495"/>
            <a:ext cx="5940000" cy="68525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4914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8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48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cxnSp>
        <p:nvCxnSpPr>
          <p:cNvPr id="9" name="Rett linje 8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48234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6252000" y="5495"/>
            <a:ext cx="5940000" cy="68525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4914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8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48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cxnSp>
        <p:nvCxnSpPr>
          <p:cNvPr id="9" name="Rett linje 8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208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lys - to liggende bi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576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57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cxnSp>
        <p:nvCxnSpPr>
          <p:cNvPr id="11" name="Rett linje 10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11101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03414" y="-1"/>
            <a:ext cx="10926000" cy="1350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11859" y="1349999"/>
            <a:ext cx="10927084" cy="505605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811950" y="6408000"/>
            <a:ext cx="5252673" cy="4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b-NO" dirty="0"/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1000" b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fld id="{D0BEE4E4-E047-6A49-BCB9-4D06E7BA237B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7725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63" r:id="rId3"/>
    <p:sldLayoutId id="2147483674" r:id="rId4"/>
    <p:sldLayoutId id="2147483650" r:id="rId5"/>
    <p:sldLayoutId id="2147483664" r:id="rId6"/>
    <p:sldLayoutId id="2147483671" r:id="rId7"/>
    <p:sldLayoutId id="2147483667" r:id="rId8"/>
    <p:sldLayoutId id="2147483672" r:id="rId9"/>
    <p:sldLayoutId id="2147483670" r:id="rId10"/>
    <p:sldLayoutId id="2147483665" r:id="rId11"/>
    <p:sldLayoutId id="2147483666" r:id="rId12"/>
    <p:sldLayoutId id="2147483655" r:id="rId13"/>
    <p:sldLayoutId id="2147483661" r:id="rId14"/>
    <p:sldLayoutId id="2147483668" r:id="rId15"/>
    <p:sldLayoutId id="2147483675" r:id="rId16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Bild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90" y="1523"/>
            <a:ext cx="4007626" cy="1774209"/>
          </a:xfrm>
          <a:prstGeom prst="rect">
            <a:avLst/>
          </a:prstGeom>
        </p:spPr>
      </p:pic>
      <p:sp>
        <p:nvSpPr>
          <p:cNvPr id="16" name="Tittel 15"/>
          <p:cNvSpPr>
            <a:spLocks noGrp="1"/>
          </p:cNvSpPr>
          <p:nvPr>
            <p:ph type="ctrTitle"/>
          </p:nvPr>
        </p:nvSpPr>
        <p:spPr>
          <a:xfrm>
            <a:off x="1619511" y="2109531"/>
            <a:ext cx="5040000" cy="1258529"/>
          </a:xfrm>
        </p:spPr>
        <p:txBody>
          <a:bodyPr>
            <a:normAutofit/>
          </a:bodyPr>
          <a:lstStyle/>
          <a:p>
            <a:r>
              <a:rPr lang="nb-NO" sz="3200" dirty="0"/>
              <a:t>Endelig budsjett 2022</a:t>
            </a:r>
          </a:p>
        </p:txBody>
      </p:sp>
      <p:sp>
        <p:nvSpPr>
          <p:cNvPr id="17" name="Undertittel 16"/>
          <p:cNvSpPr>
            <a:spLocks noGrp="1"/>
          </p:cNvSpPr>
          <p:nvPr>
            <p:ph type="subTitle" idx="1"/>
          </p:nvPr>
        </p:nvSpPr>
        <p:spPr>
          <a:xfrm>
            <a:off x="1619512" y="3540757"/>
            <a:ext cx="5040000" cy="1050462"/>
          </a:xfrm>
        </p:spPr>
        <p:txBody>
          <a:bodyPr/>
          <a:lstStyle/>
          <a:p>
            <a:r>
              <a:rPr lang="nb-NO" dirty="0">
                <a:solidFill>
                  <a:schemeClr val="bg1"/>
                </a:solidFill>
              </a:rPr>
              <a:t>Oppsummering</a:t>
            </a:r>
          </a:p>
        </p:txBody>
      </p:sp>
      <p:sp>
        <p:nvSpPr>
          <p:cNvPr id="18" name="Plassholder for tekst 17"/>
          <p:cNvSpPr>
            <a:spLocks noGrp="1"/>
          </p:cNvSpPr>
          <p:nvPr>
            <p:ph type="body" idx="10"/>
          </p:nvPr>
        </p:nvSpPr>
        <p:spPr>
          <a:xfrm>
            <a:off x="1619512" y="4920579"/>
            <a:ext cx="5040000" cy="908050"/>
          </a:xfrm>
        </p:spPr>
        <p:txBody>
          <a:bodyPr/>
          <a:lstStyle/>
          <a:p>
            <a:r>
              <a:rPr lang="nb-NO" dirty="0"/>
              <a:t>Helge Skugstad</a:t>
            </a:r>
          </a:p>
          <a:p>
            <a:r>
              <a:rPr lang="nb-NO" dirty="0"/>
              <a:t>Styremøte </a:t>
            </a:r>
          </a:p>
          <a:p>
            <a:r>
              <a:rPr lang="nb-NO" dirty="0"/>
              <a:t>9. mars 2022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01413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nb-NO" dirty="0"/>
              <a:t>Endelig budsjett 2022 – overordnet bilde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b-NO" dirty="0"/>
          </a:p>
          <a:p>
            <a:pPr>
              <a:buFont typeface="Wingdings" panose="05000000000000000000" pitchFamily="2" charset="2"/>
              <a:buChar char="ü"/>
            </a:pPr>
            <a:r>
              <a:rPr lang="nb-NO" sz="2400" dirty="0"/>
              <a:t>Avsetningene har øket – styrevedtatte planer for reduksjon </a:t>
            </a:r>
          </a:p>
          <a:p>
            <a:pPr marL="0" indent="0">
              <a:buNone/>
            </a:pPr>
            <a:endParaRPr lang="nb-NO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nb-NO" sz="2400" dirty="0"/>
              <a:t>KD har gitt UH-sektoren nytt regelverk – kun 5% av årlig bevilgning i ubunden avsetning – viktig med investeringsplan</a:t>
            </a:r>
          </a:p>
          <a:p>
            <a:pPr>
              <a:buFont typeface="Wingdings" panose="05000000000000000000" pitchFamily="2" charset="2"/>
              <a:buChar char="ü"/>
            </a:pPr>
            <a:endParaRPr lang="nb-NO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nb-NO" sz="2400" dirty="0"/>
              <a:t>Avsetningsnivå samlet sett på over 18%</a:t>
            </a:r>
          </a:p>
          <a:p>
            <a:pPr>
              <a:buFont typeface="Wingdings" panose="05000000000000000000" pitchFamily="2" charset="2"/>
              <a:buChar char="ü"/>
            </a:pPr>
            <a:endParaRPr lang="nb-NO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nb-NO" sz="2400" dirty="0"/>
              <a:t>Justeringer og nedtrekk i bevilgning saldert mot felles avsetninger</a:t>
            </a:r>
          </a:p>
          <a:p>
            <a:pPr marL="0" indent="0">
              <a:buNone/>
            </a:pPr>
            <a:endParaRPr lang="nb-NO" sz="2400" dirty="0"/>
          </a:p>
          <a:p>
            <a:pPr>
              <a:buFont typeface="Wingdings" panose="05000000000000000000" pitchFamily="2" charset="2"/>
              <a:buChar char="ü"/>
            </a:pPr>
            <a:endParaRPr lang="nb-NO" dirty="0"/>
          </a:p>
          <a:p>
            <a:pPr>
              <a:buFont typeface="Wingdings" panose="05000000000000000000" pitchFamily="2" charset="2"/>
              <a:buChar char="ü"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>
              <a:buFont typeface="Wingdings" panose="05000000000000000000" pitchFamily="2" charset="2"/>
              <a:buChar char="ü"/>
            </a:pPr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2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0956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Fakultetene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nb-NO" sz="2800" dirty="0"/>
              <a:t>Betydelig mer handlingsrom – mye av de frie avsetningene er koblet til fakultet</a:t>
            </a:r>
          </a:p>
          <a:p>
            <a:pPr>
              <a:buFont typeface="Wingdings" panose="05000000000000000000" pitchFamily="2" charset="2"/>
              <a:buChar char="ü"/>
            </a:pPr>
            <a:endParaRPr lang="nb-NO" sz="2800" dirty="0"/>
          </a:p>
          <a:p>
            <a:pPr>
              <a:buFont typeface="Wingdings" panose="05000000000000000000" pitchFamily="2" charset="2"/>
              <a:buChar char="ü"/>
            </a:pPr>
            <a:r>
              <a:rPr lang="nb-NO" sz="2800" dirty="0"/>
              <a:t>Vridning startet i 2020 – fakultetene øker ytterligere, fellesnivå minker kraftig</a:t>
            </a:r>
          </a:p>
          <a:p>
            <a:pPr>
              <a:buFont typeface="Wingdings" panose="05000000000000000000" pitchFamily="2" charset="2"/>
              <a:buChar char="ü"/>
            </a:pPr>
            <a:endParaRPr lang="nb-NO" sz="2800" dirty="0"/>
          </a:p>
          <a:p>
            <a:pPr>
              <a:buFont typeface="Wingdings" panose="05000000000000000000" pitchFamily="2" charset="2"/>
              <a:buChar char="ü"/>
            </a:pPr>
            <a:r>
              <a:rPr lang="nb-NO" sz="2800" dirty="0"/>
              <a:t>Avsetninger må reduseres uten at varige kostnader øker </a:t>
            </a: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3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33499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Årsdisponeringer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nb-NO" sz="2400" dirty="0"/>
              <a:t>Fakultetene får overført ubrukte midler fra 2021 til 2022</a:t>
            </a:r>
          </a:p>
          <a:p>
            <a:pPr marL="0" indent="0">
              <a:buNone/>
            </a:pPr>
            <a:endParaRPr lang="nb-NO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nb-NO" sz="2400" dirty="0"/>
              <a:t>Overskudd fra oppdragsvirksomheten i 2021 overføres til budsjett 2022</a:t>
            </a:r>
          </a:p>
          <a:p>
            <a:pPr marL="0" indent="0">
              <a:buNone/>
            </a:pPr>
            <a:endParaRPr lang="nb-NO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nb-NO" sz="2400" dirty="0"/>
              <a:t>Ubrukte strategiske midler blir overført til  innsatsområder i 2022</a:t>
            </a:r>
          </a:p>
          <a:p>
            <a:pPr marL="0" indent="0">
              <a:buNone/>
            </a:pPr>
            <a:endParaRPr lang="nb-NO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nb-NO" sz="2400" dirty="0"/>
              <a:t>Ubrukte midler knyttet til igangsatte prosjekter (campustiltak) blir overført til 2022</a:t>
            </a:r>
          </a:p>
          <a:p>
            <a:endParaRPr lang="nb-NO" sz="2400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4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03114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Politiske signaler og føringer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nb-NO" sz="2400" dirty="0"/>
              <a:t>Ny finansieringsmodell på høring til våren</a:t>
            </a:r>
          </a:p>
          <a:p>
            <a:pPr marL="0" indent="0">
              <a:buNone/>
            </a:pPr>
            <a:endParaRPr lang="nb-NO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nb-NO" sz="2400" dirty="0"/>
              <a:t>Desentralisert utdanning og livslang læring </a:t>
            </a:r>
          </a:p>
          <a:p>
            <a:pPr marL="0" indent="0">
              <a:buNone/>
            </a:pPr>
            <a:endParaRPr lang="nb-NO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nb-NO" sz="2400" dirty="0"/>
              <a:t>Flercampusinstitusjoner </a:t>
            </a:r>
          </a:p>
          <a:p>
            <a:pPr>
              <a:buFont typeface="Wingdings" panose="05000000000000000000" pitchFamily="2" charset="2"/>
              <a:buChar char="ü"/>
            </a:pPr>
            <a:endParaRPr lang="nb-NO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nb-NO" sz="2400" dirty="0"/>
              <a:t>Noe mer økonomisk detaljstyring – nedtrekk for konsulentbruk og reiser</a:t>
            </a:r>
          </a:p>
          <a:p>
            <a:pPr>
              <a:buFont typeface="Wingdings" panose="05000000000000000000" pitchFamily="2" charset="2"/>
              <a:buChar char="ü"/>
            </a:pPr>
            <a:endParaRPr lang="nb-NO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nb-NO" sz="2400" dirty="0"/>
              <a:t>5 % avsetning – strammere budsjetter i sektoren</a:t>
            </a: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5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64128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Avsetningsnivået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nb-NO" sz="2400" dirty="0"/>
              <a:t>Bindinger på institusjonsnivå – lite frie midler igjen</a:t>
            </a:r>
          </a:p>
          <a:p>
            <a:pPr marL="0" indent="0">
              <a:buNone/>
            </a:pPr>
            <a:endParaRPr lang="nb-NO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nb-NO" sz="2400" dirty="0"/>
              <a:t>Må legges opp til fornuftige og balanserte investeringsplaner</a:t>
            </a:r>
          </a:p>
          <a:p>
            <a:pPr marL="0" indent="0">
              <a:buNone/>
            </a:pPr>
            <a:endParaRPr lang="nb-NO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nb-NO" sz="2400" dirty="0"/>
              <a:t>Styrets vedtatte plan kan revideres – er større enn det som er rapportert</a:t>
            </a:r>
          </a:p>
          <a:p>
            <a:pPr marL="0" indent="0">
              <a:buNone/>
            </a:pPr>
            <a:endParaRPr lang="nb-NO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nb-NO" sz="2400" dirty="0"/>
              <a:t>Mål om å holde en samlet fri avsetning på 5% - buffer</a:t>
            </a:r>
          </a:p>
          <a:p>
            <a:pPr>
              <a:buFont typeface="Wingdings" panose="05000000000000000000" pitchFamily="2" charset="2"/>
              <a:buChar char="ü"/>
            </a:pPr>
            <a:endParaRPr lang="nb-NO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nb-NO" sz="2400" dirty="0"/>
              <a:t>Øremerkede midler er en utfordring – inngår i frie midler</a:t>
            </a:r>
          </a:p>
          <a:p>
            <a:pPr>
              <a:buFont typeface="Wingdings" panose="05000000000000000000" pitchFamily="2" charset="2"/>
              <a:buChar char="ü"/>
            </a:pPr>
            <a:endParaRPr lang="nb-NO" sz="2400" dirty="0"/>
          </a:p>
          <a:p>
            <a:pPr marL="0" indent="0">
              <a:buNone/>
            </a:pPr>
            <a:endParaRPr lang="nb-NO" sz="2400" dirty="0"/>
          </a:p>
          <a:p>
            <a:pPr marL="0" indent="0">
              <a:buNone/>
            </a:pPr>
            <a:endParaRPr lang="nb-NO" sz="2400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6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10408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Veien videre – budsjettprosess for 2023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nb-NO" dirty="0"/>
              <a:t>Gjennomgang av økonomimodell og –styring – rutiner fordeling av budsjett, kostnader</a:t>
            </a:r>
          </a:p>
          <a:p>
            <a:pPr marL="0" indent="0">
              <a:buNone/>
            </a:pPr>
            <a:endParaRPr lang="nb-NO" dirty="0"/>
          </a:p>
          <a:p>
            <a:pPr>
              <a:buFont typeface="Wingdings" panose="05000000000000000000" pitchFamily="2" charset="2"/>
              <a:buChar char="ü"/>
            </a:pPr>
            <a:r>
              <a:rPr lang="nb-NO" dirty="0"/>
              <a:t>Nettobudsjettert virksomhet – ramme gitt for året den gjelder – drift og investeringer</a:t>
            </a:r>
          </a:p>
          <a:p>
            <a:pPr marL="0" indent="0">
              <a:buNone/>
            </a:pPr>
            <a:endParaRPr lang="nb-NO" dirty="0"/>
          </a:p>
          <a:p>
            <a:pPr>
              <a:buFont typeface="Wingdings" panose="05000000000000000000" pitchFamily="2" charset="2"/>
              <a:buChar char="ü"/>
            </a:pPr>
            <a:r>
              <a:rPr lang="nb-NO" dirty="0"/>
              <a:t>Revidere investeringsplan, lage tydeligere rutiner for kostnadsdeling mellom fakultet og fellesnivå</a:t>
            </a:r>
          </a:p>
          <a:p>
            <a:pPr marL="0" indent="0">
              <a:buNone/>
            </a:pPr>
            <a:endParaRPr lang="nb-NO" dirty="0"/>
          </a:p>
          <a:p>
            <a:pPr>
              <a:buFont typeface="Wingdings" panose="05000000000000000000" pitchFamily="2" charset="2"/>
              <a:buChar char="ü"/>
            </a:pPr>
            <a:r>
              <a:rPr lang="nb-NO" dirty="0"/>
              <a:t>Beholde 5% som frie midler – både fakultet og sentralt</a:t>
            </a:r>
          </a:p>
          <a:p>
            <a:pPr marL="0" indent="0">
              <a:buNone/>
            </a:pPr>
            <a:endParaRPr lang="nb-NO" dirty="0"/>
          </a:p>
          <a:p>
            <a:pPr>
              <a:buFont typeface="Wingdings" panose="05000000000000000000" pitchFamily="2" charset="2"/>
              <a:buChar char="ü"/>
            </a:pPr>
            <a:r>
              <a:rPr lang="nb-NO" dirty="0"/>
              <a:t>Avsetninger kan ikke brukes til å øke stillinger – faste kostnader vil på sikt øke mer enn inntekter </a:t>
            </a:r>
          </a:p>
          <a:p>
            <a:pPr marL="0" indent="0">
              <a:buNone/>
            </a:pPr>
            <a:endParaRPr lang="nb-NO" dirty="0"/>
          </a:p>
          <a:p>
            <a:pPr>
              <a:buFont typeface="Wingdings" panose="05000000000000000000" pitchFamily="2" charset="2"/>
              <a:buChar char="ü"/>
            </a:pPr>
            <a:r>
              <a:rPr lang="nb-NO" dirty="0"/>
              <a:t>Mer målrettet plan for gevinstrealisering</a:t>
            </a:r>
          </a:p>
          <a:p>
            <a:pPr marL="0" indent="0">
              <a:buNone/>
            </a:pPr>
            <a:endParaRPr lang="nb-NO" dirty="0"/>
          </a:p>
          <a:p>
            <a:pPr>
              <a:buFont typeface="Wingdings" panose="05000000000000000000" pitchFamily="2" charset="2"/>
              <a:buChar char="ü"/>
            </a:pPr>
            <a:r>
              <a:rPr lang="nb-NO" dirty="0"/>
              <a:t>Arbeid med studieportefølje er svært viktig for økonomisk bærekraft på sikt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7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97472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75533516"/>
      </p:ext>
    </p:extLst>
  </p:cSld>
  <p:clrMapOvr>
    <a:masterClrMapping/>
  </p:clrMapOvr>
</p:sld>
</file>

<file path=ppt/theme/theme1.xml><?xml version="1.0" encoding="utf-8"?>
<a:theme xmlns:a="http://schemas.openxmlformats.org/drawingml/2006/main" name="HVL">
  <a:themeElements>
    <a:clrScheme name="HVL">
      <a:dk1>
        <a:srgbClr val="515151"/>
      </a:dk1>
      <a:lt1>
        <a:srgbClr val="FFFFFF"/>
      </a:lt1>
      <a:dk2>
        <a:srgbClr val="004357"/>
      </a:dk2>
      <a:lt2>
        <a:srgbClr val="C9D5DA"/>
      </a:lt2>
      <a:accent1>
        <a:srgbClr val="00AFBA"/>
      </a:accent1>
      <a:accent2>
        <a:srgbClr val="97DF9A"/>
      </a:accent2>
      <a:accent3>
        <a:srgbClr val="EB6852"/>
      </a:accent3>
      <a:accent4>
        <a:srgbClr val="F9DE45"/>
      </a:accent4>
      <a:accent5>
        <a:srgbClr val="64D0DF"/>
      </a:accent5>
      <a:accent6>
        <a:srgbClr val="6D2439"/>
      </a:accent6>
      <a:hlink>
        <a:srgbClr val="008AAF"/>
      </a:hlink>
      <a:folHlink>
        <a:srgbClr val="00948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VL_ppt_mal_oppdatert" id="{34A3C5B7-7DCF-A541-AE3D-AB30F07D0F84}" vid="{252C16CA-3E9D-B540-84BD-D5E99CBB698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CAFFC4F78F58F4EA9E9CC2A19CF4398" ma:contentTypeVersion="13" ma:contentTypeDescription="Opprett et nytt dokument." ma:contentTypeScope="" ma:versionID="20f05c3624d34f43af4789a92d6a8be2">
  <xsd:schema xmlns:xsd="http://www.w3.org/2001/XMLSchema" xmlns:xs="http://www.w3.org/2001/XMLSchema" xmlns:p="http://schemas.microsoft.com/office/2006/metadata/properties" xmlns:ns2="fa75e9d1-45da-4a2a-9964-396ebe24c187" xmlns:ns3="e4c062a4-c69b-499f-84f4-74c24a2ae4c2" targetNamespace="http://schemas.microsoft.com/office/2006/metadata/properties" ma:root="true" ma:fieldsID="c94033454cb5a82f513a24ddcd2b891f" ns2:_="" ns3:_="">
    <xsd:import namespace="fa75e9d1-45da-4a2a-9964-396ebe24c187"/>
    <xsd:import namespace="e4c062a4-c69b-499f-84f4-74c24a2ae4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75e9d1-45da-4a2a-9964-396ebe24c1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c062a4-c69b-499f-84f4-74c24a2ae4c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4AFDFE3-1098-4C64-A8FF-1C714B5D43F4}"/>
</file>

<file path=customXml/itemProps2.xml><?xml version="1.0" encoding="utf-8"?>
<ds:datastoreItem xmlns:ds="http://schemas.openxmlformats.org/officeDocument/2006/customXml" ds:itemID="{538D6FDC-E05B-4A6D-995D-AF8B3BFB1B64}"/>
</file>

<file path=customXml/itemProps3.xml><?xml version="1.0" encoding="utf-8"?>
<ds:datastoreItem xmlns:ds="http://schemas.openxmlformats.org/officeDocument/2006/customXml" ds:itemID="{18983975-405B-4678-9C2D-3E5A7A0018D0}"/>
</file>

<file path=docProps/app.xml><?xml version="1.0" encoding="utf-8"?>
<Properties xmlns="http://schemas.openxmlformats.org/officeDocument/2006/extended-properties" xmlns:vt="http://schemas.openxmlformats.org/officeDocument/2006/docPropsVTypes">
  <Template>HVL_ppt_mal</Template>
  <TotalTime>1284</TotalTime>
  <Words>319</Words>
  <Application>Microsoft Office PowerPoint</Application>
  <PresentationFormat>Widescreen</PresentationFormat>
  <Paragraphs>75</Paragraphs>
  <Slides>8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14" baseType="lpstr">
      <vt:lpstr>.AppleSystemUIFont</vt:lpstr>
      <vt:lpstr>Arial</vt:lpstr>
      <vt:lpstr>Calibri</vt:lpstr>
      <vt:lpstr>Georgia</vt:lpstr>
      <vt:lpstr>Wingdings</vt:lpstr>
      <vt:lpstr>HVL</vt:lpstr>
      <vt:lpstr>Endelig budsjett 2022</vt:lpstr>
      <vt:lpstr>Endelig budsjett 2022 – overordnet bilde</vt:lpstr>
      <vt:lpstr>Fakultetene</vt:lpstr>
      <vt:lpstr>Årsdisponeringer</vt:lpstr>
      <vt:lpstr>Politiske signaler og føringer</vt:lpstr>
      <vt:lpstr>Avsetningsnivået</vt:lpstr>
      <vt:lpstr>Veien videre – budsjettprosess for 2023</vt:lpstr>
      <vt:lpstr>PowerPoint-presentasjon</vt:lpstr>
    </vt:vector>
  </TitlesOfParts>
  <Company>Hogskolen i Bergen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Kamilla Hedvig Halvorsen Myklebust</dc:creator>
  <cp:lastModifiedBy>Helge Skugstad</cp:lastModifiedBy>
  <cp:revision>78</cp:revision>
  <dcterms:created xsi:type="dcterms:W3CDTF">2016-11-30T08:20:17Z</dcterms:created>
  <dcterms:modified xsi:type="dcterms:W3CDTF">2022-03-08T16:54:29Z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0x0101008CAFFC4F78F58F4EA9E9CC2A19CF4398</vt:lpwstr>
  </property>
</Properties>
</file>